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59" r:id="rId4"/>
    <p:sldId id="260" r:id="rId5"/>
    <p:sldId id="261" r:id="rId6"/>
    <p:sldId id="262" r:id="rId7"/>
    <p:sldId id="269" r:id="rId8"/>
    <p:sldId id="270" r:id="rId9"/>
    <p:sldId id="272"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81C"/>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351" autoAdjust="0"/>
  </p:normalViewPr>
  <p:slideViewPr>
    <p:cSldViewPr>
      <p:cViewPr varScale="1">
        <p:scale>
          <a:sx n="92" d="100"/>
          <a:sy n="92" d="100"/>
        </p:scale>
        <p:origin x="215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523858-2DE8-43D3-BBEC-108554404DC9}" type="datetimeFigureOut">
              <a:rPr lang="en-GB" smtClean="0"/>
              <a:t>04/05/2021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A289E7-7D14-47ED-B516-ABA539E0AEB8}" type="slidenum">
              <a:rPr lang="en-GB" smtClean="0"/>
              <a:t>‹#›</a:t>
            </a:fld>
            <a:endParaRPr lang="en-GB"/>
          </a:p>
        </p:txBody>
      </p:sp>
    </p:spTree>
    <p:extLst>
      <p:ext uri="{BB962C8B-B14F-4D97-AF65-F5344CB8AC3E}">
        <p14:creationId xmlns:p14="http://schemas.microsoft.com/office/powerpoint/2010/main" val="2707316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1</a:t>
            </a:fld>
            <a:endParaRPr lang="en-GB"/>
          </a:p>
        </p:txBody>
      </p:sp>
    </p:spTree>
    <p:extLst>
      <p:ext uri="{BB962C8B-B14F-4D97-AF65-F5344CB8AC3E}">
        <p14:creationId xmlns:p14="http://schemas.microsoft.com/office/powerpoint/2010/main" val="583735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baseline="0" dirty="0"/>
          </a:p>
          <a:p>
            <a:r>
              <a:rPr lang="en-GB" baseline="0" dirty="0"/>
              <a:t> </a:t>
            </a:r>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2</a:t>
            </a:fld>
            <a:endParaRPr lang="en-GB"/>
          </a:p>
        </p:txBody>
      </p:sp>
    </p:spTree>
    <p:extLst>
      <p:ext uri="{BB962C8B-B14F-4D97-AF65-F5344CB8AC3E}">
        <p14:creationId xmlns:p14="http://schemas.microsoft.com/office/powerpoint/2010/main" val="3547976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3</a:t>
            </a:fld>
            <a:endParaRPr lang="en-GB"/>
          </a:p>
        </p:txBody>
      </p:sp>
    </p:spTree>
    <p:extLst>
      <p:ext uri="{BB962C8B-B14F-4D97-AF65-F5344CB8AC3E}">
        <p14:creationId xmlns:p14="http://schemas.microsoft.com/office/powerpoint/2010/main" val="3547976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baseline="0" dirty="0"/>
          </a:p>
          <a:p>
            <a:r>
              <a:rPr lang="en-GB" baseline="0" dirty="0"/>
              <a:t> </a:t>
            </a:r>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4</a:t>
            </a:fld>
            <a:endParaRPr lang="en-GB"/>
          </a:p>
        </p:txBody>
      </p:sp>
    </p:spTree>
    <p:extLst>
      <p:ext uri="{BB962C8B-B14F-4D97-AF65-F5344CB8AC3E}">
        <p14:creationId xmlns:p14="http://schemas.microsoft.com/office/powerpoint/2010/main" val="3547976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 </a:t>
            </a:r>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5</a:t>
            </a:fld>
            <a:endParaRPr lang="en-GB"/>
          </a:p>
        </p:txBody>
      </p:sp>
    </p:spTree>
    <p:extLst>
      <p:ext uri="{BB962C8B-B14F-4D97-AF65-F5344CB8AC3E}">
        <p14:creationId xmlns:p14="http://schemas.microsoft.com/office/powerpoint/2010/main" val="3547976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baseline="0" dirty="0"/>
          </a:p>
          <a:p>
            <a:r>
              <a:rPr lang="en-GB" baseline="0" dirty="0"/>
              <a:t> </a:t>
            </a:r>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6</a:t>
            </a:fld>
            <a:endParaRPr lang="en-GB"/>
          </a:p>
        </p:txBody>
      </p:sp>
    </p:spTree>
    <p:extLst>
      <p:ext uri="{BB962C8B-B14F-4D97-AF65-F5344CB8AC3E}">
        <p14:creationId xmlns:p14="http://schemas.microsoft.com/office/powerpoint/2010/main" val="3547976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baseline="0" dirty="0"/>
              <a:t> </a:t>
            </a:r>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7</a:t>
            </a:fld>
            <a:endParaRPr lang="en-GB"/>
          </a:p>
        </p:txBody>
      </p:sp>
    </p:spTree>
    <p:extLst>
      <p:ext uri="{BB962C8B-B14F-4D97-AF65-F5344CB8AC3E}">
        <p14:creationId xmlns:p14="http://schemas.microsoft.com/office/powerpoint/2010/main" val="3547976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baseline="0" dirty="0"/>
          </a:p>
          <a:p>
            <a:r>
              <a:rPr lang="en-GB" baseline="0" dirty="0"/>
              <a:t> </a:t>
            </a:r>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8</a:t>
            </a:fld>
            <a:endParaRPr lang="en-GB"/>
          </a:p>
        </p:txBody>
      </p:sp>
    </p:spTree>
    <p:extLst>
      <p:ext uri="{BB962C8B-B14F-4D97-AF65-F5344CB8AC3E}">
        <p14:creationId xmlns:p14="http://schemas.microsoft.com/office/powerpoint/2010/main" val="3547976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baseline="0" dirty="0"/>
          </a:p>
          <a:p>
            <a:r>
              <a:rPr lang="en-GB" baseline="0" dirty="0"/>
              <a:t> </a:t>
            </a:r>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9</a:t>
            </a:fld>
            <a:endParaRPr lang="en-GB"/>
          </a:p>
        </p:txBody>
      </p:sp>
    </p:spTree>
    <p:extLst>
      <p:ext uri="{BB962C8B-B14F-4D97-AF65-F5344CB8AC3E}">
        <p14:creationId xmlns:p14="http://schemas.microsoft.com/office/powerpoint/2010/main" val="3547976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670197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3197275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711138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843811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57E91F-671D-4BDD-990F-DDCA5EEF53BF}" type="datetimeFigureOut">
              <a:rPr lang="en-GB" smtClean="0"/>
              <a:t>04/05/2021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137694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657E91F-671D-4BDD-990F-DDCA5EEF53BF}" type="datetimeFigureOut">
              <a:rPr lang="en-GB" smtClean="0"/>
              <a:t>04/05/2021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305706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657E91F-671D-4BDD-990F-DDCA5EEF53BF}" type="datetimeFigureOut">
              <a:rPr lang="en-GB" smtClean="0"/>
              <a:t>04/05/2021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69406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657E91F-671D-4BDD-990F-DDCA5EEF53BF}" type="datetimeFigureOut">
              <a:rPr lang="en-GB" smtClean="0"/>
              <a:t>04/05/2021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715611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57E91F-671D-4BDD-990F-DDCA5EEF53BF}" type="datetimeFigureOut">
              <a:rPr lang="en-GB" smtClean="0"/>
              <a:t>04/05/2021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551529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57E91F-671D-4BDD-990F-DDCA5EEF53BF}" type="datetimeFigureOut">
              <a:rPr lang="en-GB" smtClean="0"/>
              <a:t>04/05/2021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2362125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57E91F-671D-4BDD-990F-DDCA5EEF53BF}" type="datetimeFigureOut">
              <a:rPr lang="en-GB" smtClean="0"/>
              <a:t>04/05/2021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646806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57E91F-671D-4BDD-990F-DDCA5EEF53BF}" type="datetimeFigureOut">
              <a:rPr lang="en-GB" smtClean="0"/>
              <a:t>04/05/2021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7E276-C365-4684-A644-9A5D3CA4784A}" type="slidenum">
              <a:rPr lang="en-GB" smtClean="0"/>
              <a:t>‹#›</a:t>
            </a:fld>
            <a:endParaRPr lang="en-GB"/>
          </a:p>
        </p:txBody>
      </p:sp>
    </p:spTree>
    <p:extLst>
      <p:ext uri="{BB962C8B-B14F-4D97-AF65-F5344CB8AC3E}">
        <p14:creationId xmlns:p14="http://schemas.microsoft.com/office/powerpoint/2010/main" val="125301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7.jpg"/><Relationship Id="rId12"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2.jpeg"/><Relationship Id="rId10" Type="http://schemas.openxmlformats.org/officeDocument/2006/relationships/image" Target="../media/image10.png"/><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notesSlide" Target="../notesSlides/notesSlide5.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notesSlide" Target="../notesSlides/notesSlide6.xml"/><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notesSlide" Target="../notesSlides/notesSlide7.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7.jpg"/><Relationship Id="rId12" Type="http://schemas.openxmlformats.org/officeDocument/2006/relationships/image" Target="../media/image20.png"/><Relationship Id="rId2" Type="http://schemas.openxmlformats.org/officeDocument/2006/relationships/audio" Target="../media/media8.m4a"/><Relationship Id="rId16" Type="http://schemas.openxmlformats.org/officeDocument/2006/relationships/image" Target="../media/image5.png"/><Relationship Id="rId1" Type="http://schemas.microsoft.com/office/2007/relationships/media" Target="../media/media8.m4a"/><Relationship Id="rId6" Type="http://schemas.openxmlformats.org/officeDocument/2006/relationships/image" Target="../media/image6.png"/><Relationship Id="rId11" Type="http://schemas.openxmlformats.org/officeDocument/2006/relationships/image" Target="../media/image19.png"/><Relationship Id="rId5" Type="http://schemas.openxmlformats.org/officeDocument/2006/relationships/image" Target="../media/image2.jpe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notesSlide" Target="../notesSlides/notesSlide8.xml"/><Relationship Id="rId9" Type="http://schemas.openxmlformats.org/officeDocument/2006/relationships/image" Target="../media/image17.pn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11" Type="http://schemas.openxmlformats.org/officeDocument/2006/relationships/hyperlink" Target="https://www.northumbria.nhs.uk/our-services/childrens-services/be-you/" TargetMode="External"/><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notesSlide" Target="../notesSlides/notesSlide9.xml"/><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200" r="-1"/>
          <a:stretch/>
        </p:blipFill>
        <p:spPr>
          <a:xfrm flipH="1">
            <a:off x="-2" y="0"/>
            <a:ext cx="7433925" cy="6858000"/>
          </a:xfrm>
          <a:prstGeom prst="rect">
            <a:avLst/>
          </a:prstGeom>
        </p:spPr>
      </p:pic>
      <p:sp>
        <p:nvSpPr>
          <p:cNvPr id="7"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10"/>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4" descr="S:\Corporate\Comms and Engagement\Logos\Northumberland CCG ­ RGB Black.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6595" t="27749" r="24061" b="48063"/>
          <a:stretch/>
        </p:blipFill>
        <p:spPr>
          <a:xfrm>
            <a:off x="1974802" y="2368866"/>
            <a:ext cx="3484316" cy="1021716"/>
          </a:xfrm>
          <a:prstGeom prst="rect">
            <a:avLst/>
          </a:prstGeom>
        </p:spPr>
      </p:pic>
      <p:sp>
        <p:nvSpPr>
          <p:cNvPr id="17" name="TextBox 16"/>
          <p:cNvSpPr txBox="1"/>
          <p:nvPr/>
        </p:nvSpPr>
        <p:spPr>
          <a:xfrm>
            <a:off x="1907704" y="3645024"/>
            <a:ext cx="3672408" cy="1077218"/>
          </a:xfrm>
          <a:prstGeom prst="rect">
            <a:avLst/>
          </a:prstGeom>
          <a:noFill/>
        </p:spPr>
        <p:txBody>
          <a:bodyPr wrap="square" rtlCol="0">
            <a:spAutoFit/>
          </a:bodyPr>
          <a:lstStyle/>
          <a:p>
            <a:pPr algn="ctr"/>
            <a:r>
              <a:rPr lang="en-GB" sz="3200" b="1" dirty="0">
                <a:solidFill>
                  <a:schemeClr val="bg1"/>
                </a:solidFill>
                <a:latin typeface="Twinkl" panose="020B0604020202020204" pitchFamily="2" charset="0"/>
                <a:cs typeface="Arial" panose="020B0604020202020204" pitchFamily="34" charset="0"/>
              </a:rPr>
              <a:t>Helping your child cope with worries. </a:t>
            </a:r>
          </a:p>
        </p:txBody>
      </p:sp>
      <p:sp>
        <p:nvSpPr>
          <p:cNvPr id="21"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3" name="slide 1">
            <a:hlinkClick r:id="" action="ppaction://media"/>
            <a:extLst>
              <a:ext uri="{FF2B5EF4-FFF2-40B4-BE49-F238E27FC236}">
                <a16:creationId xmlns:a16="http://schemas.microsoft.com/office/drawing/2014/main" id="{E55D62D5-BD3E-48BB-86A8-68B322C3EC4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59118" y="4997448"/>
            <a:ext cx="609600" cy="609600"/>
          </a:xfrm>
          <a:prstGeom prst="rect">
            <a:avLst/>
          </a:prstGeom>
        </p:spPr>
      </p:pic>
    </p:spTree>
    <p:extLst>
      <p:ext uri="{BB962C8B-B14F-4D97-AF65-F5344CB8AC3E}">
        <p14:creationId xmlns:p14="http://schemas.microsoft.com/office/powerpoint/2010/main" val="398147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9" name="TextBox 8"/>
          <p:cNvSpPr txBox="1"/>
          <p:nvPr/>
        </p:nvSpPr>
        <p:spPr>
          <a:xfrm>
            <a:off x="179512" y="783744"/>
            <a:ext cx="7801383" cy="2308324"/>
          </a:xfrm>
          <a:prstGeom prst="rect">
            <a:avLst/>
          </a:prstGeom>
          <a:solidFill>
            <a:srgbClr val="FFC000"/>
          </a:solidFill>
        </p:spPr>
        <p:txBody>
          <a:bodyPr wrap="square" rtlCol="0">
            <a:spAutoFit/>
          </a:bodyPr>
          <a:lstStyle/>
          <a:p>
            <a:r>
              <a:rPr lang="en-GB" sz="7200" dirty="0">
                <a:latin typeface="Twinkl" panose="020B0604020202020204" pitchFamily="2" charset="0"/>
              </a:rPr>
              <a:t>My Child is Feeling Worried </a:t>
            </a:r>
          </a:p>
        </p:txBody>
      </p:sp>
      <p:sp>
        <p:nvSpPr>
          <p:cNvPr id="11" name="Oval 10"/>
          <p:cNvSpPr/>
          <p:nvPr/>
        </p:nvSpPr>
        <p:spPr>
          <a:xfrm>
            <a:off x="4080203" y="1643128"/>
            <a:ext cx="4524245" cy="4450168"/>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51335" y="1831892"/>
            <a:ext cx="3205041" cy="346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5EBE7E3-E073-4ECB-89B5-517B77F454C6}"/>
              </a:ext>
            </a:extLst>
          </p:cNvPr>
          <p:cNvSpPr txBox="1"/>
          <p:nvPr/>
        </p:nvSpPr>
        <p:spPr>
          <a:xfrm>
            <a:off x="827584" y="3142177"/>
            <a:ext cx="3096344" cy="646331"/>
          </a:xfrm>
          <a:prstGeom prst="rect">
            <a:avLst/>
          </a:prstGeom>
          <a:noFill/>
        </p:spPr>
        <p:txBody>
          <a:bodyPr wrap="square" rtlCol="0">
            <a:spAutoFit/>
          </a:bodyPr>
          <a:lstStyle/>
          <a:p>
            <a:r>
              <a:rPr lang="en-GB" dirty="0"/>
              <a:t>Fear of a place, object or situation (phobia)</a:t>
            </a:r>
          </a:p>
        </p:txBody>
      </p:sp>
      <p:sp>
        <p:nvSpPr>
          <p:cNvPr id="7" name="TextBox 6">
            <a:extLst>
              <a:ext uri="{FF2B5EF4-FFF2-40B4-BE49-F238E27FC236}">
                <a16:creationId xmlns:a16="http://schemas.microsoft.com/office/drawing/2014/main" id="{92B1A0FD-2346-4E6B-978D-E9C22D8BD9A5}"/>
              </a:ext>
            </a:extLst>
          </p:cNvPr>
          <p:cNvSpPr txBox="1"/>
          <p:nvPr/>
        </p:nvSpPr>
        <p:spPr>
          <a:xfrm>
            <a:off x="792349" y="3765933"/>
            <a:ext cx="3384596" cy="1200329"/>
          </a:xfrm>
          <a:prstGeom prst="rect">
            <a:avLst/>
          </a:prstGeom>
          <a:noFill/>
        </p:spPr>
        <p:txBody>
          <a:bodyPr wrap="square" rtlCol="0">
            <a:spAutoFit/>
          </a:bodyPr>
          <a:lstStyle/>
          <a:p>
            <a:r>
              <a:rPr lang="en-GB" dirty="0"/>
              <a:t>Social Phobia, where a child fear that he or she will do something that they will be embarrassed or ashamed by.</a:t>
            </a:r>
          </a:p>
        </p:txBody>
      </p:sp>
      <p:sp>
        <p:nvSpPr>
          <p:cNvPr id="8" name="TextBox 7">
            <a:extLst>
              <a:ext uri="{FF2B5EF4-FFF2-40B4-BE49-F238E27FC236}">
                <a16:creationId xmlns:a16="http://schemas.microsoft.com/office/drawing/2014/main" id="{0B716FCF-F814-4319-BB3C-7993405DBB3A}"/>
              </a:ext>
            </a:extLst>
          </p:cNvPr>
          <p:cNvSpPr txBox="1"/>
          <p:nvPr/>
        </p:nvSpPr>
        <p:spPr>
          <a:xfrm>
            <a:off x="785565" y="4966755"/>
            <a:ext cx="4115234" cy="923330"/>
          </a:xfrm>
          <a:prstGeom prst="rect">
            <a:avLst/>
          </a:prstGeom>
          <a:noFill/>
        </p:spPr>
        <p:txBody>
          <a:bodyPr wrap="square" rtlCol="0">
            <a:spAutoFit/>
          </a:bodyPr>
          <a:lstStyle/>
          <a:p>
            <a:r>
              <a:rPr lang="en-GB" dirty="0"/>
              <a:t>General anxiety, worries about what's going on in the world, getting things right, about other people.</a:t>
            </a:r>
          </a:p>
        </p:txBody>
      </p:sp>
      <p:sp>
        <p:nvSpPr>
          <p:cNvPr id="12" name="TextBox 11">
            <a:extLst>
              <a:ext uri="{FF2B5EF4-FFF2-40B4-BE49-F238E27FC236}">
                <a16:creationId xmlns:a16="http://schemas.microsoft.com/office/drawing/2014/main" id="{FBA1C760-0F44-4C23-BC4A-5C82BF3C0E35}"/>
              </a:ext>
            </a:extLst>
          </p:cNvPr>
          <p:cNvSpPr txBox="1"/>
          <p:nvPr/>
        </p:nvSpPr>
        <p:spPr>
          <a:xfrm>
            <a:off x="772370" y="5881980"/>
            <a:ext cx="4879750" cy="646331"/>
          </a:xfrm>
          <a:prstGeom prst="rect">
            <a:avLst/>
          </a:prstGeom>
          <a:noFill/>
        </p:spPr>
        <p:txBody>
          <a:bodyPr wrap="square" rtlCol="0">
            <a:spAutoFit/>
          </a:bodyPr>
          <a:lstStyle/>
          <a:p>
            <a:r>
              <a:rPr lang="en-GB" dirty="0"/>
              <a:t>Separation Anxiety, where it is difficult to be apart from their parent or carer.</a:t>
            </a:r>
          </a:p>
        </p:txBody>
      </p:sp>
      <p:pic>
        <p:nvPicPr>
          <p:cNvPr id="16" name="Slide 2">
            <a:hlinkClick r:id="" action="ppaction://media"/>
            <a:extLst>
              <a:ext uri="{FF2B5EF4-FFF2-40B4-BE49-F238E27FC236}">
                <a16:creationId xmlns:a16="http://schemas.microsoft.com/office/drawing/2014/main" id="{F7135B3D-6522-4D2B-A2D8-BC0E848A9C0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9003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4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TextBox 5"/>
          <p:cNvSpPr txBox="1"/>
          <p:nvPr/>
        </p:nvSpPr>
        <p:spPr>
          <a:xfrm>
            <a:off x="1835696" y="469120"/>
            <a:ext cx="3384376" cy="1015663"/>
          </a:xfrm>
          <a:prstGeom prst="rect">
            <a:avLst/>
          </a:prstGeom>
          <a:noFill/>
        </p:spPr>
        <p:txBody>
          <a:bodyPr wrap="square" rtlCol="0">
            <a:spAutoFit/>
          </a:bodyPr>
          <a:lstStyle/>
          <a:p>
            <a:endParaRPr lang="en-GB" sz="6000" dirty="0">
              <a:latin typeface="Comic Sans MS" panose="030F0702030302020204" pitchFamily="66" charset="0"/>
            </a:endParaRPr>
          </a:p>
        </p:txBody>
      </p:sp>
      <p:sp>
        <p:nvSpPr>
          <p:cNvPr id="12" name="Title 20"/>
          <p:cNvSpPr>
            <a:spLocks noGrp="1" noChangeArrowheads="1"/>
          </p:cNvSpPr>
          <p:nvPr>
            <p:ph type="title"/>
          </p:nvPr>
        </p:nvSpPr>
        <p:spPr>
          <a:xfrm>
            <a:off x="179512" y="188640"/>
            <a:ext cx="8220075" cy="993775"/>
          </a:xfrm>
        </p:spPr>
        <p:txBody>
          <a:bodyPr/>
          <a:lstStyle/>
          <a:p>
            <a:pPr eaLnBrk="1" hangingPunct="1"/>
            <a:r>
              <a:rPr lang="en-GB" altLang="en-US" sz="3600" dirty="0"/>
              <a:t>How Are You Feeling?</a:t>
            </a:r>
          </a:p>
        </p:txBody>
      </p:sp>
      <p:sp>
        <p:nvSpPr>
          <p:cNvPr id="13" name="Rectangle 1"/>
          <p:cNvSpPr>
            <a:spLocks noChangeArrowheads="1"/>
          </p:cNvSpPr>
          <p:nvPr/>
        </p:nvSpPr>
        <p:spPr bwMode="auto">
          <a:xfrm>
            <a:off x="611560" y="1340768"/>
            <a:ext cx="77263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dirty="0">
                <a:solidFill>
                  <a:schemeClr val="tx1"/>
                </a:solidFill>
              </a:rPr>
              <a:t>Children and adult experience lots of different feelings every day. Sometimes the feelings feel good and sometimes they feel bad. Even feelings we might consider to be bad can be useful, they can help us plan, prepare, keep ourselves safe.</a:t>
            </a:r>
          </a:p>
          <a:p>
            <a:pPr eaLnBrk="1" hangingPunct="1">
              <a:lnSpc>
                <a:spcPct val="100000"/>
              </a:lnSpc>
              <a:spcBef>
                <a:spcPct val="0"/>
              </a:spcBef>
              <a:buFontTx/>
              <a:buNone/>
            </a:pPr>
            <a:endParaRPr lang="en-GB" altLang="en-US" dirty="0">
              <a:solidFill>
                <a:schemeClr val="tx1"/>
              </a:solidFill>
            </a:endParaRPr>
          </a:p>
        </p:txBody>
      </p:sp>
      <p:pic>
        <p:nvPicPr>
          <p:cNvPr id="14"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650" y="3286125"/>
            <a:ext cx="1738313"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20975" y="3286125"/>
            <a:ext cx="1738313"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4713" y="3286125"/>
            <a:ext cx="1738312"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50038" y="3286125"/>
            <a:ext cx="17621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lide 3">
            <a:hlinkClick r:id="" action="ppaction://media"/>
            <a:extLst>
              <a:ext uri="{FF2B5EF4-FFF2-40B4-BE49-F238E27FC236}">
                <a16:creationId xmlns:a16="http://schemas.microsoft.com/office/drawing/2014/main" id="{3B3C9180-7D86-4B96-B6F0-AB34E78653E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011704" y="5212432"/>
            <a:ext cx="609600" cy="609600"/>
          </a:xfrm>
          <a:prstGeom prst="rect">
            <a:avLst/>
          </a:prstGeom>
        </p:spPr>
      </p:pic>
    </p:spTree>
    <p:extLst>
      <p:ext uri="{BB962C8B-B14F-4D97-AF65-F5344CB8AC3E}">
        <p14:creationId xmlns:p14="http://schemas.microsoft.com/office/powerpoint/2010/main" val="366331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8" name="Title 1"/>
          <p:cNvSpPr>
            <a:spLocks noGrp="1" noChangeArrowheads="1"/>
          </p:cNvSpPr>
          <p:nvPr>
            <p:ph type="title"/>
          </p:nvPr>
        </p:nvSpPr>
        <p:spPr>
          <a:xfrm>
            <a:off x="457200" y="479425"/>
            <a:ext cx="8220075" cy="993775"/>
          </a:xfrm>
        </p:spPr>
        <p:txBody>
          <a:bodyPr/>
          <a:lstStyle/>
          <a:p>
            <a:pPr eaLnBrk="1" hangingPunct="1"/>
            <a:r>
              <a:rPr lang="en-GB" altLang="en-US" dirty="0"/>
              <a:t>Feeling Worried</a:t>
            </a:r>
          </a:p>
        </p:txBody>
      </p:sp>
      <p:pic>
        <p:nvPicPr>
          <p:cNvPr id="9"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19513" y="2912346"/>
            <a:ext cx="2057762" cy="26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a:spLocks noChangeArrowheads="1"/>
          </p:cNvSpPr>
          <p:nvPr/>
        </p:nvSpPr>
        <p:spPr bwMode="auto">
          <a:xfrm>
            <a:off x="1008070" y="1340769"/>
            <a:ext cx="5257865" cy="64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dirty="0">
                <a:solidFill>
                  <a:schemeClr val="tx1"/>
                </a:solidFill>
              </a:rPr>
              <a:t>When your child is feeling worried, most commonly they will be thinking something bad is going to happen.</a:t>
            </a: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r>
              <a:rPr lang="en-GB" altLang="en-US" dirty="0">
                <a:solidFill>
                  <a:schemeClr val="tx1"/>
                </a:solidFill>
              </a:rPr>
              <a:t>At this time thoughts tend to become focused on the potential threat and how to escape from it, and it can be hard to think about anything else.</a:t>
            </a: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r>
              <a:rPr lang="en-GB" altLang="en-US" dirty="0">
                <a:solidFill>
                  <a:schemeClr val="tx1"/>
                </a:solidFill>
              </a:rPr>
              <a:t>It is a useful state to be in when there is danger, for example if they step into a road as a parent you need to be focused on getting your child out the way of oncoming traffic, and not be  distracted by other thoughts.</a:t>
            </a: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endParaRPr lang="en-GB" altLang="en-US" dirty="0">
              <a:solidFill>
                <a:schemeClr val="tx1"/>
              </a:solidFill>
            </a:endParaRPr>
          </a:p>
        </p:txBody>
      </p:sp>
      <p:pic>
        <p:nvPicPr>
          <p:cNvPr id="6" name="Slide 4">
            <a:hlinkClick r:id="" action="ppaction://media"/>
            <a:extLst>
              <a:ext uri="{FF2B5EF4-FFF2-40B4-BE49-F238E27FC236}">
                <a16:creationId xmlns:a16="http://schemas.microsoft.com/office/drawing/2014/main" id="{0D9E7360-85FA-4F26-AB4D-2FBD648D693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274005" y="965921"/>
            <a:ext cx="609600" cy="609600"/>
          </a:xfrm>
          <a:prstGeom prst="rect">
            <a:avLst/>
          </a:prstGeom>
        </p:spPr>
      </p:pic>
    </p:spTree>
    <p:extLst>
      <p:ext uri="{BB962C8B-B14F-4D97-AF65-F5344CB8AC3E}">
        <p14:creationId xmlns:p14="http://schemas.microsoft.com/office/powerpoint/2010/main" val="8879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8" name="Title 1"/>
          <p:cNvSpPr>
            <a:spLocks noGrp="1" noChangeArrowheads="1"/>
          </p:cNvSpPr>
          <p:nvPr>
            <p:ph type="title"/>
          </p:nvPr>
        </p:nvSpPr>
        <p:spPr>
          <a:xfrm>
            <a:off x="457200" y="479425"/>
            <a:ext cx="8220075" cy="993775"/>
          </a:xfrm>
        </p:spPr>
        <p:txBody>
          <a:bodyPr/>
          <a:lstStyle/>
          <a:p>
            <a:pPr eaLnBrk="1" hangingPunct="1"/>
            <a:r>
              <a:rPr lang="en-GB" altLang="en-US" dirty="0"/>
              <a:t>Feeling Worried</a:t>
            </a:r>
          </a:p>
        </p:txBody>
      </p:sp>
      <p:sp>
        <p:nvSpPr>
          <p:cNvPr id="9" name="Rectangle 2"/>
          <p:cNvSpPr>
            <a:spLocks noChangeArrowheads="1"/>
          </p:cNvSpPr>
          <p:nvPr/>
        </p:nvSpPr>
        <p:spPr bwMode="auto">
          <a:xfrm>
            <a:off x="871538" y="1289050"/>
            <a:ext cx="67864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dirty="0">
                <a:solidFill>
                  <a:schemeClr val="tx1"/>
                </a:solidFill>
              </a:rPr>
              <a:t>When we experience worries/fears we respond in a number of ways.</a:t>
            </a:r>
          </a:p>
        </p:txBody>
      </p:sp>
      <p:pic>
        <p:nvPicPr>
          <p:cNvPr id="11"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9832" y="1747418"/>
            <a:ext cx="1681190" cy="4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a:extLst>
              <a:ext uri="{FF2B5EF4-FFF2-40B4-BE49-F238E27FC236}">
                <a16:creationId xmlns:a16="http://schemas.microsoft.com/office/drawing/2014/main" id="{CA9BA615-509A-4255-AA8E-E81A13407F05}"/>
              </a:ext>
            </a:extLst>
          </p:cNvPr>
          <p:cNvSpPr/>
          <p:nvPr/>
        </p:nvSpPr>
        <p:spPr>
          <a:xfrm>
            <a:off x="539552" y="1988840"/>
            <a:ext cx="1911350" cy="1911350"/>
          </a:xfrm>
          <a:prstGeom prst="ellipse">
            <a:avLst/>
          </a:prstGeom>
          <a:solidFill>
            <a:srgbClr val="F086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Breathing getting  faster.</a:t>
            </a:r>
          </a:p>
        </p:txBody>
      </p:sp>
      <p:sp>
        <p:nvSpPr>
          <p:cNvPr id="13" name="Oval 12">
            <a:extLst>
              <a:ext uri="{FF2B5EF4-FFF2-40B4-BE49-F238E27FC236}">
                <a16:creationId xmlns:a16="http://schemas.microsoft.com/office/drawing/2014/main" id="{607213E8-B8BB-44DC-B72A-552BCCCC7687}"/>
              </a:ext>
            </a:extLst>
          </p:cNvPr>
          <p:cNvSpPr/>
          <p:nvPr/>
        </p:nvSpPr>
        <p:spPr>
          <a:xfrm>
            <a:off x="1475656" y="3195638"/>
            <a:ext cx="2238375" cy="2239962"/>
          </a:xfrm>
          <a:prstGeom prst="ellipse">
            <a:avLst/>
          </a:prstGeom>
          <a:solidFill>
            <a:srgbClr val="E84D1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bg1"/>
                </a:solidFill>
              </a:rPr>
              <a:t>Heart rate speeding up</a:t>
            </a:r>
          </a:p>
        </p:txBody>
      </p:sp>
      <p:sp>
        <p:nvSpPr>
          <p:cNvPr id="14" name="Oval 13">
            <a:extLst>
              <a:ext uri="{FF2B5EF4-FFF2-40B4-BE49-F238E27FC236}">
                <a16:creationId xmlns:a16="http://schemas.microsoft.com/office/drawing/2014/main" id="{08222C67-2367-43F9-B481-9C0AD03156E2}"/>
              </a:ext>
            </a:extLst>
          </p:cNvPr>
          <p:cNvSpPr/>
          <p:nvPr/>
        </p:nvSpPr>
        <p:spPr>
          <a:xfrm>
            <a:off x="2915816" y="1772816"/>
            <a:ext cx="2171700" cy="2171700"/>
          </a:xfrm>
          <a:prstGeom prst="ellipse">
            <a:avLst/>
          </a:prstGeom>
          <a:solidFill>
            <a:srgbClr val="F086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Muscles become tense</a:t>
            </a:r>
          </a:p>
        </p:txBody>
      </p:sp>
      <p:sp>
        <p:nvSpPr>
          <p:cNvPr id="15" name="Oval 14">
            <a:extLst>
              <a:ext uri="{FF2B5EF4-FFF2-40B4-BE49-F238E27FC236}">
                <a16:creationId xmlns:a16="http://schemas.microsoft.com/office/drawing/2014/main" id="{312AA802-CC85-48BD-96AB-F2E4531E2AA6}"/>
              </a:ext>
            </a:extLst>
          </p:cNvPr>
          <p:cNvSpPr/>
          <p:nvPr/>
        </p:nvSpPr>
        <p:spPr>
          <a:xfrm>
            <a:off x="3995936" y="3498849"/>
            <a:ext cx="1808163" cy="1808163"/>
          </a:xfrm>
          <a:prstGeom prst="ellipse">
            <a:avLst/>
          </a:prstGeom>
          <a:solidFill>
            <a:srgbClr val="E84D1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bg1"/>
                </a:solidFill>
              </a:rPr>
              <a:t>Sweating or butterflies in the tummy.</a:t>
            </a:r>
          </a:p>
        </p:txBody>
      </p:sp>
      <p:sp>
        <p:nvSpPr>
          <p:cNvPr id="6" name="TextBox 5">
            <a:extLst>
              <a:ext uri="{FF2B5EF4-FFF2-40B4-BE49-F238E27FC236}">
                <a16:creationId xmlns:a16="http://schemas.microsoft.com/office/drawing/2014/main" id="{6AC2BF37-CB2E-4107-BF82-7257BD97FE25}"/>
              </a:ext>
            </a:extLst>
          </p:cNvPr>
          <p:cNvSpPr txBox="1"/>
          <p:nvPr/>
        </p:nvSpPr>
        <p:spPr>
          <a:xfrm>
            <a:off x="1008070" y="5733256"/>
            <a:ext cx="4428026" cy="923330"/>
          </a:xfrm>
          <a:prstGeom prst="rect">
            <a:avLst/>
          </a:prstGeom>
          <a:noFill/>
        </p:spPr>
        <p:txBody>
          <a:bodyPr wrap="square" rtlCol="0">
            <a:spAutoFit/>
          </a:bodyPr>
          <a:lstStyle/>
          <a:p>
            <a:r>
              <a:rPr lang="en-GB" dirty="0"/>
              <a:t>They represent our body getting ready for action, to react quickly, for a Flight or Fight Response.</a:t>
            </a:r>
          </a:p>
        </p:txBody>
      </p:sp>
      <p:pic>
        <p:nvPicPr>
          <p:cNvPr id="16" name="Recorded Sound">
            <a:hlinkClick r:id="" action="ppaction://media"/>
            <a:extLst>
              <a:ext uri="{FF2B5EF4-FFF2-40B4-BE49-F238E27FC236}">
                <a16:creationId xmlns:a16="http://schemas.microsoft.com/office/drawing/2014/main" id="{BB26BD65-CA39-4012-A307-616C81D02AF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67662" y="1399132"/>
            <a:ext cx="609600" cy="609600"/>
          </a:xfrm>
          <a:prstGeom prst="rect">
            <a:avLst/>
          </a:prstGeom>
        </p:spPr>
      </p:pic>
    </p:spTree>
    <p:extLst>
      <p:ext uri="{BB962C8B-B14F-4D97-AF65-F5344CB8AC3E}">
        <p14:creationId xmlns:p14="http://schemas.microsoft.com/office/powerpoint/2010/main" val="369108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179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6"/>
                </p:tgtEl>
              </p:cMediaNode>
            </p:audio>
          </p:childTnLst>
        </p:cTn>
      </p:par>
    </p:tnLst>
    <p:bldLst>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8" name="Title 1"/>
          <p:cNvSpPr>
            <a:spLocks noGrp="1" noChangeArrowheads="1"/>
          </p:cNvSpPr>
          <p:nvPr>
            <p:ph type="title"/>
          </p:nvPr>
        </p:nvSpPr>
        <p:spPr>
          <a:xfrm>
            <a:off x="755649" y="479425"/>
            <a:ext cx="6768679" cy="993775"/>
          </a:xfrm>
        </p:spPr>
        <p:txBody>
          <a:bodyPr>
            <a:normAutofit fontScale="90000"/>
          </a:bodyPr>
          <a:lstStyle/>
          <a:p>
            <a:pPr eaLnBrk="1" hangingPunct="1"/>
            <a:r>
              <a:rPr lang="en-GB" altLang="en-US" dirty="0"/>
              <a:t>If its normal to be anxious, why am I concerned about my child?</a:t>
            </a:r>
          </a:p>
        </p:txBody>
      </p:sp>
      <p:pic>
        <p:nvPicPr>
          <p:cNvPr id="12" name="Picture 2"/>
          <p:cNvPicPr>
            <a:picLocks noChangeAspect="1"/>
          </p:cNvPicPr>
          <p:nvPr/>
        </p:nvPicPr>
        <p:blipFill>
          <a:blip r:embed="rId9" cstate="print">
            <a:extLst>
              <a:ext uri="{28A0092B-C50C-407E-A947-70E740481C1C}">
                <a14:useLocalDpi xmlns:a14="http://schemas.microsoft.com/office/drawing/2010/main" val="0"/>
              </a:ext>
            </a:extLst>
          </a:blip>
          <a:srcRect l="15984" r="14517"/>
          <a:stretch>
            <a:fillRect/>
          </a:stretch>
        </p:blipFill>
        <p:spPr bwMode="auto">
          <a:xfrm>
            <a:off x="6658855" y="2628271"/>
            <a:ext cx="2244621" cy="2147119"/>
          </a:xfrm>
          <a:prstGeom prst="rect">
            <a:avLst/>
          </a:prstGeom>
          <a:noFill/>
          <a:ln w="38100">
            <a:solidFill>
              <a:srgbClr val="F0864A"/>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D0D400-A61B-48A1-A45A-CA52F4367ADB}"/>
              </a:ext>
            </a:extLst>
          </p:cNvPr>
          <p:cNvSpPr txBox="1"/>
          <p:nvPr/>
        </p:nvSpPr>
        <p:spPr>
          <a:xfrm>
            <a:off x="1254564" y="1700808"/>
            <a:ext cx="5189644" cy="4801314"/>
          </a:xfrm>
          <a:prstGeom prst="rect">
            <a:avLst/>
          </a:prstGeom>
          <a:noFill/>
        </p:spPr>
        <p:txBody>
          <a:bodyPr wrap="square" rtlCol="0">
            <a:spAutoFit/>
          </a:bodyPr>
          <a:lstStyle/>
          <a:p>
            <a:r>
              <a:rPr lang="en-GB" dirty="0"/>
              <a:t>Changes we experience in response to anxiety are helpful in the short term, but if these reactions continue to occur when actual danger has passed, or if it was never there, they become more problematic.</a:t>
            </a:r>
          </a:p>
          <a:p>
            <a:endParaRPr lang="en-GB" dirty="0"/>
          </a:p>
          <a:p>
            <a:r>
              <a:rPr lang="en-GB" dirty="0"/>
              <a:t>Overtime, bodily changes become very uncomfortable, causing tummy aches, headaches, or muscle aches.</a:t>
            </a:r>
          </a:p>
          <a:p>
            <a:endParaRPr lang="en-GB" dirty="0"/>
          </a:p>
          <a:p>
            <a:r>
              <a:rPr lang="en-GB" dirty="0"/>
              <a:t>When worries become overwhelming, thinking can become dominated by fearing the worst, and their confidence that they can cope with any challenge decreases.</a:t>
            </a:r>
          </a:p>
          <a:p>
            <a:endParaRPr lang="en-GB" dirty="0"/>
          </a:p>
          <a:p>
            <a:r>
              <a:rPr lang="en-GB" dirty="0"/>
              <a:t>When worries persist it can be exhausting for them, and lead them to miss out on doing things they would otherwise enjoy.</a:t>
            </a:r>
          </a:p>
        </p:txBody>
      </p:sp>
      <p:pic>
        <p:nvPicPr>
          <p:cNvPr id="7" name="Slide 6">
            <a:hlinkClick r:id="" action="ppaction://media"/>
            <a:extLst>
              <a:ext uri="{FF2B5EF4-FFF2-40B4-BE49-F238E27FC236}">
                <a16:creationId xmlns:a16="http://schemas.microsoft.com/office/drawing/2014/main" id="{5B66AB8A-C30A-4BAD-ACCD-38DC7413734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83551" y="938539"/>
            <a:ext cx="609600" cy="609600"/>
          </a:xfrm>
          <a:prstGeom prst="rect">
            <a:avLst/>
          </a:prstGeom>
        </p:spPr>
      </p:pic>
    </p:spTree>
    <p:extLst>
      <p:ext uri="{BB962C8B-B14F-4D97-AF65-F5344CB8AC3E}">
        <p14:creationId xmlns:p14="http://schemas.microsoft.com/office/powerpoint/2010/main" val="28056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8" name="Title 1"/>
          <p:cNvSpPr>
            <a:spLocks noGrp="1" noChangeArrowheads="1"/>
          </p:cNvSpPr>
          <p:nvPr>
            <p:ph type="title"/>
          </p:nvPr>
        </p:nvSpPr>
        <p:spPr>
          <a:xfrm>
            <a:off x="457200" y="479425"/>
            <a:ext cx="8220075" cy="993775"/>
          </a:xfrm>
        </p:spPr>
        <p:txBody>
          <a:bodyPr/>
          <a:lstStyle/>
          <a:p>
            <a:pPr eaLnBrk="1" hangingPunct="1"/>
            <a:r>
              <a:rPr lang="en-GB" altLang="en-US" dirty="0"/>
              <a:t>What Can You Do?</a:t>
            </a:r>
          </a:p>
        </p:txBody>
      </p:sp>
      <p:sp>
        <p:nvSpPr>
          <p:cNvPr id="9" name="Rectangle 2"/>
          <p:cNvSpPr>
            <a:spLocks noChangeArrowheads="1"/>
          </p:cNvSpPr>
          <p:nvPr/>
        </p:nvSpPr>
        <p:spPr bwMode="auto">
          <a:xfrm>
            <a:off x="35496" y="1196752"/>
            <a:ext cx="7632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There are lots of things you can do to help your child if they are feeling worried. </a:t>
            </a:r>
          </a:p>
        </p:txBody>
      </p:sp>
      <p:sp>
        <p:nvSpPr>
          <p:cNvPr id="11" name="Rectangle 10"/>
          <p:cNvSpPr>
            <a:spLocks noChangeArrowheads="1"/>
          </p:cNvSpPr>
          <p:nvPr/>
        </p:nvSpPr>
        <p:spPr bwMode="auto">
          <a:xfrm>
            <a:off x="309448" y="1891745"/>
            <a:ext cx="7632700" cy="495300"/>
          </a:xfrm>
          <a:prstGeom prst="rect">
            <a:avLst/>
          </a:prstGeom>
          <a:solidFill>
            <a:srgbClr val="E84D1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dirty="0">
                <a:solidFill>
                  <a:schemeClr val="bg1"/>
                </a:solidFill>
              </a:rPr>
              <a:t>Encourage them to use their words and say why they are worried.</a:t>
            </a:r>
          </a:p>
        </p:txBody>
      </p:sp>
      <p:sp>
        <p:nvSpPr>
          <p:cNvPr id="12" name="Rectangle 11"/>
          <p:cNvSpPr>
            <a:spLocks noChangeArrowheads="1"/>
          </p:cNvSpPr>
          <p:nvPr/>
        </p:nvSpPr>
        <p:spPr bwMode="auto">
          <a:xfrm>
            <a:off x="309448" y="2606299"/>
            <a:ext cx="7632700" cy="772107"/>
          </a:xfrm>
          <a:prstGeom prst="rect">
            <a:avLst/>
          </a:prstGeom>
          <a:solidFill>
            <a:srgbClr val="F0864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dirty="0">
                <a:solidFill>
                  <a:schemeClr val="tx1"/>
                </a:solidFill>
              </a:rPr>
              <a:t>Listen to them and take them seriously, encourage them to calm </a:t>
            </a:r>
          </a:p>
          <a:p>
            <a:pPr eaLnBrk="1" hangingPunct="1">
              <a:lnSpc>
                <a:spcPct val="100000"/>
              </a:lnSpc>
              <a:spcBef>
                <a:spcPct val="0"/>
              </a:spcBef>
              <a:buFontTx/>
              <a:buNone/>
            </a:pPr>
            <a:r>
              <a:rPr lang="en-GB" altLang="en-US" dirty="0">
                <a:solidFill>
                  <a:schemeClr val="tx1"/>
                </a:solidFill>
              </a:rPr>
              <a:t>down by taking three deep breaths.</a:t>
            </a:r>
          </a:p>
        </p:txBody>
      </p:sp>
      <p:sp>
        <p:nvSpPr>
          <p:cNvPr id="13" name="Rectangle 12"/>
          <p:cNvSpPr>
            <a:spLocks noChangeArrowheads="1"/>
          </p:cNvSpPr>
          <p:nvPr/>
        </p:nvSpPr>
        <p:spPr bwMode="auto">
          <a:xfrm>
            <a:off x="251520" y="3511423"/>
            <a:ext cx="7632700" cy="495300"/>
          </a:xfrm>
          <a:prstGeom prst="rect">
            <a:avLst/>
          </a:prstGeom>
          <a:solidFill>
            <a:srgbClr val="E84D1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dirty="0">
                <a:solidFill>
                  <a:schemeClr val="bg1"/>
                </a:solidFill>
              </a:rPr>
              <a:t>Encourage them to picture their worry in a bubble and blow it away.</a:t>
            </a:r>
          </a:p>
        </p:txBody>
      </p:sp>
      <p:sp>
        <p:nvSpPr>
          <p:cNvPr id="14" name="Rectangle 13"/>
          <p:cNvSpPr>
            <a:spLocks noChangeArrowheads="1"/>
          </p:cNvSpPr>
          <p:nvPr/>
        </p:nvSpPr>
        <p:spPr bwMode="auto">
          <a:xfrm>
            <a:off x="251520" y="4117617"/>
            <a:ext cx="7632700" cy="1049106"/>
          </a:xfrm>
          <a:prstGeom prst="rect">
            <a:avLst/>
          </a:prstGeom>
          <a:solidFill>
            <a:srgbClr val="F0864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dirty="0">
                <a:solidFill>
                  <a:schemeClr val="tx1"/>
                </a:solidFill>
              </a:rPr>
              <a:t>Encourage them to think of the times they have worried about things and it has been ok.  Help them become a thought detective and see if there is anything that backs up their worry.</a:t>
            </a:r>
          </a:p>
        </p:txBody>
      </p:sp>
      <p:sp>
        <p:nvSpPr>
          <p:cNvPr id="15" name="Rectangle 14"/>
          <p:cNvSpPr>
            <a:spLocks noChangeArrowheads="1"/>
          </p:cNvSpPr>
          <p:nvPr/>
        </p:nvSpPr>
        <p:spPr bwMode="auto">
          <a:xfrm>
            <a:off x="251520" y="5303178"/>
            <a:ext cx="7632700" cy="772107"/>
          </a:xfrm>
          <a:prstGeom prst="rect">
            <a:avLst/>
          </a:prstGeom>
          <a:solidFill>
            <a:srgbClr val="E84D1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dirty="0">
                <a:solidFill>
                  <a:schemeClr val="bg1"/>
                </a:solidFill>
              </a:rPr>
              <a:t>Encourage them to have some quiet time, listen to music, go for a walk, do some colouring, play a game. </a:t>
            </a:r>
          </a:p>
        </p:txBody>
      </p:sp>
      <p:pic>
        <p:nvPicPr>
          <p:cNvPr id="1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53510" y="1052736"/>
            <a:ext cx="2366962"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lide 7">
            <a:hlinkClick r:id="" action="ppaction://media"/>
            <a:extLst>
              <a:ext uri="{FF2B5EF4-FFF2-40B4-BE49-F238E27FC236}">
                <a16:creationId xmlns:a16="http://schemas.microsoft.com/office/drawing/2014/main" id="{DC7A3945-C954-4BBC-B131-771D8E92C22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415599" y="6141564"/>
            <a:ext cx="609600" cy="609600"/>
          </a:xfrm>
          <a:prstGeom prst="rect">
            <a:avLst/>
          </a:prstGeom>
        </p:spPr>
      </p:pic>
    </p:spTree>
    <p:extLst>
      <p:ext uri="{BB962C8B-B14F-4D97-AF65-F5344CB8AC3E}">
        <p14:creationId xmlns:p14="http://schemas.microsoft.com/office/powerpoint/2010/main" val="258906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671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6"/>
                </p:tgtEl>
              </p:cMediaNode>
            </p:audio>
          </p:childTnLst>
        </p:cTn>
      </p:par>
    </p:tnLst>
    <p:bldLst>
      <p:bldP spid="11" grpId="0" animBg="1"/>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81136" y="-48525"/>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grpSp>
        <p:nvGrpSpPr>
          <p:cNvPr id="8" name="Group 7"/>
          <p:cNvGrpSpPr/>
          <p:nvPr/>
        </p:nvGrpSpPr>
        <p:grpSpPr>
          <a:xfrm>
            <a:off x="579109" y="3808295"/>
            <a:ext cx="2500612" cy="2764861"/>
            <a:chOff x="3561522" y="3525872"/>
            <a:chExt cx="2500612" cy="2764861"/>
          </a:xfrm>
        </p:grpSpPr>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l="17985" r="17985"/>
            <a:stretch/>
          </p:blipFill>
          <p:spPr>
            <a:xfrm>
              <a:off x="3561522" y="3525872"/>
              <a:ext cx="2500612" cy="2761585"/>
            </a:xfrm>
            <a:prstGeom prst="roundRect">
              <a:avLst>
                <a:gd name="adj" fmla="val 12265"/>
              </a:avLst>
            </a:prstGeom>
            <a:ln w="38100">
              <a:solidFill>
                <a:schemeClr val="accent1"/>
              </a:solidFill>
            </a:ln>
          </p:spPr>
        </p:pic>
        <p:pic>
          <p:nvPicPr>
            <p:cNvPr id="11" name="Picture 10"/>
            <p:cNvPicPr>
              <a:picLocks noChangeAspect="1"/>
            </p:cNvPicPr>
            <p:nvPr/>
          </p:nvPicPr>
          <p:blipFill rotWithShape="1">
            <a:blip r:embed="rId10" cstate="print">
              <a:extLst>
                <a:ext uri="{28A0092B-C50C-407E-A947-70E740481C1C}">
                  <a14:useLocalDpi xmlns:a14="http://schemas.microsoft.com/office/drawing/2010/main" val="0"/>
                </a:ext>
              </a:extLst>
            </a:blip>
            <a:srcRect b="21247"/>
            <a:stretch/>
          </p:blipFill>
          <p:spPr>
            <a:xfrm>
              <a:off x="3804510" y="3668469"/>
              <a:ext cx="1884561" cy="2622264"/>
            </a:xfrm>
            <a:prstGeom prst="rect">
              <a:avLst/>
            </a:prstGeom>
          </p:spPr>
        </p:pic>
      </p:grpSp>
      <p:grpSp>
        <p:nvGrpSpPr>
          <p:cNvPr id="12" name="Group 11"/>
          <p:cNvGrpSpPr/>
          <p:nvPr/>
        </p:nvGrpSpPr>
        <p:grpSpPr>
          <a:xfrm>
            <a:off x="4229629" y="980728"/>
            <a:ext cx="4075790" cy="2306740"/>
            <a:chOff x="4351867" y="672603"/>
            <a:chExt cx="4082219" cy="2614865"/>
          </a:xfrm>
        </p:grpSpPr>
        <p:pic>
          <p:nvPicPr>
            <p:cNvPr id="13" name="Picture 12"/>
            <p:cNvPicPr>
              <a:picLocks noChangeAspect="1"/>
            </p:cNvPicPr>
            <p:nvPr/>
          </p:nvPicPr>
          <p:blipFill rotWithShape="1">
            <a:blip r:embed="rId11" cstate="print">
              <a:extLst>
                <a:ext uri="{28A0092B-C50C-407E-A947-70E740481C1C}">
                  <a14:useLocalDpi xmlns:a14="http://schemas.microsoft.com/office/drawing/2010/main" val="0"/>
                </a:ext>
              </a:extLst>
            </a:blip>
            <a:srcRect l="1392" t="7041" r="2753" b="6126"/>
            <a:stretch/>
          </p:blipFill>
          <p:spPr>
            <a:xfrm>
              <a:off x="4351867" y="672603"/>
              <a:ext cx="4082219" cy="2614865"/>
            </a:xfrm>
            <a:prstGeom prst="roundRect">
              <a:avLst>
                <a:gd name="adj" fmla="val 7601"/>
              </a:avLst>
            </a:prstGeom>
            <a:ln w="38100">
              <a:solidFill>
                <a:schemeClr val="accent1"/>
              </a:solidFill>
            </a:ln>
          </p:spPr>
        </p:pic>
        <p:pic>
          <p:nvPicPr>
            <p:cNvPr id="14" name="Picture 13"/>
            <p:cNvPicPr>
              <a:picLocks noChangeAspect="1"/>
            </p:cNvPicPr>
            <p:nvPr/>
          </p:nvPicPr>
          <p:blipFill rotWithShape="1">
            <a:blip r:embed="rId12" cstate="print">
              <a:extLst>
                <a:ext uri="{28A0092B-C50C-407E-A947-70E740481C1C}">
                  <a14:useLocalDpi xmlns:a14="http://schemas.microsoft.com/office/drawing/2010/main" val="0"/>
                </a:ext>
              </a:extLst>
            </a:blip>
            <a:srcRect b="25268"/>
            <a:stretch/>
          </p:blipFill>
          <p:spPr>
            <a:xfrm>
              <a:off x="4525761" y="1261534"/>
              <a:ext cx="3731843" cy="2023534"/>
            </a:xfrm>
            <a:prstGeom prst="rect">
              <a:avLst/>
            </a:prstGeom>
          </p:spPr>
        </p:pic>
      </p:grpSp>
      <p:grpSp>
        <p:nvGrpSpPr>
          <p:cNvPr id="15" name="Group 14"/>
          <p:cNvGrpSpPr/>
          <p:nvPr/>
        </p:nvGrpSpPr>
        <p:grpSpPr>
          <a:xfrm>
            <a:off x="5304969" y="3393406"/>
            <a:ext cx="2176013" cy="2764861"/>
            <a:chOff x="6277994" y="3522596"/>
            <a:chExt cx="2176013" cy="2764861"/>
          </a:xfrm>
        </p:grpSpPr>
        <p:pic>
          <p:nvPicPr>
            <p:cNvPr id="16" name="Picture 15"/>
            <p:cNvPicPr>
              <a:picLocks noChangeAspect="1"/>
            </p:cNvPicPr>
            <p:nvPr/>
          </p:nvPicPr>
          <p:blipFill rotWithShape="1">
            <a:blip r:embed="rId13" cstate="print">
              <a:extLst>
                <a:ext uri="{28A0092B-C50C-407E-A947-70E740481C1C}">
                  <a14:useLocalDpi xmlns:a14="http://schemas.microsoft.com/office/drawing/2010/main" val="0"/>
                </a:ext>
              </a:extLst>
            </a:blip>
            <a:srcRect l="22174" r="22174"/>
            <a:stretch/>
          </p:blipFill>
          <p:spPr>
            <a:xfrm>
              <a:off x="6277994" y="3522596"/>
              <a:ext cx="2176013" cy="2764861"/>
            </a:xfrm>
            <a:prstGeom prst="roundRect">
              <a:avLst>
                <a:gd name="adj" fmla="val 10052"/>
              </a:avLst>
            </a:prstGeom>
            <a:ln w="38100">
              <a:solidFill>
                <a:schemeClr val="accent1"/>
              </a:solidFill>
            </a:ln>
          </p:spPr>
        </p:pic>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53054" y="4643672"/>
              <a:ext cx="1825891" cy="1643785"/>
            </a:xfrm>
            <a:prstGeom prst="rect">
              <a:avLst/>
            </a:prstGeom>
          </p:spPr>
        </p:pic>
      </p:grpSp>
      <p:pic>
        <p:nvPicPr>
          <p:cNvPr id="18" name="Pictur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83768" y="2166156"/>
            <a:ext cx="3244763" cy="4046706"/>
          </a:xfrm>
          <a:prstGeom prst="rect">
            <a:avLst/>
          </a:prstGeom>
        </p:spPr>
      </p:pic>
      <p:sp>
        <p:nvSpPr>
          <p:cNvPr id="6" name="TextBox 5"/>
          <p:cNvSpPr txBox="1"/>
          <p:nvPr/>
        </p:nvSpPr>
        <p:spPr>
          <a:xfrm>
            <a:off x="539552" y="1031825"/>
            <a:ext cx="3528392" cy="3970318"/>
          </a:xfrm>
          <a:prstGeom prst="rect">
            <a:avLst/>
          </a:prstGeom>
          <a:noFill/>
        </p:spPr>
        <p:txBody>
          <a:bodyPr wrap="square" rtlCol="0">
            <a:spAutoFit/>
          </a:bodyPr>
          <a:lstStyle/>
          <a:p>
            <a:r>
              <a:rPr lang="en-GB" dirty="0">
                <a:latin typeface="Twinkl" panose="020B0604020202020204" pitchFamily="2" charset="0"/>
              </a:rPr>
              <a:t>Encouraging you child to share their worries with you or someone they trust can make them feel a little better.  Discuss with them who they feel they can talk to when they are worried, this can be their support team.  Let the support team know they are involved.</a:t>
            </a:r>
          </a:p>
          <a:p>
            <a:endParaRPr lang="en-GB" dirty="0"/>
          </a:p>
          <a:p>
            <a:endParaRPr lang="en-GB" dirty="0"/>
          </a:p>
          <a:p>
            <a:endParaRPr lang="en-GB" dirty="0"/>
          </a:p>
          <a:p>
            <a:endParaRPr lang="en-GB" dirty="0"/>
          </a:p>
          <a:p>
            <a:endParaRPr lang="en-GB" dirty="0"/>
          </a:p>
          <a:p>
            <a:endParaRPr lang="en-GB" dirty="0"/>
          </a:p>
        </p:txBody>
      </p:sp>
      <p:pic>
        <p:nvPicPr>
          <p:cNvPr id="7" name="Slide 8">
            <a:hlinkClick r:id="" action="ppaction://media"/>
            <a:extLst>
              <a:ext uri="{FF2B5EF4-FFF2-40B4-BE49-F238E27FC236}">
                <a16:creationId xmlns:a16="http://schemas.microsoft.com/office/drawing/2014/main" id="{979395E3-6F3B-42B9-8C3D-78FF905DA1D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707146" y="5906940"/>
            <a:ext cx="609600" cy="609600"/>
          </a:xfrm>
          <a:prstGeom prst="rect">
            <a:avLst/>
          </a:prstGeom>
        </p:spPr>
      </p:pic>
    </p:spTree>
    <p:extLst>
      <p:ext uri="{BB962C8B-B14F-4D97-AF65-F5344CB8AC3E}">
        <p14:creationId xmlns:p14="http://schemas.microsoft.com/office/powerpoint/2010/main" val="108652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75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175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24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2050"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8248" t="23119" r="54574" b="27811"/>
          <a:stretch/>
        </p:blipFill>
        <p:spPr bwMode="auto">
          <a:xfrm>
            <a:off x="2121638" y="1340768"/>
            <a:ext cx="3908578" cy="3645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96908" y="330935"/>
            <a:ext cx="6162218" cy="1200329"/>
          </a:xfrm>
          <a:prstGeom prst="rect">
            <a:avLst/>
          </a:prstGeom>
          <a:noFill/>
        </p:spPr>
        <p:txBody>
          <a:bodyPr wrap="square" rtlCol="0">
            <a:spAutoFit/>
          </a:bodyPr>
          <a:lstStyle/>
          <a:p>
            <a:pPr algn="ctr"/>
            <a:r>
              <a:rPr lang="en-GB" sz="7200" b="1" dirty="0">
                <a:latin typeface="Bradley Hand ITC" panose="03070402050302030203" pitchFamily="66" charset="0"/>
              </a:rPr>
              <a:t>Thankyou</a:t>
            </a:r>
            <a:r>
              <a:rPr lang="en-GB" dirty="0"/>
              <a:t> </a:t>
            </a:r>
          </a:p>
        </p:txBody>
      </p:sp>
      <p:pic>
        <p:nvPicPr>
          <p:cNvPr id="8" name="Slide 9">
            <a:hlinkClick r:id="" action="ppaction://media"/>
            <a:extLst>
              <a:ext uri="{FF2B5EF4-FFF2-40B4-BE49-F238E27FC236}">
                <a16:creationId xmlns:a16="http://schemas.microsoft.com/office/drawing/2014/main" id="{F1647A1E-AAAE-419F-8E47-EF5C93524E4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12360" y="2060848"/>
            <a:ext cx="609600" cy="609600"/>
          </a:xfrm>
          <a:prstGeom prst="rect">
            <a:avLst/>
          </a:prstGeom>
        </p:spPr>
      </p:pic>
      <p:sp>
        <p:nvSpPr>
          <p:cNvPr id="9" name="TextBox 8">
            <a:extLst>
              <a:ext uri="{FF2B5EF4-FFF2-40B4-BE49-F238E27FC236}">
                <a16:creationId xmlns:a16="http://schemas.microsoft.com/office/drawing/2014/main" id="{1BFC529A-1BBA-4061-A452-CE277FBEAD43}"/>
              </a:ext>
            </a:extLst>
          </p:cNvPr>
          <p:cNvSpPr txBox="1"/>
          <p:nvPr/>
        </p:nvSpPr>
        <p:spPr>
          <a:xfrm>
            <a:off x="323528" y="4986029"/>
            <a:ext cx="7200800" cy="1200329"/>
          </a:xfrm>
          <a:prstGeom prst="rect">
            <a:avLst/>
          </a:prstGeom>
          <a:noFill/>
        </p:spPr>
        <p:txBody>
          <a:bodyPr wrap="square" rtlCol="0">
            <a:spAutoFit/>
          </a:bodyPr>
          <a:lstStyle/>
          <a:p>
            <a:r>
              <a:rPr lang="en-GB" dirty="0"/>
              <a:t>https://youngminds.org.uk/find-help/for-parents/parents-guide-to-support-a-z/parents-guide-to-support-anxiety/</a:t>
            </a:r>
          </a:p>
          <a:p>
            <a:r>
              <a:rPr lang="en-GB" dirty="0">
                <a:hlinkClick r:id="rId11"/>
              </a:rPr>
              <a:t>https://www.northumbria.nhs.uk/our-services/childrens-services/be-you/</a:t>
            </a:r>
            <a:endParaRPr lang="en-GB" dirty="0"/>
          </a:p>
          <a:p>
            <a:r>
              <a:rPr lang="en-GB" dirty="0"/>
              <a:t>Northumbria </a:t>
            </a:r>
            <a:r>
              <a:rPr lang="en-GB"/>
              <a:t>Primary Mental Health Team 01661 864588</a:t>
            </a:r>
            <a:endParaRPr lang="en-GB" dirty="0"/>
          </a:p>
        </p:txBody>
      </p:sp>
    </p:spTree>
    <p:extLst>
      <p:ext uri="{BB962C8B-B14F-4D97-AF65-F5344CB8AC3E}">
        <p14:creationId xmlns:p14="http://schemas.microsoft.com/office/powerpoint/2010/main" val="319758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3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Be You presentation templat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 You presentation template 2</Template>
  <TotalTime>5954</TotalTime>
  <Words>827</Words>
  <Application>Microsoft Office PowerPoint</Application>
  <PresentationFormat>On-screen Show (4:3)</PresentationFormat>
  <Paragraphs>108</Paragraphs>
  <Slides>9</Slides>
  <Notes>9</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Bradley Hand ITC</vt:lpstr>
      <vt:lpstr>Calibri</vt:lpstr>
      <vt:lpstr>Comic Sans MS</vt:lpstr>
      <vt:lpstr>Sassoon Infant Rg</vt:lpstr>
      <vt:lpstr>Twinkl</vt:lpstr>
      <vt:lpstr>Be You presentation template 2</vt:lpstr>
      <vt:lpstr>PowerPoint Presentation</vt:lpstr>
      <vt:lpstr>PowerPoint Presentation</vt:lpstr>
      <vt:lpstr>How Are You Feeling?</vt:lpstr>
      <vt:lpstr>Feeling Worried</vt:lpstr>
      <vt:lpstr>Feeling Worried</vt:lpstr>
      <vt:lpstr>If its normal to be anxious, why am I concerned about my child?</vt:lpstr>
      <vt:lpstr>What Can You Do?</vt:lpstr>
      <vt:lpstr>PowerPoint Presentation</vt:lpstr>
      <vt:lpstr>PowerPoint Presentation</vt:lpstr>
    </vt:vector>
  </TitlesOfParts>
  <Company>NHS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Waugh Kimberley</dc:creator>
  <cp:lastModifiedBy>Wellden Sara (RTF) NHCT</cp:lastModifiedBy>
  <cp:revision>28</cp:revision>
  <dcterms:created xsi:type="dcterms:W3CDTF">2020-01-21T09:22:57Z</dcterms:created>
  <dcterms:modified xsi:type="dcterms:W3CDTF">2021-05-04T16:47:19Z</dcterms:modified>
</cp:coreProperties>
</file>