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77" r:id="rId4"/>
    <p:sldId id="281" r:id="rId5"/>
    <p:sldId id="274" r:id="rId6"/>
    <p:sldId id="276" r:id="rId7"/>
    <p:sldId id="275" r:id="rId8"/>
    <p:sldId id="272" r:id="rId9"/>
    <p:sldId id="262" r:id="rId10"/>
    <p:sldId id="268"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43275" autoAdjust="0"/>
  </p:normalViewPr>
  <p:slideViewPr>
    <p:cSldViewPr>
      <p:cViewPr>
        <p:scale>
          <a:sx n="70" d="100"/>
          <a:sy n="70" d="100"/>
        </p:scale>
        <p:origin x="2796" y="-5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523858-2DE8-43D3-BBEC-108554404DC9}" type="datetimeFigureOut">
              <a:rPr lang="en-GB" smtClean="0"/>
              <a:t>08/06/2021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A289E7-7D14-47ED-B516-ABA539E0AEB8}" type="slidenum">
              <a:rPr lang="en-GB" smtClean="0"/>
              <a:t>‹#›</a:t>
            </a:fld>
            <a:endParaRPr lang="en-GB"/>
          </a:p>
        </p:txBody>
      </p:sp>
    </p:spTree>
    <p:extLst>
      <p:ext uri="{BB962C8B-B14F-4D97-AF65-F5344CB8AC3E}">
        <p14:creationId xmlns:p14="http://schemas.microsoft.com/office/powerpoint/2010/main" val="270731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ildline.org.uk/info-advice/school-college-and-work/school-college/exam-stres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ildline.org.uk/info-advice/school-college-and-work/school-college/exam-stres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hs.uk/live-well/sleep-and-tiredness/how-to-get-to-slee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Welcome.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Today we will be thinking and talking about Exam Stress.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What it is, how it affects young people and how we can help them plan, prepare and support them through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B1A289E7-7D14-47ED-B516-ABA539E0AEB8}" type="slidenum">
              <a:rPr lang="en-GB" smtClean="0"/>
              <a:t>1</a:t>
            </a:fld>
            <a:endParaRPr lang="en-GB"/>
          </a:p>
        </p:txBody>
      </p:sp>
    </p:spTree>
    <p:extLst>
      <p:ext uri="{BB962C8B-B14F-4D97-AF65-F5344CB8AC3E}">
        <p14:creationId xmlns:p14="http://schemas.microsoft.com/office/powerpoint/2010/main" val="58373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B1A289E7-7D14-47ED-B516-ABA539E0AEB8}" type="slidenum">
              <a:rPr lang="en-GB" smtClean="0"/>
              <a:t>10</a:t>
            </a:fld>
            <a:endParaRPr lang="en-GB"/>
          </a:p>
        </p:txBody>
      </p:sp>
    </p:spTree>
    <p:extLst>
      <p:ext uri="{BB962C8B-B14F-4D97-AF65-F5344CB8AC3E}">
        <p14:creationId xmlns:p14="http://schemas.microsoft.com/office/powerpoint/2010/main" val="116265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Anyone recognise themselves here?</a:t>
            </a:r>
          </a:p>
          <a:p>
            <a:endParaRPr lang="en-GB" dirty="0"/>
          </a:p>
          <a:p>
            <a:r>
              <a:rPr lang="en-GB" dirty="0"/>
              <a:t>Before we get begin today, we must acknowledge the fact that </a:t>
            </a:r>
            <a:r>
              <a:rPr lang="en-GB" b="1" dirty="0"/>
              <a:t>EXAM STRESS IS NORMAL. </a:t>
            </a:r>
          </a:p>
          <a:p>
            <a:endParaRPr lang="en-GB" dirty="0"/>
          </a:p>
          <a:p>
            <a:r>
              <a:rPr lang="en-GB" dirty="0"/>
              <a:t>It is completely normal – and </a:t>
            </a:r>
            <a:r>
              <a:rPr lang="en-GB" b="1" dirty="0"/>
              <a:t>HEALTHY</a:t>
            </a:r>
            <a:r>
              <a:rPr lang="en-GB" dirty="0"/>
              <a:t> – to feel a bit stressed leading up to, during and even after the exam period.</a:t>
            </a:r>
          </a:p>
          <a:p>
            <a:endParaRPr lang="en-GB" dirty="0"/>
          </a:p>
          <a:p>
            <a:r>
              <a:rPr lang="en-GB" dirty="0"/>
              <a:t>Feeling stressed shows that your child cares about the results and the outcomes, it can motivate them to work a little harder, plan and prepare.</a:t>
            </a:r>
          </a:p>
        </p:txBody>
      </p:sp>
      <p:sp>
        <p:nvSpPr>
          <p:cNvPr id="4" name="Slide Number Placeholder 3"/>
          <p:cNvSpPr>
            <a:spLocks noGrp="1"/>
          </p:cNvSpPr>
          <p:nvPr>
            <p:ph type="sldNum" sz="quarter" idx="10"/>
          </p:nvPr>
        </p:nvSpPr>
        <p:spPr/>
        <p:txBody>
          <a:bodyPr/>
          <a:lstStyle/>
          <a:p>
            <a:fld id="{B1A289E7-7D14-47ED-B516-ABA539E0AEB8}" type="slidenum">
              <a:rPr lang="en-GB" smtClean="0"/>
              <a:t>2</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https://www.childline.org.uk/info-advice/school-college-and-work/school-college/exam-stress/</a:t>
            </a:r>
            <a:endParaRPr lang="en-GB" dirty="0"/>
          </a:p>
          <a:p>
            <a:endParaRPr lang="en-GB" dirty="0"/>
          </a:p>
          <a:p>
            <a:r>
              <a:rPr lang="en-GB" dirty="0">
                <a:solidFill>
                  <a:srgbClr val="0C3D52"/>
                </a:solidFill>
                <a:latin typeface="Childline-Regular"/>
              </a:rPr>
              <a:t>Exam stress affects everyone differently. </a:t>
            </a:r>
          </a:p>
          <a:p>
            <a:endParaRPr lang="en-GB" dirty="0">
              <a:solidFill>
                <a:srgbClr val="0C3D52"/>
              </a:solidFill>
              <a:latin typeface="Childline-Regular"/>
            </a:endParaRPr>
          </a:p>
          <a:p>
            <a:r>
              <a:rPr lang="en-GB" dirty="0"/>
              <a:t>However if a young person is struggling to cope, always thinking negatively about their exams, or getting panicky about them impacting on their mood, sleep or appetite this might be a sign of anxiety.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When we are anxious, our bodies go into ”fight or flight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what is meant be ”fight or flight mode.” – Caveman &amp; Sabretooth Tiger analogy.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Unfortunately, our bodies still work in the same way they did back then, and will often make us feel like we are in danger, when really we are not. </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3</a:t>
            </a:fld>
            <a:endParaRPr lang="en-GB"/>
          </a:p>
        </p:txBody>
      </p:sp>
    </p:spTree>
    <p:extLst>
      <p:ext uri="{BB962C8B-B14F-4D97-AF65-F5344CB8AC3E}">
        <p14:creationId xmlns:p14="http://schemas.microsoft.com/office/powerpoint/2010/main" val="2137788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https://www.childline.org.uk/info-advice/school-college-and-work/school-college/exam-stress/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C3D52"/>
                </a:solidFill>
                <a:latin typeface="Childline-Regular"/>
              </a:rPr>
              <a:t>How can you tell if Exam Stress is beginning to impact on their mental health?</a:t>
            </a:r>
            <a:endParaRPr lang="en-GB" dirty="0"/>
          </a:p>
          <a:p>
            <a:endParaRPr lang="en-GB" dirty="0"/>
          </a:p>
          <a:p>
            <a:r>
              <a:rPr lang="en-GB" dirty="0"/>
              <a:t>We’re going to watch this video to hear about some real life experiences about exam stress and the impact that it can have on your mental health. </a:t>
            </a:r>
          </a:p>
          <a:p>
            <a:endParaRPr lang="en-GB" dirty="0"/>
          </a:p>
          <a:p>
            <a:r>
              <a:rPr lang="en-GB" dirty="0"/>
              <a:t>Seek feedback from the audience – any questions or comments? </a:t>
            </a:r>
          </a:p>
        </p:txBody>
      </p:sp>
      <p:sp>
        <p:nvSpPr>
          <p:cNvPr id="4" name="Slide Number Placeholder 3"/>
          <p:cNvSpPr>
            <a:spLocks noGrp="1"/>
          </p:cNvSpPr>
          <p:nvPr>
            <p:ph type="sldNum" sz="quarter" idx="10"/>
          </p:nvPr>
        </p:nvSpPr>
        <p:spPr/>
        <p:txBody>
          <a:bodyPr/>
          <a:lstStyle/>
          <a:p>
            <a:fld id="{B1A289E7-7D14-47ED-B516-ABA539E0AEB8}" type="slidenum">
              <a:rPr lang="en-GB" smtClean="0"/>
              <a:t>4</a:t>
            </a:fld>
            <a:endParaRPr lang="en-GB"/>
          </a:p>
        </p:txBody>
      </p:sp>
    </p:spTree>
    <p:extLst>
      <p:ext uri="{BB962C8B-B14F-4D97-AF65-F5344CB8AC3E}">
        <p14:creationId xmlns:p14="http://schemas.microsoft.com/office/powerpoint/2010/main" val="4294209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Signs of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How do you know if your child is stressed?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Let’s have a think about some of the signs of stress that your child may experience during demanding times, such as exam periods. </a:t>
            </a:r>
          </a:p>
          <a:p>
            <a:endParaRPr lang="en-GB" sz="1200" b="1" dirty="0"/>
          </a:p>
          <a:p>
            <a:pPr marL="342900" indent="-342900">
              <a:buFont typeface="Arial" panose="020B0604020202020204" pitchFamily="34" charset="0"/>
              <a:buChar char="•"/>
            </a:pPr>
            <a:r>
              <a:rPr lang="en-GB" sz="1200" dirty="0"/>
              <a:t>worry a lot</a:t>
            </a:r>
          </a:p>
          <a:p>
            <a:pPr marL="342900" indent="-342900">
              <a:buFont typeface="Arial" panose="020B0604020202020204" pitchFamily="34" charset="0"/>
              <a:buChar char="•"/>
            </a:pPr>
            <a:r>
              <a:rPr lang="en-GB" sz="1200" dirty="0"/>
              <a:t>feel tense</a:t>
            </a:r>
          </a:p>
          <a:p>
            <a:pPr marL="342900" indent="-342900">
              <a:buFont typeface="Arial" panose="020B0604020202020204" pitchFamily="34" charset="0"/>
              <a:buChar char="•"/>
            </a:pPr>
            <a:r>
              <a:rPr lang="en-GB" sz="1200" dirty="0"/>
              <a:t>have headaches and stomach pains</a:t>
            </a:r>
          </a:p>
          <a:p>
            <a:pPr marL="342900" indent="-342900">
              <a:buFont typeface="Arial" panose="020B0604020202020204" pitchFamily="34" charset="0"/>
              <a:buChar char="•"/>
            </a:pPr>
            <a:r>
              <a:rPr lang="en-GB" sz="1200" dirty="0"/>
              <a:t>not sleep well</a:t>
            </a:r>
          </a:p>
          <a:p>
            <a:pPr marL="342900" indent="-342900">
              <a:buFont typeface="Arial" panose="020B0604020202020204" pitchFamily="34" charset="0"/>
              <a:buChar char="•"/>
            </a:pPr>
            <a:r>
              <a:rPr lang="en-GB" sz="1200" dirty="0"/>
              <a:t>be irritable</a:t>
            </a:r>
          </a:p>
          <a:p>
            <a:pPr marL="342900" indent="-342900">
              <a:buFont typeface="Arial" panose="020B0604020202020204" pitchFamily="34" charset="0"/>
              <a:buChar char="•"/>
            </a:pPr>
            <a:r>
              <a:rPr lang="en-GB" sz="1200" dirty="0"/>
              <a:t>lose interest in food or eat more than normal</a:t>
            </a:r>
          </a:p>
          <a:p>
            <a:pPr marL="342900" indent="-342900">
              <a:buFont typeface="Arial" panose="020B0604020202020204" pitchFamily="34" charset="0"/>
              <a:buChar char="•"/>
            </a:pPr>
            <a:r>
              <a:rPr lang="en-GB" sz="1200" dirty="0"/>
              <a:t>not enjoy activities they previously enjoyed</a:t>
            </a:r>
          </a:p>
          <a:p>
            <a:pPr marL="342900" indent="-342900">
              <a:buFont typeface="Arial" panose="020B0604020202020204" pitchFamily="34" charset="0"/>
              <a:buChar char="•"/>
            </a:pPr>
            <a:r>
              <a:rPr lang="en-GB" sz="1200" dirty="0"/>
              <a:t>be negative and have a low mood</a:t>
            </a:r>
          </a:p>
          <a:p>
            <a:pPr marL="342900" indent="-342900">
              <a:buFont typeface="Arial" panose="020B0604020202020204" pitchFamily="34" charset="0"/>
              <a:buChar char="•"/>
            </a:pPr>
            <a:r>
              <a:rPr lang="en-GB" sz="1200" dirty="0"/>
              <a:t>feel hopeless about the future</a:t>
            </a:r>
          </a:p>
          <a:p>
            <a:pPr marL="342900" indent="-342900">
              <a:buFont typeface="Arial" panose="020B0604020202020204" pitchFamily="34" charset="0"/>
              <a:buChar char="•"/>
            </a:pPr>
            <a:r>
              <a:rPr lang="en-GB" sz="1200" dirty="0"/>
              <a:t>nail biting, skin picking, teeth grinding</a:t>
            </a:r>
          </a:p>
          <a:p>
            <a:pPr marL="342900" indent="-342900">
              <a:buFont typeface="Arial" panose="020B0604020202020204" pitchFamily="34" charset="0"/>
              <a:buChar char="•"/>
            </a:pPr>
            <a:r>
              <a:rPr lang="en-GB" sz="1200" dirty="0"/>
              <a:t>feel short of breath or breathe very fast</a:t>
            </a:r>
          </a:p>
          <a:p>
            <a:endParaRPr lang="en-GB" dirty="0"/>
          </a:p>
          <a:p>
            <a:endParaRPr lang="en-GB" dirty="0"/>
          </a:p>
          <a:p>
            <a:r>
              <a:rPr lang="en-GB" dirty="0"/>
              <a:t>Do any of these apply to your child? </a:t>
            </a:r>
          </a:p>
          <a:p>
            <a:r>
              <a:rPr lang="en-GB" dirty="0"/>
              <a:t>Are there any other signs of stress that you notice? </a:t>
            </a:r>
          </a:p>
          <a:p>
            <a:endParaRPr lang="en-GB" dirty="0"/>
          </a:p>
          <a:p>
            <a:r>
              <a:rPr lang="en-GB" dirty="0"/>
              <a:t>If so, make a note of them, and discuss with your child so they can begin to recognise their own signs of stress and plan what they can do to help alleviate this, or talk to about this. </a:t>
            </a:r>
          </a:p>
          <a:p>
            <a:r>
              <a:rPr lang="en-GB" dirty="0"/>
              <a:t>The more aware you are of their signs of stress, the better you will be able to support them to </a:t>
            </a:r>
            <a:r>
              <a:rPr lang="en-GB" b="1" dirty="0"/>
              <a:t>cope</a:t>
            </a:r>
            <a:r>
              <a:rPr lang="en-GB" dirty="0"/>
              <a:t> with it. </a:t>
            </a:r>
          </a:p>
        </p:txBody>
      </p:sp>
      <p:sp>
        <p:nvSpPr>
          <p:cNvPr id="4" name="Slide Number Placeholder 3"/>
          <p:cNvSpPr>
            <a:spLocks noGrp="1"/>
          </p:cNvSpPr>
          <p:nvPr>
            <p:ph type="sldNum" sz="quarter" idx="10"/>
          </p:nvPr>
        </p:nvSpPr>
        <p:spPr/>
        <p:txBody>
          <a:bodyPr/>
          <a:lstStyle/>
          <a:p>
            <a:fld id="{B1A289E7-7D14-47ED-B516-ABA539E0AEB8}" type="slidenum">
              <a:rPr lang="en-GB" smtClean="0"/>
              <a:t>5</a:t>
            </a:fld>
            <a:endParaRPr lang="en-GB"/>
          </a:p>
        </p:txBody>
      </p:sp>
    </p:spTree>
    <p:extLst>
      <p:ext uri="{BB962C8B-B14F-4D97-AF65-F5344CB8AC3E}">
        <p14:creationId xmlns:p14="http://schemas.microsoft.com/office/powerpoint/2010/main" val="2863092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How can support our children to make revision feel a bit more manageable?</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Be interested in what they are doing and how they are doing it, be a listening ear for them when they have a rant, show your support by bringing them a snack or a drink, or suggest you do something together such as going out for a walk together in one of their breaks.  Above all try to stay calm with them, getting into a heated argument will only increase stress levels, which will impact on the whole family.</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You can also:</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Work with your child to make a realistic revision schedule.</a:t>
            </a:r>
            <a:r>
              <a:rPr lang="en-GB" sz="1200" b="0" i="0" kern="1200" dirty="0">
                <a:solidFill>
                  <a:schemeClr val="tx1"/>
                </a:solidFill>
                <a:effectLst/>
                <a:latin typeface="+mn-lt"/>
                <a:ea typeface="+mn-ea"/>
                <a:cs typeface="+mn-cs"/>
              </a:rPr>
              <a:t> Work out how much they have to do and the time they have to do it in, then suggest they break it down into manageable chunks.  Help them aim to do a few hours of revision each day, and mix up their subjects so they don't get bored.</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Help them find a revision style that suits them.</a:t>
            </a:r>
            <a:r>
              <a:rPr lang="en-GB" sz="1200" b="0" i="0" kern="1200" dirty="0">
                <a:solidFill>
                  <a:schemeClr val="tx1"/>
                </a:solidFill>
                <a:effectLst/>
                <a:latin typeface="+mn-lt"/>
                <a:ea typeface="+mn-ea"/>
                <a:cs typeface="+mn-cs"/>
              </a:rPr>
              <a:t> Studying alone in a quiet room suits some people, but not everyone likes working in silence. They may prefer to play music quietly in the background, or revise with a friend.</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Suggest they customise their notes to make them more personal.</a:t>
            </a:r>
            <a:r>
              <a:rPr lang="en-GB" sz="1200" b="0" i="0" kern="1200" dirty="0">
                <a:solidFill>
                  <a:schemeClr val="tx1"/>
                </a:solidFill>
                <a:effectLst/>
                <a:latin typeface="+mn-lt"/>
                <a:ea typeface="+mn-ea"/>
                <a:cs typeface="+mn-cs"/>
              </a:rPr>
              <a:t> Experiment with colour coding, notes on postcards, diagrams or whatever helps them learn their topic.</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If they come across something they don't understand</a:t>
            </a:r>
            <a:r>
              <a:rPr lang="en-GB" sz="1200" b="0" i="0" kern="1200" dirty="0">
                <a:solidFill>
                  <a:schemeClr val="tx1"/>
                </a:solidFill>
                <a:effectLst/>
                <a:latin typeface="+mn-lt"/>
                <a:ea typeface="+mn-ea"/>
                <a:cs typeface="+mn-cs"/>
              </a:rPr>
              <a:t>, suggest they find a new source of information that will help them understand it or seek advice from their teacher or friend. Just memorising it won't help them understand it for their exam. </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Suggest they look at past exam papers.</a:t>
            </a:r>
            <a:r>
              <a:rPr lang="en-GB" sz="1200" b="0" i="0" kern="1200" dirty="0">
                <a:solidFill>
                  <a:schemeClr val="tx1"/>
                </a:solidFill>
                <a:effectLst/>
                <a:latin typeface="+mn-lt"/>
                <a:ea typeface="+mn-ea"/>
                <a:cs typeface="+mn-cs"/>
              </a:rPr>
              <a:t> So they can familiarise themselves with the layout and type of questions they’ll be asked. Practising completing exam papers in the set time limit will help them to improve their exam technique.</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Encourage them to take regular short breaks.</a:t>
            </a:r>
            <a:r>
              <a:rPr lang="en-GB" sz="1200" b="0" i="0" kern="1200" dirty="0">
                <a:solidFill>
                  <a:schemeClr val="tx1"/>
                </a:solidFill>
                <a:effectLst/>
                <a:latin typeface="+mn-lt"/>
                <a:ea typeface="+mn-ea"/>
                <a:cs typeface="+mn-cs"/>
              </a:rPr>
              <a:t> Studying for hours and hours will only make them feel tired and ruin their concentration, which may make them even more anxious. A break every 45 to 60 minutes is about right.  Take them a drink, or a healthy snack to ensure they stay hydrated and energised.</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Encourage them to reward themselves.</a:t>
            </a:r>
            <a:r>
              <a:rPr lang="en-GB" sz="1200" b="0" i="0" kern="1200" dirty="0">
                <a:solidFill>
                  <a:schemeClr val="tx1"/>
                </a:solidFill>
                <a:effectLst/>
                <a:latin typeface="+mn-lt"/>
                <a:ea typeface="+mn-ea"/>
                <a:cs typeface="+mn-cs"/>
              </a:rPr>
              <a:t> For example, they could take a long bath or watch a good film once they have finished their revision session.</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Encourage them to do something physical.</a:t>
            </a:r>
            <a:r>
              <a:rPr lang="en-GB" sz="1200" b="0" i="0" kern="1200" dirty="0">
                <a:solidFill>
                  <a:schemeClr val="tx1"/>
                </a:solidFill>
                <a:effectLst/>
                <a:latin typeface="+mn-lt"/>
                <a:ea typeface="+mn-ea"/>
                <a:cs typeface="+mn-cs"/>
              </a:rPr>
              <a:t>  When their not revising, it would be good if they could use their spare time to get away from their books and do something active. Exercise is good for taking their mind off stress and keeping them positive, and it will help them </a:t>
            </a:r>
            <a:r>
              <a:rPr lang="en-GB" sz="1200" b="0" i="0" kern="1200" dirty="0">
                <a:solidFill>
                  <a:schemeClr val="tx1"/>
                </a:solidFill>
                <a:effectLst/>
                <a:latin typeface="+mn-lt"/>
                <a:ea typeface="+mn-ea"/>
                <a:cs typeface="+mn-cs"/>
                <a:hlinkClick r:id="rId3"/>
              </a:rPr>
              <a:t>sleep better</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Encourage them to ask for help.</a:t>
            </a:r>
            <a:r>
              <a:rPr lang="en-GB" sz="1200" b="0" i="0" kern="1200" dirty="0">
                <a:solidFill>
                  <a:schemeClr val="tx1"/>
                </a:solidFill>
                <a:effectLst/>
                <a:latin typeface="+mn-lt"/>
                <a:ea typeface="+mn-ea"/>
                <a:cs typeface="+mn-cs"/>
              </a:rPr>
              <a:t> If they are feeling stressed, it's important for them to talk to someone they trust and feel they wont be judged by, such as a family member, teacher or a friend. Lots of people find exams difficult to deal with, so no one should be embarrassed to ask for support.</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6</a:t>
            </a:fld>
            <a:endParaRPr lang="en-GB"/>
          </a:p>
        </p:txBody>
      </p:sp>
    </p:spTree>
    <p:extLst>
      <p:ext uri="{BB962C8B-B14F-4D97-AF65-F5344CB8AC3E}">
        <p14:creationId xmlns:p14="http://schemas.microsoft.com/office/powerpoint/2010/main" val="2223938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Make sure your child eats well </a:t>
            </a:r>
          </a:p>
          <a:p>
            <a:r>
              <a:rPr lang="en-GB" sz="1200" b="0" i="0" kern="1200" dirty="0">
                <a:solidFill>
                  <a:schemeClr val="tx1"/>
                </a:solidFill>
                <a:effectLst/>
                <a:latin typeface="+mn-lt"/>
                <a:ea typeface="+mn-ea"/>
                <a:cs typeface="+mn-cs"/>
              </a:rPr>
              <a:t>A balanced diet is vital for your child's health, and can help them feel well during exam periods.</a:t>
            </a:r>
          </a:p>
          <a:p>
            <a:r>
              <a:rPr lang="en-GB" sz="1200" b="0" i="0" kern="1200" dirty="0">
                <a:solidFill>
                  <a:schemeClr val="tx1"/>
                </a:solidFill>
                <a:effectLst/>
                <a:latin typeface="+mn-lt"/>
                <a:ea typeface="+mn-ea"/>
                <a:cs typeface="+mn-cs"/>
              </a:rPr>
              <a:t>Some parents find high-fat, high-sugar and high-caffeine foods and drinks, such as energy drinks, cola, make their children hyperactive, irritable and moody.</a:t>
            </a:r>
          </a:p>
          <a:p>
            <a:r>
              <a:rPr lang="en-GB" sz="1200" b="0" i="0" kern="1200" dirty="0">
                <a:solidFill>
                  <a:schemeClr val="tx1"/>
                </a:solidFill>
                <a:effectLst/>
                <a:latin typeface="+mn-lt"/>
                <a:ea typeface="+mn-ea"/>
                <a:cs typeface="+mn-cs"/>
              </a:rPr>
              <a:t>Where possible, involve your child in shopping for food and encourage them to choose some healthy snacks.</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Help your child get enough sleep </a:t>
            </a:r>
          </a:p>
          <a:p>
            <a:r>
              <a:rPr lang="en-GB" sz="1200" b="0" i="0" kern="1200" dirty="0">
                <a:solidFill>
                  <a:schemeClr val="tx1"/>
                </a:solidFill>
                <a:effectLst/>
                <a:latin typeface="+mn-lt"/>
                <a:ea typeface="+mn-ea"/>
                <a:cs typeface="+mn-cs"/>
              </a:rPr>
              <a:t>Good sleep improves thinking and concentration. Most teenagers need 8 to 10 hours' sleep a night. Allow half an hour or so for your child to wind down between studying, and going to bed, to help them get a good night's sleep.</a:t>
            </a:r>
          </a:p>
          <a:p>
            <a:r>
              <a:rPr lang="en-GB" sz="1200" b="0" i="0" kern="1200" dirty="0">
                <a:solidFill>
                  <a:schemeClr val="tx1"/>
                </a:solidFill>
                <a:effectLst/>
                <a:latin typeface="+mn-lt"/>
                <a:ea typeface="+mn-ea"/>
                <a:cs typeface="+mn-cs"/>
              </a:rPr>
              <a:t>Cramming all night before an exam is usually a bad idea. Sleep will benefit your child far more than a few hours of panicky last-minute study.</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Be flexible during exams</a:t>
            </a:r>
          </a:p>
          <a:p>
            <a:r>
              <a:rPr lang="en-GB" sz="1200" b="0" i="0" kern="1200" dirty="0">
                <a:solidFill>
                  <a:schemeClr val="tx1"/>
                </a:solidFill>
                <a:effectLst/>
                <a:latin typeface="+mn-lt"/>
                <a:ea typeface="+mn-ea"/>
                <a:cs typeface="+mn-cs"/>
              </a:rPr>
              <a:t>Be flexible around exam time. When your child is revising all day, do not worry about household jobs left undone or untidy bedrooms.</a:t>
            </a:r>
          </a:p>
          <a:p>
            <a:r>
              <a:rPr lang="en-GB" sz="1200" b="0" i="0" kern="1200" dirty="0">
                <a:solidFill>
                  <a:schemeClr val="tx1"/>
                </a:solidFill>
                <a:effectLst/>
                <a:latin typeface="+mn-lt"/>
                <a:ea typeface="+mn-ea"/>
                <a:cs typeface="+mn-cs"/>
              </a:rPr>
              <a:t>Staying calm yourself can help. Remember, exams do not last forever.</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Help them study</a:t>
            </a:r>
          </a:p>
          <a:p>
            <a:r>
              <a:rPr lang="en-GB" sz="1200" b="0" i="0" kern="1200" dirty="0">
                <a:solidFill>
                  <a:schemeClr val="tx1"/>
                </a:solidFill>
                <a:effectLst/>
                <a:latin typeface="+mn-lt"/>
                <a:ea typeface="+mn-ea"/>
                <a:cs typeface="+mn-cs"/>
              </a:rPr>
              <a:t>Make sure your child has somewhere comfortable to study. Ask them how you can support them with their revision.</a:t>
            </a:r>
          </a:p>
          <a:p>
            <a:r>
              <a:rPr lang="en-GB" sz="1200" b="0" i="0" kern="1200" dirty="0">
                <a:solidFill>
                  <a:schemeClr val="tx1"/>
                </a:solidFill>
                <a:effectLst/>
                <a:latin typeface="+mn-lt"/>
                <a:ea typeface="+mn-ea"/>
                <a:cs typeface="+mn-cs"/>
              </a:rPr>
              <a:t>To motivate your child, encourage them to think about their goals in life and see how their revision and exams are related to them.</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Talk about exam nerves</a:t>
            </a:r>
          </a:p>
          <a:p>
            <a:r>
              <a:rPr lang="en-GB" sz="1200" b="0" i="0" kern="1200" dirty="0">
                <a:solidFill>
                  <a:schemeClr val="tx1"/>
                </a:solidFill>
                <a:effectLst/>
                <a:latin typeface="+mn-lt"/>
                <a:ea typeface="+mn-ea"/>
                <a:cs typeface="+mn-cs"/>
              </a:rPr>
              <a:t>Remind your child that it's normal to feel anxious. Nervousness is a natural reaction to exams. The key is to put these nerves to positive use.</a:t>
            </a:r>
          </a:p>
          <a:p>
            <a:r>
              <a:rPr lang="en-GB" sz="1200" b="0" i="0" kern="1200" dirty="0">
                <a:solidFill>
                  <a:schemeClr val="tx1"/>
                </a:solidFill>
                <a:effectLst/>
                <a:latin typeface="+mn-lt"/>
                <a:ea typeface="+mn-ea"/>
                <a:cs typeface="+mn-cs"/>
              </a:rPr>
              <a:t>If anxiety is getting in the way rather than helping, encourage your child to practise the activities they'll be doing on the day of the exam. This will help it feel less scary.</a:t>
            </a:r>
          </a:p>
          <a:p>
            <a:r>
              <a:rPr lang="en-GB" sz="1200" b="0" i="0" kern="1200" dirty="0">
                <a:solidFill>
                  <a:schemeClr val="tx1"/>
                </a:solidFill>
                <a:effectLst/>
                <a:latin typeface="+mn-lt"/>
                <a:ea typeface="+mn-ea"/>
                <a:cs typeface="+mn-cs"/>
              </a:rPr>
              <a:t>For example, this may involve doing practice papers under exam conditions or seeing the exam hall beforehand. School staff should be able to help with this.</a:t>
            </a:r>
          </a:p>
          <a:p>
            <a:r>
              <a:rPr lang="en-GB" sz="1200" b="0" i="0" kern="1200" dirty="0">
                <a:solidFill>
                  <a:schemeClr val="tx1"/>
                </a:solidFill>
                <a:effectLst/>
                <a:latin typeface="+mn-lt"/>
                <a:ea typeface="+mn-ea"/>
                <a:cs typeface="+mn-cs"/>
              </a:rPr>
              <a:t>Help your child face their fears and see these activities through, rather than avoiding them.  </a:t>
            </a:r>
          </a:p>
          <a:p>
            <a:r>
              <a:rPr lang="en-GB" sz="1200" b="0" i="0" kern="1200" dirty="0">
                <a:solidFill>
                  <a:schemeClr val="tx1"/>
                </a:solidFill>
                <a:effectLst/>
                <a:latin typeface="+mn-lt"/>
                <a:ea typeface="+mn-ea"/>
                <a:cs typeface="+mn-cs"/>
              </a:rPr>
              <a:t>Encourage them to think about what they know and the time they've already put into studying to help them feel more confident.</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Do not add to the pressure</a:t>
            </a:r>
          </a:p>
          <a:p>
            <a:r>
              <a:rPr lang="en-GB" sz="1200" b="0" i="0" kern="1200" dirty="0">
                <a:solidFill>
                  <a:schemeClr val="tx1"/>
                </a:solidFill>
                <a:effectLst/>
                <a:latin typeface="+mn-lt"/>
                <a:ea typeface="+mn-ea"/>
                <a:cs typeface="+mn-cs"/>
              </a:rPr>
              <a:t>Support group Childline says many children who contact them feel that most pressure at exam time comes from their family.</a:t>
            </a:r>
          </a:p>
          <a:p>
            <a:r>
              <a:rPr lang="en-GB" sz="1200" b="0" i="0" kern="1200" dirty="0">
                <a:solidFill>
                  <a:schemeClr val="tx1"/>
                </a:solidFill>
                <a:effectLst/>
                <a:latin typeface="+mn-lt"/>
                <a:ea typeface="+mn-ea"/>
                <a:cs typeface="+mn-cs"/>
              </a:rPr>
              <a:t>Listen to your child, give them support and avoid criticism.</a:t>
            </a:r>
          </a:p>
          <a:p>
            <a:r>
              <a:rPr lang="en-GB" sz="1200" b="0" i="0" kern="1200" dirty="0">
                <a:solidFill>
                  <a:schemeClr val="tx1"/>
                </a:solidFill>
                <a:effectLst/>
                <a:latin typeface="+mn-lt"/>
                <a:ea typeface="+mn-ea"/>
                <a:cs typeface="+mn-cs"/>
              </a:rPr>
              <a:t>Before they go in for a test or exam, be reassuring and positive. Let them know that failing is not the end of the world. If things do not go well they may be able to take the exam again.</a:t>
            </a:r>
          </a:p>
          <a:p>
            <a:r>
              <a:rPr lang="en-GB" sz="1200" b="0" i="0" kern="1200" dirty="0">
                <a:solidFill>
                  <a:schemeClr val="tx1"/>
                </a:solidFill>
                <a:effectLst/>
                <a:latin typeface="+mn-lt"/>
                <a:ea typeface="+mn-ea"/>
                <a:cs typeface="+mn-cs"/>
              </a:rPr>
              <a:t>After each exam, encourage your child to talk it through with you. Discuss the parts that went well rather than focusing on the questions they found difficult. Then move on and focus on the next test, rather than dwelling on things that cannot be changed.</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When to get help</a:t>
            </a:r>
          </a:p>
          <a:p>
            <a:r>
              <a:rPr lang="en-GB" sz="1200" b="0" i="0" kern="1200" dirty="0">
                <a:solidFill>
                  <a:schemeClr val="tx1"/>
                </a:solidFill>
                <a:effectLst/>
                <a:latin typeface="+mn-lt"/>
                <a:ea typeface="+mn-ea"/>
                <a:cs typeface="+mn-cs"/>
              </a:rPr>
              <a:t>Some young people feel much better when exams are over, but that's not the case for all young people.</a:t>
            </a:r>
          </a:p>
          <a:p>
            <a:r>
              <a:rPr lang="en-GB" sz="1200" b="0" i="0" kern="1200" dirty="0">
                <a:solidFill>
                  <a:schemeClr val="tx1"/>
                </a:solidFill>
                <a:effectLst/>
                <a:latin typeface="+mn-lt"/>
                <a:ea typeface="+mn-ea"/>
                <a:cs typeface="+mn-cs"/>
              </a:rPr>
              <a:t>Get help if your child's anxiety or low mood is severe, persists and interferes with their everyday life. Seeing a GP is a good place to start.</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7</a:t>
            </a:fld>
            <a:endParaRPr lang="en-GB"/>
          </a:p>
        </p:txBody>
      </p:sp>
    </p:spTree>
    <p:extLst>
      <p:ext uri="{BB962C8B-B14F-4D97-AF65-F5344CB8AC3E}">
        <p14:creationId xmlns:p14="http://schemas.microsoft.com/office/powerpoint/2010/main" val="2187958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Self-Help</a:t>
            </a:r>
          </a:p>
          <a:p>
            <a:endParaRPr lang="en-GB" b="1" dirty="0"/>
          </a:p>
          <a:p>
            <a:r>
              <a:rPr lang="en-GB" b="0" dirty="0"/>
              <a:t>So as we come to the end of the session on exam stress we wanted to point you in the direction of some age appropriate and professional online self-help support that you could pass on to your child. </a:t>
            </a:r>
          </a:p>
          <a:p>
            <a:endParaRPr lang="en-GB" b="0" dirty="0"/>
          </a:p>
          <a:p>
            <a:r>
              <a:rPr lang="en-GB" b="0" dirty="0"/>
              <a:t>These websites have been verified by professionals and can provide children and young people with general mental health support in relation to lots of mental health issues, there are also further links on the references page that follows that you might find of interest. </a:t>
            </a:r>
          </a:p>
          <a:p>
            <a:endParaRPr lang="en-GB" b="0" dirty="0"/>
          </a:p>
          <a:p>
            <a:r>
              <a:rPr lang="en-GB" b="0" dirty="0"/>
              <a:t>They are all free and can provide you with advice, support and guidance on a number of issues that you might be facing right now. </a:t>
            </a:r>
          </a:p>
          <a:p>
            <a:endParaRPr lang="en-GB" b="0" dirty="0"/>
          </a:p>
          <a:p>
            <a:r>
              <a:rPr lang="en-GB" b="0" dirty="0"/>
              <a:t>We hope you have found this useful and wish you and your child all the best during their exam period.</a:t>
            </a:r>
          </a:p>
          <a:p>
            <a:endParaRPr lang="en-GB" b="0" dirty="0"/>
          </a:p>
          <a:p>
            <a:endParaRPr lang="en-GB" b="0" dirty="0"/>
          </a:p>
        </p:txBody>
      </p:sp>
      <p:sp>
        <p:nvSpPr>
          <p:cNvPr id="4" name="Slide Number Placeholder 3"/>
          <p:cNvSpPr>
            <a:spLocks noGrp="1"/>
          </p:cNvSpPr>
          <p:nvPr>
            <p:ph type="sldNum" sz="quarter" idx="10"/>
          </p:nvPr>
        </p:nvSpPr>
        <p:spPr/>
        <p:txBody>
          <a:bodyPr/>
          <a:lstStyle/>
          <a:p>
            <a:fld id="{B1A289E7-7D14-47ED-B516-ABA539E0AEB8}" type="slidenum">
              <a:rPr lang="en-GB" smtClean="0"/>
              <a:t>8</a:t>
            </a:fld>
            <a:endParaRPr lang="en-GB"/>
          </a:p>
        </p:txBody>
      </p:sp>
    </p:spTree>
    <p:extLst>
      <p:ext uri="{BB962C8B-B14F-4D97-AF65-F5344CB8AC3E}">
        <p14:creationId xmlns:p14="http://schemas.microsoft.com/office/powerpoint/2010/main" val="422235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9</a:t>
            </a:fld>
            <a:endParaRPr lang="en-GB"/>
          </a:p>
        </p:txBody>
      </p:sp>
    </p:spTree>
    <p:extLst>
      <p:ext uri="{BB962C8B-B14F-4D97-AF65-F5344CB8AC3E}">
        <p14:creationId xmlns:p14="http://schemas.microsoft.com/office/powerpoint/2010/main" val="1778023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7019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19727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11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84381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57E91F-671D-4BDD-990F-DDCA5EEF53BF}" type="datetimeFigureOut">
              <a:rPr lang="en-GB" smtClean="0"/>
              <a:t>08/06/2021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1376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57E91F-671D-4BDD-990F-DDCA5EEF53BF}" type="datetimeFigureOut">
              <a:rPr lang="en-GB" smtClean="0"/>
              <a:t>08/06/2021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0570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57E91F-671D-4BDD-990F-DDCA5EEF53BF}" type="datetimeFigureOut">
              <a:rPr lang="en-GB" smtClean="0"/>
              <a:t>08/06/2021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9406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57E91F-671D-4BDD-990F-DDCA5EEF53BF}" type="datetimeFigureOut">
              <a:rPr lang="en-GB" smtClean="0"/>
              <a:t>08/06/2021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561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7E91F-671D-4BDD-990F-DDCA5EEF53BF}" type="datetimeFigureOut">
              <a:rPr lang="en-GB" smtClean="0"/>
              <a:t>08/06/2021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55152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08/06/2021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236212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08/06/2021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4680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7E91F-671D-4BDD-990F-DDCA5EEF53BF}" type="datetimeFigureOut">
              <a:rPr lang="en-GB" smtClean="0"/>
              <a:t>08/06/2021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7E276-C365-4684-A644-9A5D3CA4784A}" type="slidenum">
              <a:rPr lang="en-GB" smtClean="0"/>
              <a:t>‹#›</a:t>
            </a:fld>
            <a:endParaRPr lang="en-GB"/>
          </a:p>
        </p:txBody>
      </p:sp>
    </p:spTree>
    <p:extLst>
      <p:ext uri="{BB962C8B-B14F-4D97-AF65-F5344CB8AC3E}">
        <p14:creationId xmlns:p14="http://schemas.microsoft.com/office/powerpoint/2010/main" val="12530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eg"/><Relationship Id="rId5" Type="http://schemas.openxmlformats.org/officeDocument/2006/relationships/image" Target="../media/image9.jpe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video" Target="https://www.youtube.com/embed/xkmCZgbZv1o" TargetMode="External"/><Relationship Id="rId6" Type="http://schemas.openxmlformats.org/officeDocument/2006/relationships/image" Target="../media/image2.jpeg"/><Relationship Id="rId11" Type="http://schemas.openxmlformats.org/officeDocument/2006/relationships/image" Target="../media/image5.png"/><Relationship Id="rId5" Type="http://schemas.openxmlformats.org/officeDocument/2006/relationships/notesSlide" Target="../notesSlides/notesSlide4.xml"/><Relationship Id="rId10" Type="http://schemas.openxmlformats.org/officeDocument/2006/relationships/image" Target="../media/image10.jpe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hyperlink" Target="https://www.nhs.uk/conditions/stress-anxiety-depression/tips-on-surviving-exams/" TargetMode="External"/><Relationship Id="rId4" Type="http://schemas.openxmlformats.org/officeDocument/2006/relationships/notesSlide" Target="../notesSlides/notesSlide6.xml"/><Relationship Id="rId9" Type="http://schemas.openxmlformats.org/officeDocument/2006/relationships/hyperlink" Target="https://www.childline.org.uk/info-advice/school-college-and-work/school-college/preparing-exam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hyperlink" Target="https://www.nhs.uk/conditions/stress-anxiety-depression/coping-with-exam-stres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png"/><Relationship Id="rId1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hyperlink" Target="https://www.nhs.uk/oneyou/every-mind-matters/" TargetMode="External"/><Relationship Id="rId17" Type="http://schemas.openxmlformats.org/officeDocument/2006/relationships/hyperlink" Target="https://www.childline.org.uk/" TargetMode="External"/><Relationship Id="rId2" Type="http://schemas.openxmlformats.org/officeDocument/2006/relationships/audio" Target="../media/media8.m4a"/><Relationship Id="rId16" Type="http://schemas.openxmlformats.org/officeDocument/2006/relationships/image" Target="../media/image14.jpeg"/><Relationship Id="rId1" Type="http://schemas.microsoft.com/office/2007/relationships/media" Target="../media/media8.m4a"/><Relationship Id="rId6" Type="http://schemas.openxmlformats.org/officeDocument/2006/relationships/image" Target="../media/image6.png"/><Relationship Id="rId11" Type="http://schemas.openxmlformats.org/officeDocument/2006/relationships/hyperlink" Target="https://www.nhs.uk/conditions/stress-anxiety-depression/" TargetMode="External"/><Relationship Id="rId5" Type="http://schemas.openxmlformats.org/officeDocument/2006/relationships/image" Target="../media/image2.jpeg"/><Relationship Id="rId15" Type="http://schemas.openxmlformats.org/officeDocument/2006/relationships/hyperlink" Target="https://www.mind.org.uk/information-support/for-children-and-young-people/" TargetMode="External"/><Relationship Id="rId10" Type="http://schemas.openxmlformats.org/officeDocument/2006/relationships/image" Target="../media/image12.jpeg"/><Relationship Id="rId19"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1.png"/><Relationship Id="rId14" Type="http://schemas.openxmlformats.org/officeDocument/2006/relationships/hyperlink" Target="https://www.kooth.com/"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familylives.org.uk/advice/teenagers/school-learning/exam-stress/" TargetMode="External"/><Relationship Id="rId3" Type="http://schemas.openxmlformats.org/officeDocument/2006/relationships/image" Target="../media/image2.jpeg"/><Relationship Id="rId7" Type="http://schemas.openxmlformats.org/officeDocument/2006/relationships/hyperlink" Target="https://www.nhs.uk/conditions/stress-anxiety-depression/coping-with-exam-stres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www.samaritans.org/how-we-can-help/schools/deal/deal-resources/coping-strategies/exam-stress-coping-strategies/" TargetMode="External"/><Relationship Id="rId5" Type="http://schemas.openxmlformats.org/officeDocument/2006/relationships/image" Target="../media/image7.jpg"/><Relationship Id="rId10" Type="http://schemas.openxmlformats.org/officeDocument/2006/relationships/hyperlink" Target="https://youngminds.org.uk/find-help/for-parents/parents-guide-to-support-a-z/parents-guide-to-support-exam-time/" TargetMode="External"/><Relationship Id="rId4" Type="http://schemas.openxmlformats.org/officeDocument/2006/relationships/image" Target="../media/image6.png"/><Relationship Id="rId9" Type="http://schemas.openxmlformats.org/officeDocument/2006/relationships/hyperlink" Target="https://www.childline.org.uk/info-advice/school-college-and-work/school-college/exam-stre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00" r="-1"/>
          <a:stretch/>
        </p:blipFill>
        <p:spPr>
          <a:xfrm flipH="1">
            <a:off x="-2" y="0"/>
            <a:ext cx="7433925" cy="6858000"/>
          </a:xfrm>
          <a:prstGeom prst="rect">
            <a:avLst/>
          </a:prstGeom>
        </p:spPr>
      </p:pic>
      <p:sp>
        <p:nvSpPr>
          <p:cNvPr id="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0"/>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6595" t="27749" r="24061" b="48063"/>
          <a:stretch/>
        </p:blipFill>
        <p:spPr>
          <a:xfrm>
            <a:off x="1835696" y="2407284"/>
            <a:ext cx="3484316" cy="1021716"/>
          </a:xfrm>
          <a:prstGeom prst="rect">
            <a:avLst/>
          </a:prstGeom>
        </p:spPr>
      </p:pic>
      <p:sp>
        <p:nvSpPr>
          <p:cNvPr id="17" name="TextBox 16"/>
          <p:cNvSpPr txBox="1"/>
          <p:nvPr/>
        </p:nvSpPr>
        <p:spPr>
          <a:xfrm>
            <a:off x="2341187" y="3645024"/>
            <a:ext cx="3672408"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Exam Stress</a:t>
            </a:r>
          </a:p>
        </p:txBody>
      </p:sp>
      <p:sp>
        <p:nvSpPr>
          <p:cNvPr id="21"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3" name="Recorded Sound">
            <a:hlinkClick r:id="" action="ppaction://media"/>
            <a:extLst>
              <a:ext uri="{FF2B5EF4-FFF2-40B4-BE49-F238E27FC236}">
                <a16:creationId xmlns:a16="http://schemas.microsoft.com/office/drawing/2014/main" id="{942CFF30-98FE-4052-8BAD-990C106A23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18101" y="3645024"/>
            <a:ext cx="609600" cy="609600"/>
          </a:xfrm>
          <a:prstGeom prst="rect">
            <a:avLst/>
          </a:prstGeom>
        </p:spPr>
      </p:pic>
    </p:spTree>
    <p:extLst>
      <p:ext uri="{BB962C8B-B14F-4D97-AF65-F5344CB8AC3E}">
        <p14:creationId xmlns:p14="http://schemas.microsoft.com/office/powerpoint/2010/main" val="39814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9" name="Google Shape;234;g7dcf7e230f_0_488">
            <a:extLst>
              <a:ext uri="{FF2B5EF4-FFF2-40B4-BE49-F238E27FC236}">
                <a16:creationId xmlns:a16="http://schemas.microsoft.com/office/drawing/2014/main" id="{A3EEFACC-561A-4477-8181-CA6B9A701873}"/>
              </a:ext>
            </a:extLst>
          </p:cNvPr>
          <p:cNvPicPr preferRelativeResize="0"/>
          <p:nvPr/>
        </p:nvPicPr>
        <p:blipFill rotWithShape="1">
          <a:blip r:embed="rId7">
            <a:alphaModFix/>
          </a:blip>
          <a:srcRect b="23251"/>
          <a:stretch/>
        </p:blipFill>
        <p:spPr>
          <a:xfrm>
            <a:off x="1372527" y="908720"/>
            <a:ext cx="5668334" cy="4415257"/>
          </a:xfrm>
          <a:prstGeom prst="rect">
            <a:avLst/>
          </a:prstGeom>
          <a:noFill/>
          <a:ln>
            <a:noFill/>
          </a:ln>
        </p:spPr>
      </p:pic>
    </p:spTree>
    <p:extLst>
      <p:ext uri="{BB962C8B-B14F-4D97-AF65-F5344CB8AC3E}">
        <p14:creationId xmlns:p14="http://schemas.microsoft.com/office/powerpoint/2010/main" val="710128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1028" name="Picture 4" descr="Anxiety and Stress | Apathy and Urgency">
            <a:extLst>
              <a:ext uri="{FF2B5EF4-FFF2-40B4-BE49-F238E27FC236}">
                <a16:creationId xmlns:a16="http://schemas.microsoft.com/office/drawing/2014/main" id="{EF503826-AF70-45D5-9657-C8274186A9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720" y="1433964"/>
            <a:ext cx="4198613" cy="3990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33650F-753D-4A67-B3B7-3A3FD5BF2E7A}"/>
              </a:ext>
            </a:extLst>
          </p:cNvPr>
          <p:cNvSpPr txBox="1"/>
          <p:nvPr/>
        </p:nvSpPr>
        <p:spPr>
          <a:xfrm rot="20102431">
            <a:off x="189092" y="2608315"/>
            <a:ext cx="8352928" cy="923330"/>
          </a:xfrm>
          <a:prstGeom prst="rect">
            <a:avLst/>
          </a:prstGeom>
          <a:solidFill>
            <a:srgbClr val="FFFF00"/>
          </a:solidFill>
        </p:spPr>
        <p:txBody>
          <a:bodyPr wrap="square" rtlCol="0">
            <a:spAutoFit/>
          </a:bodyPr>
          <a:lstStyle/>
          <a:p>
            <a:pPr algn="ctr"/>
            <a:r>
              <a:rPr lang="en-GB" sz="5400" b="1" dirty="0">
                <a:solidFill>
                  <a:schemeClr val="tx2"/>
                </a:solidFill>
              </a:rPr>
              <a:t>Exam Stress is Normal </a:t>
            </a:r>
          </a:p>
        </p:txBody>
      </p:sp>
      <p:pic>
        <p:nvPicPr>
          <p:cNvPr id="6" name="Slide 2">
            <a:hlinkClick r:id="" action="ppaction://media"/>
            <a:extLst>
              <a:ext uri="{FF2B5EF4-FFF2-40B4-BE49-F238E27FC236}">
                <a16:creationId xmlns:a16="http://schemas.microsoft.com/office/drawing/2014/main" id="{724F6D74-FD5B-4BD2-A341-895E82937C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96266" y="4005064"/>
            <a:ext cx="609600" cy="609600"/>
          </a:xfrm>
          <a:prstGeom prst="rect">
            <a:avLst/>
          </a:prstGeom>
        </p:spPr>
      </p:pic>
    </p:spTree>
    <p:extLst>
      <p:ext uri="{BB962C8B-B14F-4D97-AF65-F5344CB8AC3E}">
        <p14:creationId xmlns:p14="http://schemas.microsoft.com/office/powerpoint/2010/main" val="13900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5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D wallpaper: Freddie Mercury illustration, minimalism, Queen ...">
            <a:extLst>
              <a:ext uri="{FF2B5EF4-FFF2-40B4-BE49-F238E27FC236}">
                <a16:creationId xmlns:a16="http://schemas.microsoft.com/office/drawing/2014/main" id="{FA2EDCBC-ED6E-4B3A-B39B-F806DD3364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565"/>
          <a:stretch/>
        </p:blipFill>
        <p:spPr bwMode="auto">
          <a:xfrm>
            <a:off x="3270903" y="1152903"/>
            <a:ext cx="1858705" cy="22585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76473" y="-25862"/>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9550029D-05A6-4B9A-BD75-51A331766774}"/>
              </a:ext>
            </a:extLst>
          </p:cNvPr>
          <p:cNvSpPr/>
          <p:nvPr/>
        </p:nvSpPr>
        <p:spPr>
          <a:xfrm>
            <a:off x="1382515" y="4529632"/>
            <a:ext cx="5508146" cy="1477328"/>
          </a:xfrm>
          <a:prstGeom prst="rect">
            <a:avLst/>
          </a:prstGeom>
        </p:spPr>
        <p:txBody>
          <a:bodyPr wrap="square">
            <a:spAutoFit/>
          </a:bodyPr>
          <a:lstStyle/>
          <a:p>
            <a:pPr algn="ctr"/>
            <a:r>
              <a:rPr lang="en-GB" dirty="0">
                <a:solidFill>
                  <a:srgbClr val="0C3D52"/>
                </a:solidFill>
                <a:latin typeface="Childline-Regular"/>
              </a:rPr>
              <a:t>Stress can be good sometimes, it can help us to work harder and focus. </a:t>
            </a:r>
          </a:p>
          <a:p>
            <a:pPr algn="ctr"/>
            <a:endParaRPr lang="en-GB" dirty="0">
              <a:solidFill>
                <a:srgbClr val="0C3D52"/>
              </a:solidFill>
              <a:latin typeface="Childline-Regular"/>
            </a:endParaRPr>
          </a:p>
          <a:p>
            <a:pPr algn="ctr"/>
            <a:r>
              <a:rPr lang="en-GB" dirty="0">
                <a:solidFill>
                  <a:srgbClr val="0C3D52"/>
                </a:solidFill>
                <a:latin typeface="Childline-Regular"/>
              </a:rPr>
              <a:t>But it can also have a big effect on us and make it hard to cope.</a:t>
            </a:r>
            <a:endParaRPr lang="en-GB" dirty="0"/>
          </a:p>
        </p:txBody>
      </p:sp>
      <p:sp>
        <p:nvSpPr>
          <p:cNvPr id="11" name="TextBox 10">
            <a:extLst>
              <a:ext uri="{FF2B5EF4-FFF2-40B4-BE49-F238E27FC236}">
                <a16:creationId xmlns:a16="http://schemas.microsoft.com/office/drawing/2014/main" id="{CD85D87A-B3A9-4E3A-95F1-FDF8E6E306D6}"/>
              </a:ext>
            </a:extLst>
          </p:cNvPr>
          <p:cNvSpPr txBox="1"/>
          <p:nvPr/>
        </p:nvSpPr>
        <p:spPr>
          <a:xfrm>
            <a:off x="1311466" y="622024"/>
            <a:ext cx="5328592" cy="461665"/>
          </a:xfrm>
          <a:prstGeom prst="rect">
            <a:avLst/>
          </a:prstGeom>
          <a:noFill/>
        </p:spPr>
        <p:txBody>
          <a:bodyPr wrap="square" rtlCol="0">
            <a:spAutoFit/>
          </a:bodyPr>
          <a:lstStyle/>
          <a:p>
            <a:pPr algn="ctr"/>
            <a:r>
              <a:rPr lang="en-GB" sz="2400" b="1" dirty="0"/>
              <a:t>Under Pressure </a:t>
            </a:r>
          </a:p>
        </p:txBody>
      </p:sp>
      <p:sp>
        <p:nvSpPr>
          <p:cNvPr id="8" name="Rectangle 7">
            <a:extLst>
              <a:ext uri="{FF2B5EF4-FFF2-40B4-BE49-F238E27FC236}">
                <a16:creationId xmlns:a16="http://schemas.microsoft.com/office/drawing/2014/main" id="{C49321D5-D858-426F-BC1C-DEA2E0CEEC38}"/>
              </a:ext>
            </a:extLst>
          </p:cNvPr>
          <p:cNvSpPr/>
          <p:nvPr/>
        </p:nvSpPr>
        <p:spPr>
          <a:xfrm>
            <a:off x="1543341" y="3873244"/>
            <a:ext cx="5186494" cy="369332"/>
          </a:xfrm>
          <a:prstGeom prst="rect">
            <a:avLst/>
          </a:prstGeom>
        </p:spPr>
        <p:txBody>
          <a:bodyPr wrap="square">
            <a:spAutoFit/>
          </a:bodyPr>
          <a:lstStyle/>
          <a:p>
            <a:pPr algn="ctr"/>
            <a:r>
              <a:rPr lang="en-GB" dirty="0">
                <a:solidFill>
                  <a:srgbClr val="0C3D52"/>
                </a:solidFill>
                <a:latin typeface="Childline-Regular"/>
              </a:rPr>
              <a:t>Exam stress affects everyone differently. </a:t>
            </a:r>
            <a:endParaRPr lang="en-GB" dirty="0"/>
          </a:p>
        </p:txBody>
      </p:sp>
      <p:pic>
        <p:nvPicPr>
          <p:cNvPr id="12" name="Recorded Sound">
            <a:hlinkClick r:id="" action="ppaction://media"/>
            <a:extLst>
              <a:ext uri="{FF2B5EF4-FFF2-40B4-BE49-F238E27FC236}">
                <a16:creationId xmlns:a16="http://schemas.microsoft.com/office/drawing/2014/main" id="{10EAD9F0-2D96-4A07-B88A-113C42C3BE6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41977" y="3393718"/>
            <a:ext cx="609600" cy="609600"/>
          </a:xfrm>
          <a:prstGeom prst="rect">
            <a:avLst/>
          </a:prstGeom>
        </p:spPr>
      </p:pic>
    </p:spTree>
    <p:extLst>
      <p:ext uri="{BB962C8B-B14F-4D97-AF65-F5344CB8AC3E}">
        <p14:creationId xmlns:p14="http://schemas.microsoft.com/office/powerpoint/2010/main" val="222877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30"/>
                                        </p:tgtEl>
                                        <p:attrNameLst>
                                          <p:attrName>r</p:attrName>
                                        </p:attrNameLst>
                                      </p:cBhvr>
                                    </p:animRot>
                                    <p:animRot by="-240000">
                                      <p:cBhvr>
                                        <p:cTn id="7" dur="200" fill="hold">
                                          <p:stCondLst>
                                            <p:cond delay="200"/>
                                          </p:stCondLst>
                                        </p:cTn>
                                        <p:tgtEl>
                                          <p:spTgt spid="1030"/>
                                        </p:tgtEl>
                                        <p:attrNameLst>
                                          <p:attrName>r</p:attrName>
                                        </p:attrNameLst>
                                      </p:cBhvr>
                                    </p:animRot>
                                    <p:animRot by="240000">
                                      <p:cBhvr>
                                        <p:cTn id="8" dur="200" fill="hold">
                                          <p:stCondLst>
                                            <p:cond delay="400"/>
                                          </p:stCondLst>
                                        </p:cTn>
                                        <p:tgtEl>
                                          <p:spTgt spid="1030"/>
                                        </p:tgtEl>
                                        <p:attrNameLst>
                                          <p:attrName>r</p:attrName>
                                        </p:attrNameLst>
                                      </p:cBhvr>
                                    </p:animRot>
                                    <p:animRot by="-240000">
                                      <p:cBhvr>
                                        <p:cTn id="9" dur="200" fill="hold">
                                          <p:stCondLst>
                                            <p:cond delay="600"/>
                                          </p:stCondLst>
                                        </p:cTn>
                                        <p:tgtEl>
                                          <p:spTgt spid="1030"/>
                                        </p:tgtEl>
                                        <p:attrNameLst>
                                          <p:attrName>r</p:attrName>
                                        </p:attrNameLst>
                                      </p:cBhvr>
                                    </p:animRot>
                                    <p:animRot by="120000">
                                      <p:cBhvr>
                                        <p:cTn id="10" dur="200" fill="hold">
                                          <p:stCondLst>
                                            <p:cond delay="800"/>
                                          </p:stCondLst>
                                        </p:cTn>
                                        <p:tgtEl>
                                          <p:spTgt spid="10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20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2"/>
                </p:tgtEl>
              </p:cMediaNode>
            </p:audio>
          </p:childTnLst>
        </p:cTn>
      </p:par>
    </p:tnLst>
    <p:bldLst>
      <p:bldP spid="6" grpId="0" build="p"/>
      <p:bldP spid="11"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12" name="Online Media 6" title="Exams and Mental Health ft. Roma, Simon, Beattie | Voice Box | Childline">
            <a:hlinkClick r:id="" action="ppaction://media"/>
            <a:extLst>
              <a:ext uri="{FF2B5EF4-FFF2-40B4-BE49-F238E27FC236}">
                <a16:creationId xmlns:a16="http://schemas.microsoft.com/office/drawing/2014/main" id="{EB4A9E0B-F799-4487-89E7-E881123F4E56}"/>
              </a:ext>
            </a:extLst>
          </p:cNvPr>
          <p:cNvPicPr>
            <a:picLocks noRot="1" noChangeAspect="1"/>
          </p:cNvPicPr>
          <p:nvPr>
            <a:videoFile r:link="rId1"/>
          </p:nvPr>
        </p:nvPicPr>
        <p:blipFill>
          <a:blip r:embed="rId10"/>
          <a:stretch>
            <a:fillRect/>
          </a:stretch>
        </p:blipFill>
        <p:spPr>
          <a:xfrm>
            <a:off x="1691680" y="2527950"/>
            <a:ext cx="4978510" cy="2800412"/>
          </a:xfrm>
          <a:prstGeom prst="rect">
            <a:avLst/>
          </a:prstGeom>
        </p:spPr>
      </p:pic>
      <p:sp>
        <p:nvSpPr>
          <p:cNvPr id="13" name="TextBox 12">
            <a:extLst>
              <a:ext uri="{FF2B5EF4-FFF2-40B4-BE49-F238E27FC236}">
                <a16:creationId xmlns:a16="http://schemas.microsoft.com/office/drawing/2014/main" id="{AB2776AE-BA37-43C1-850E-AEC7D9427816}"/>
              </a:ext>
            </a:extLst>
          </p:cNvPr>
          <p:cNvSpPr txBox="1"/>
          <p:nvPr/>
        </p:nvSpPr>
        <p:spPr>
          <a:xfrm>
            <a:off x="1311466" y="622024"/>
            <a:ext cx="5328592" cy="461665"/>
          </a:xfrm>
          <a:prstGeom prst="rect">
            <a:avLst/>
          </a:prstGeom>
          <a:noFill/>
        </p:spPr>
        <p:txBody>
          <a:bodyPr wrap="square" rtlCol="0">
            <a:spAutoFit/>
          </a:bodyPr>
          <a:lstStyle/>
          <a:p>
            <a:pPr algn="ctr"/>
            <a:r>
              <a:rPr lang="en-GB" sz="2400" b="1" dirty="0"/>
              <a:t>Exam Stress &amp; Mental Health </a:t>
            </a:r>
          </a:p>
        </p:txBody>
      </p:sp>
      <p:sp>
        <p:nvSpPr>
          <p:cNvPr id="7" name="Rectangle 6">
            <a:extLst>
              <a:ext uri="{FF2B5EF4-FFF2-40B4-BE49-F238E27FC236}">
                <a16:creationId xmlns:a16="http://schemas.microsoft.com/office/drawing/2014/main" id="{E066AF41-F1CB-4A39-BADC-36CBF3806C6C}"/>
              </a:ext>
            </a:extLst>
          </p:cNvPr>
          <p:cNvSpPr/>
          <p:nvPr/>
        </p:nvSpPr>
        <p:spPr>
          <a:xfrm>
            <a:off x="1676953" y="1320736"/>
            <a:ext cx="4572000" cy="646331"/>
          </a:xfrm>
          <a:prstGeom prst="rect">
            <a:avLst/>
          </a:prstGeom>
        </p:spPr>
        <p:txBody>
          <a:bodyPr>
            <a:spAutoFit/>
          </a:bodyPr>
          <a:lstStyle/>
          <a:p>
            <a:pPr algn="ctr"/>
            <a:r>
              <a:rPr lang="en-GB" dirty="0">
                <a:solidFill>
                  <a:srgbClr val="0C3D52"/>
                </a:solidFill>
                <a:latin typeface="Childline-Regular"/>
              </a:rPr>
              <a:t>How can you tell if Exam Stress is beginning to impact on their mental health?</a:t>
            </a:r>
            <a:endParaRPr lang="en-GB" dirty="0"/>
          </a:p>
        </p:txBody>
      </p:sp>
      <p:pic>
        <p:nvPicPr>
          <p:cNvPr id="6" name="Slide 4">
            <a:hlinkClick r:id="" action="ppaction://media"/>
            <a:extLst>
              <a:ext uri="{FF2B5EF4-FFF2-40B4-BE49-F238E27FC236}">
                <a16:creationId xmlns:a16="http://schemas.microsoft.com/office/drawing/2014/main" id="{062875FA-1128-4AD7-964C-1932028E4DD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640765" y="2203978"/>
            <a:ext cx="609600" cy="609600"/>
          </a:xfrm>
          <a:prstGeom prst="rect">
            <a:avLst/>
          </a:prstGeom>
        </p:spPr>
      </p:pic>
    </p:spTree>
    <p:extLst>
      <p:ext uri="{BB962C8B-B14F-4D97-AF65-F5344CB8AC3E}">
        <p14:creationId xmlns:p14="http://schemas.microsoft.com/office/powerpoint/2010/main" val="167358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0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TextBox 5">
            <a:extLst>
              <a:ext uri="{FF2B5EF4-FFF2-40B4-BE49-F238E27FC236}">
                <a16:creationId xmlns:a16="http://schemas.microsoft.com/office/drawing/2014/main" id="{B4F367A5-DEFD-47A8-96A0-49EF6B647CA3}"/>
              </a:ext>
            </a:extLst>
          </p:cNvPr>
          <p:cNvSpPr txBox="1"/>
          <p:nvPr/>
        </p:nvSpPr>
        <p:spPr>
          <a:xfrm>
            <a:off x="1333438" y="553521"/>
            <a:ext cx="5328592" cy="461665"/>
          </a:xfrm>
          <a:prstGeom prst="rect">
            <a:avLst/>
          </a:prstGeom>
          <a:noFill/>
        </p:spPr>
        <p:txBody>
          <a:bodyPr wrap="square" rtlCol="0">
            <a:spAutoFit/>
          </a:bodyPr>
          <a:lstStyle/>
          <a:p>
            <a:pPr algn="ctr"/>
            <a:r>
              <a:rPr lang="en-GB" sz="2400" b="1" dirty="0"/>
              <a:t>Signs of Stress</a:t>
            </a:r>
          </a:p>
        </p:txBody>
      </p:sp>
      <p:sp>
        <p:nvSpPr>
          <p:cNvPr id="9" name="TextBox 8">
            <a:extLst>
              <a:ext uri="{FF2B5EF4-FFF2-40B4-BE49-F238E27FC236}">
                <a16:creationId xmlns:a16="http://schemas.microsoft.com/office/drawing/2014/main" id="{ED0E1650-1E4A-4104-8BB1-0C50B752C585}"/>
              </a:ext>
            </a:extLst>
          </p:cNvPr>
          <p:cNvSpPr txBox="1"/>
          <p:nvPr/>
        </p:nvSpPr>
        <p:spPr>
          <a:xfrm>
            <a:off x="1254564" y="1576501"/>
            <a:ext cx="6349422" cy="4401205"/>
          </a:xfrm>
          <a:prstGeom prst="rect">
            <a:avLst/>
          </a:prstGeom>
          <a:noFill/>
        </p:spPr>
        <p:txBody>
          <a:bodyPr wrap="square" rtlCol="0">
            <a:spAutoFit/>
          </a:bodyPr>
          <a:lstStyle/>
          <a:p>
            <a:r>
              <a:rPr lang="en-GB" sz="2000" dirty="0"/>
              <a:t>Children &amp; Young People who are stressed might:</a:t>
            </a:r>
          </a:p>
          <a:p>
            <a:endParaRPr lang="en-GB" sz="2000" b="1" dirty="0"/>
          </a:p>
          <a:p>
            <a:pPr marL="342900" indent="-342900">
              <a:buFont typeface="Arial" panose="020B0604020202020204" pitchFamily="34" charset="0"/>
              <a:buChar char="•"/>
            </a:pPr>
            <a:r>
              <a:rPr lang="en-GB" sz="2000" dirty="0"/>
              <a:t>worry a lot</a:t>
            </a:r>
          </a:p>
          <a:p>
            <a:pPr marL="342900" indent="-342900">
              <a:buFont typeface="Arial" panose="020B0604020202020204" pitchFamily="34" charset="0"/>
              <a:buChar char="•"/>
            </a:pPr>
            <a:r>
              <a:rPr lang="en-GB" sz="2000" dirty="0"/>
              <a:t>feel tense</a:t>
            </a:r>
          </a:p>
          <a:p>
            <a:pPr marL="342900" indent="-342900">
              <a:buFont typeface="Arial" panose="020B0604020202020204" pitchFamily="34" charset="0"/>
              <a:buChar char="•"/>
            </a:pPr>
            <a:r>
              <a:rPr lang="en-GB" sz="2000" dirty="0"/>
              <a:t>have headaches and stomach pains</a:t>
            </a:r>
          </a:p>
          <a:p>
            <a:pPr marL="342900" indent="-342900">
              <a:buFont typeface="Arial" panose="020B0604020202020204" pitchFamily="34" charset="0"/>
              <a:buChar char="•"/>
            </a:pPr>
            <a:r>
              <a:rPr lang="en-GB" sz="2000" dirty="0"/>
              <a:t>not sleep well</a:t>
            </a:r>
          </a:p>
          <a:p>
            <a:pPr marL="342900" indent="-342900">
              <a:buFont typeface="Arial" panose="020B0604020202020204" pitchFamily="34" charset="0"/>
              <a:buChar char="•"/>
            </a:pPr>
            <a:r>
              <a:rPr lang="en-GB" sz="2000" dirty="0"/>
              <a:t>be irritable</a:t>
            </a:r>
          </a:p>
          <a:p>
            <a:pPr marL="342900" indent="-342900">
              <a:buFont typeface="Arial" panose="020B0604020202020204" pitchFamily="34" charset="0"/>
              <a:buChar char="•"/>
            </a:pPr>
            <a:r>
              <a:rPr lang="en-GB" sz="2000" dirty="0"/>
              <a:t>lose interest in food or eat more than normal</a:t>
            </a:r>
          </a:p>
          <a:p>
            <a:pPr marL="342900" indent="-342900">
              <a:buFont typeface="Arial" panose="020B0604020202020204" pitchFamily="34" charset="0"/>
              <a:buChar char="•"/>
            </a:pPr>
            <a:r>
              <a:rPr lang="en-GB" sz="2000" dirty="0"/>
              <a:t>not enjoy activities they previously enjoyed</a:t>
            </a:r>
          </a:p>
          <a:p>
            <a:pPr marL="342900" indent="-342900">
              <a:buFont typeface="Arial" panose="020B0604020202020204" pitchFamily="34" charset="0"/>
              <a:buChar char="•"/>
            </a:pPr>
            <a:r>
              <a:rPr lang="en-GB" sz="2000" dirty="0"/>
              <a:t>be negative and have a low mood</a:t>
            </a:r>
          </a:p>
          <a:p>
            <a:pPr marL="342900" indent="-342900">
              <a:buFont typeface="Arial" panose="020B0604020202020204" pitchFamily="34" charset="0"/>
              <a:buChar char="•"/>
            </a:pPr>
            <a:r>
              <a:rPr lang="en-GB" sz="2000" dirty="0"/>
              <a:t>feel hopeless about the future</a:t>
            </a:r>
          </a:p>
          <a:p>
            <a:pPr marL="342900" indent="-342900">
              <a:buFont typeface="Arial" panose="020B0604020202020204" pitchFamily="34" charset="0"/>
              <a:buChar char="•"/>
            </a:pPr>
            <a:r>
              <a:rPr lang="en-GB" sz="2000" dirty="0"/>
              <a:t>nail biting, skin picking, teeth grinding</a:t>
            </a:r>
          </a:p>
          <a:p>
            <a:pPr marL="342900" indent="-342900">
              <a:buFont typeface="Arial" panose="020B0604020202020204" pitchFamily="34" charset="0"/>
              <a:buChar char="•"/>
            </a:pPr>
            <a:r>
              <a:rPr lang="en-GB" sz="2000" dirty="0"/>
              <a:t>feel short of breath or breathe very fast</a:t>
            </a:r>
          </a:p>
          <a:p>
            <a:endParaRPr lang="en-GB" sz="2000" b="1" dirty="0"/>
          </a:p>
        </p:txBody>
      </p:sp>
      <p:pic>
        <p:nvPicPr>
          <p:cNvPr id="8" name="Recorded Sound">
            <a:hlinkClick r:id="" action="ppaction://media"/>
            <a:extLst>
              <a:ext uri="{FF2B5EF4-FFF2-40B4-BE49-F238E27FC236}">
                <a16:creationId xmlns:a16="http://schemas.microsoft.com/office/drawing/2014/main" id="{48455288-9AF7-4454-81D6-AF0D4F2936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30379" y="3821458"/>
            <a:ext cx="609600" cy="609600"/>
          </a:xfrm>
          <a:prstGeom prst="rect">
            <a:avLst/>
          </a:prstGeom>
        </p:spPr>
      </p:pic>
    </p:spTree>
    <p:extLst>
      <p:ext uri="{BB962C8B-B14F-4D97-AF65-F5344CB8AC3E}">
        <p14:creationId xmlns:p14="http://schemas.microsoft.com/office/powerpoint/2010/main" val="129137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 calcmode="lin" valueType="num">
                                      <p:cBhvr additive="base">
                                        <p:cTn id="37"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anim calcmode="lin" valueType="num">
                                      <p:cBhvr additive="base">
                                        <p:cTn id="43" dur="500" fill="hold"/>
                                        <p:tgtEl>
                                          <p:spTgt spid="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 calcmode="lin" valueType="num">
                                      <p:cBhvr additive="base">
                                        <p:cTn id="49" dur="500" fill="hold"/>
                                        <p:tgtEl>
                                          <p:spTgt spid="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xEl>
                                              <p:pRg st="9" end="9"/>
                                            </p:txEl>
                                          </p:spTgt>
                                        </p:tgtEl>
                                        <p:attrNameLst>
                                          <p:attrName>style.visibility</p:attrName>
                                        </p:attrNameLst>
                                      </p:cBhvr>
                                      <p:to>
                                        <p:strVal val="visible"/>
                                      </p:to>
                                    </p:set>
                                    <p:anim calcmode="lin" valueType="num">
                                      <p:cBhvr additive="base">
                                        <p:cTn id="55" dur="500" fill="hold"/>
                                        <p:tgtEl>
                                          <p:spTgt spid="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9">
                                            <p:txEl>
                                              <p:pRg st="10" end="10"/>
                                            </p:txEl>
                                          </p:spTgt>
                                        </p:tgtEl>
                                        <p:attrNameLst>
                                          <p:attrName>style.visibility</p:attrName>
                                        </p:attrNameLst>
                                      </p:cBhvr>
                                      <p:to>
                                        <p:strVal val="visible"/>
                                      </p:to>
                                    </p:set>
                                    <p:anim calcmode="lin" valueType="num">
                                      <p:cBhvr additive="base">
                                        <p:cTn id="61" dur="500" fill="hold"/>
                                        <p:tgtEl>
                                          <p:spTgt spid="9">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9">
                                            <p:txEl>
                                              <p:pRg st="11" end="11"/>
                                            </p:txEl>
                                          </p:spTgt>
                                        </p:tgtEl>
                                        <p:attrNameLst>
                                          <p:attrName>style.visibility</p:attrName>
                                        </p:attrNameLst>
                                      </p:cBhvr>
                                      <p:to>
                                        <p:strVal val="visible"/>
                                      </p:to>
                                    </p:set>
                                    <p:anim calcmode="lin" valueType="num">
                                      <p:cBhvr additive="base">
                                        <p:cTn id="67" dur="500" fill="hold"/>
                                        <p:tgtEl>
                                          <p:spTgt spid="9">
                                            <p:txEl>
                                              <p:pRg st="11" end="1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9">
                                            <p:txEl>
                                              <p:pRg st="12" end="12"/>
                                            </p:txEl>
                                          </p:spTgt>
                                        </p:tgtEl>
                                        <p:attrNameLst>
                                          <p:attrName>style.visibility</p:attrName>
                                        </p:attrNameLst>
                                      </p:cBhvr>
                                      <p:to>
                                        <p:strVal val="visible"/>
                                      </p:to>
                                    </p:set>
                                    <p:anim calcmode="lin" valueType="num">
                                      <p:cBhvr additive="base">
                                        <p:cTn id="73" dur="500" fill="hold"/>
                                        <p:tgtEl>
                                          <p:spTgt spid="9">
                                            <p:txEl>
                                              <p:pRg st="12" end="12"/>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9">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798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8"/>
                </p:tgtEl>
              </p:cMediaNode>
            </p:audio>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8" name="TextBox 7">
            <a:extLst>
              <a:ext uri="{FF2B5EF4-FFF2-40B4-BE49-F238E27FC236}">
                <a16:creationId xmlns:a16="http://schemas.microsoft.com/office/drawing/2014/main" id="{C7ABFE62-859A-406E-99F3-BA86C04FE287}"/>
              </a:ext>
            </a:extLst>
          </p:cNvPr>
          <p:cNvSpPr txBox="1"/>
          <p:nvPr/>
        </p:nvSpPr>
        <p:spPr>
          <a:xfrm>
            <a:off x="1512126" y="663079"/>
            <a:ext cx="5328592" cy="461665"/>
          </a:xfrm>
          <a:prstGeom prst="rect">
            <a:avLst/>
          </a:prstGeom>
          <a:noFill/>
        </p:spPr>
        <p:txBody>
          <a:bodyPr wrap="square" rtlCol="0">
            <a:spAutoFit/>
          </a:bodyPr>
          <a:lstStyle/>
          <a:p>
            <a:pPr algn="ctr"/>
            <a:r>
              <a:rPr lang="en-GB" sz="2400" b="1" dirty="0"/>
              <a:t>Revision Tips for your Child </a:t>
            </a:r>
          </a:p>
        </p:txBody>
      </p:sp>
      <p:sp>
        <p:nvSpPr>
          <p:cNvPr id="6" name="Rectangle 5">
            <a:extLst>
              <a:ext uri="{FF2B5EF4-FFF2-40B4-BE49-F238E27FC236}">
                <a16:creationId xmlns:a16="http://schemas.microsoft.com/office/drawing/2014/main" id="{C7134643-E1F7-4D8E-9F0B-C6960DCE98BA}"/>
              </a:ext>
            </a:extLst>
          </p:cNvPr>
          <p:cNvSpPr/>
          <p:nvPr/>
        </p:nvSpPr>
        <p:spPr>
          <a:xfrm>
            <a:off x="993356" y="1773507"/>
            <a:ext cx="6397248" cy="5632311"/>
          </a:xfrm>
          <a:prstGeom prst="rect">
            <a:avLst/>
          </a:prstGeom>
        </p:spPr>
        <p:txBody>
          <a:bodyPr wrap="square">
            <a:spAutoFit/>
          </a:bodyPr>
          <a:lstStyle/>
          <a:p>
            <a:pPr marL="342900" indent="-342900">
              <a:buFont typeface="Arial" panose="020B0604020202020204" pitchFamily="34" charset="0"/>
              <a:buChar char="•"/>
            </a:pPr>
            <a:r>
              <a:rPr lang="en-GB" sz="2000" dirty="0">
                <a:solidFill>
                  <a:srgbClr val="212B32"/>
                </a:solidFill>
              </a:rPr>
              <a:t>Suggest or help them make a realistic revision schedule. </a:t>
            </a:r>
          </a:p>
          <a:p>
            <a:pPr marL="342900" indent="-342900">
              <a:buFont typeface="Arial" panose="020B0604020202020204" pitchFamily="34" charset="0"/>
              <a:buChar char="•"/>
            </a:pPr>
            <a:r>
              <a:rPr lang="en-GB" sz="2000" dirty="0">
                <a:solidFill>
                  <a:srgbClr val="212B32"/>
                </a:solidFill>
              </a:rPr>
              <a:t>Help them find a revision style that suits them. </a:t>
            </a:r>
          </a:p>
          <a:p>
            <a:pPr marL="342900" indent="-342900">
              <a:buFont typeface="Arial" panose="020B0604020202020204" pitchFamily="34" charset="0"/>
              <a:buChar char="•"/>
            </a:pPr>
            <a:r>
              <a:rPr lang="en-GB" sz="2000" dirty="0">
                <a:solidFill>
                  <a:srgbClr val="212B32"/>
                </a:solidFill>
              </a:rPr>
              <a:t>Suggest they customise their notes to make them more personal. </a:t>
            </a:r>
          </a:p>
          <a:p>
            <a:pPr marL="342900" indent="-342900">
              <a:buFont typeface="Arial" panose="020B0604020202020204" pitchFamily="34" charset="0"/>
              <a:buChar char="•"/>
            </a:pPr>
            <a:r>
              <a:rPr lang="en-GB" sz="2000" dirty="0">
                <a:solidFill>
                  <a:srgbClr val="212B32"/>
                </a:solidFill>
              </a:rPr>
              <a:t>If they don’t understand something suggest they look for alternative sources, or ask a teacher or friend. </a:t>
            </a:r>
          </a:p>
          <a:p>
            <a:pPr marL="342900" indent="-342900">
              <a:buFont typeface="Arial" panose="020B0604020202020204" pitchFamily="34" charset="0"/>
              <a:buChar char="•"/>
            </a:pPr>
            <a:r>
              <a:rPr lang="en-GB" sz="2000" dirty="0">
                <a:solidFill>
                  <a:srgbClr val="212B32"/>
                </a:solidFill>
              </a:rPr>
              <a:t>Encourage them to take regular short breaks approximately 15-20 minutes every 45 mins-hour. </a:t>
            </a:r>
          </a:p>
          <a:p>
            <a:pPr marL="342900" indent="-342900">
              <a:buFont typeface="Arial" panose="020B0604020202020204" pitchFamily="34" charset="0"/>
              <a:buChar char="•"/>
            </a:pPr>
            <a:r>
              <a:rPr lang="en-GB" sz="2000" dirty="0">
                <a:solidFill>
                  <a:srgbClr val="212B32"/>
                </a:solidFill>
              </a:rPr>
              <a:t>Help them plan a reward for finishing some revision. </a:t>
            </a:r>
          </a:p>
          <a:p>
            <a:pPr marL="342900" indent="-342900">
              <a:buFont typeface="Arial" panose="020B0604020202020204" pitchFamily="34" charset="0"/>
              <a:buChar char="•"/>
            </a:pPr>
            <a:r>
              <a:rPr lang="en-GB" sz="2000" dirty="0">
                <a:solidFill>
                  <a:srgbClr val="212B32"/>
                </a:solidFill>
              </a:rPr>
              <a:t>Encourage physical activities when not revising.  </a:t>
            </a:r>
          </a:p>
          <a:p>
            <a:pPr marL="342900" indent="-342900">
              <a:buFont typeface="Arial" panose="020B0604020202020204" pitchFamily="34" charset="0"/>
              <a:buChar char="•"/>
            </a:pPr>
            <a:r>
              <a:rPr lang="en-GB" sz="2000" dirty="0">
                <a:solidFill>
                  <a:srgbClr val="212B32"/>
                </a:solidFill>
              </a:rPr>
              <a:t>Suggest they ask for help if  stuck or support them with contact at school if necessary. </a:t>
            </a:r>
          </a:p>
          <a:p>
            <a:pPr lvl="0">
              <a:defRPr/>
            </a:pPr>
            <a:endParaRPr lang="en-GB" sz="2400" dirty="0">
              <a:solidFill>
                <a:srgbClr val="212B32"/>
              </a:solidFill>
              <a:hlinkClick r:id="rId9">
                <a:extLst>
                  <a:ext uri="{A12FA001-AC4F-418D-AE19-62706E023703}">
                    <ahyp:hlinkClr xmlns:ahyp="http://schemas.microsoft.com/office/drawing/2018/hyperlinkcolor" val="tx"/>
                  </a:ext>
                </a:extLst>
              </a:hlinkClick>
            </a:endParaRPr>
          </a:p>
          <a:p>
            <a:pPr lvl="0">
              <a:defRPr/>
            </a:pPr>
            <a:r>
              <a:rPr lang="en-GB" sz="1200" dirty="0">
                <a:solidFill>
                  <a:prstClr val="black"/>
                </a:solidFill>
                <a:hlinkClick r:id="rId9">
                  <a:extLst>
                    <a:ext uri="{A12FA001-AC4F-418D-AE19-62706E023703}">
                      <ahyp:hlinkClr xmlns:ahyp="http://schemas.microsoft.com/office/drawing/2018/hyperlinkcolor" val="tx"/>
                    </a:ext>
                  </a:extLst>
                </a:hlinkClick>
              </a:rPr>
              <a:t>https://www.childline.org.uk/info-advice/school-college-and-work/school-college/preparing-exams/</a:t>
            </a:r>
            <a:endParaRPr lang="en-GB" sz="1200" dirty="0">
              <a:solidFill>
                <a:prstClr val="black"/>
              </a:solidFill>
            </a:endParaRPr>
          </a:p>
          <a:p>
            <a:pPr lvl="0">
              <a:defRPr/>
            </a:pPr>
            <a:r>
              <a:rPr lang="en-GB" sz="1200" dirty="0">
                <a:solidFill>
                  <a:prstClr val="black"/>
                </a:solidFill>
                <a:hlinkClick r:id="rId10">
                  <a:extLst>
                    <a:ext uri="{A12FA001-AC4F-418D-AE19-62706E023703}">
                      <ahyp:hlinkClr xmlns:ahyp="http://schemas.microsoft.com/office/drawing/2018/hyperlinkcolor" val="tx"/>
                    </a:ext>
                  </a:extLst>
                </a:hlinkClick>
              </a:rPr>
              <a:t>https://www.nhs.uk/conditions/stress-anxiety-depression/tips-on-surviving-exams/</a:t>
            </a:r>
            <a:endParaRPr lang="en-GB" sz="1200" b="1" dirty="0">
              <a:solidFill>
                <a:prstClr val="black"/>
              </a:solidFill>
            </a:endParaRPr>
          </a:p>
          <a:p>
            <a:pPr marL="342900" indent="-342900">
              <a:buFont typeface="Arial" panose="020B0604020202020204" pitchFamily="34" charset="0"/>
              <a:buChar char="•"/>
            </a:pPr>
            <a:endParaRPr lang="en-GB" sz="2400" dirty="0">
              <a:solidFill>
                <a:srgbClr val="212B32"/>
              </a:solidFill>
            </a:endParaRPr>
          </a:p>
          <a:p>
            <a:pPr marL="342900" indent="-342900">
              <a:buFont typeface="Arial" panose="020B0604020202020204" pitchFamily="34" charset="0"/>
              <a:buChar char="•"/>
            </a:pPr>
            <a:endParaRPr lang="en-GB" sz="2400" i="0" dirty="0">
              <a:solidFill>
                <a:srgbClr val="212B32"/>
              </a:solidFill>
              <a:effectLst/>
            </a:endParaRPr>
          </a:p>
          <a:p>
            <a:pPr marL="342900" indent="-342900">
              <a:buFont typeface="Arial" panose="020B0604020202020204" pitchFamily="34" charset="0"/>
              <a:buChar char="•"/>
            </a:pPr>
            <a:endParaRPr lang="en-GB" sz="2400" i="0" dirty="0">
              <a:solidFill>
                <a:srgbClr val="212B32"/>
              </a:solidFill>
              <a:effectLst/>
            </a:endParaRPr>
          </a:p>
        </p:txBody>
      </p:sp>
      <p:pic>
        <p:nvPicPr>
          <p:cNvPr id="7" name="Slide 7">
            <a:hlinkClick r:id="" action="ppaction://media"/>
            <a:extLst>
              <a:ext uri="{FF2B5EF4-FFF2-40B4-BE49-F238E27FC236}">
                <a16:creationId xmlns:a16="http://schemas.microsoft.com/office/drawing/2014/main" id="{472DB5B3-F019-45FD-97B6-FD27C23922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55323" y="4435774"/>
            <a:ext cx="609600" cy="609600"/>
          </a:xfrm>
          <a:prstGeom prst="rect">
            <a:avLst/>
          </a:prstGeom>
        </p:spPr>
      </p:pic>
    </p:spTree>
    <p:extLst>
      <p:ext uri="{BB962C8B-B14F-4D97-AF65-F5344CB8AC3E}">
        <p14:creationId xmlns:p14="http://schemas.microsoft.com/office/powerpoint/2010/main" val="2856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9" end="9"/>
                                            </p:txEl>
                                          </p:spTgt>
                                        </p:tgtEl>
                                        <p:attrNameLst>
                                          <p:attrName>style.visibility</p:attrName>
                                        </p:attrNameLst>
                                      </p:cBhvr>
                                      <p:to>
                                        <p:strVal val="visible"/>
                                      </p:to>
                                    </p:set>
                                    <p:anim calcmode="lin" valueType="num">
                                      <p:cBhvr additive="base">
                                        <p:cTn id="55"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 calcmode="lin" valueType="num">
                                      <p:cBhvr additive="base">
                                        <p:cTn id="61"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809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7"/>
                </p:tgtEl>
              </p:cMediaNode>
            </p:audio>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8" name="TextBox 7">
            <a:extLst>
              <a:ext uri="{FF2B5EF4-FFF2-40B4-BE49-F238E27FC236}">
                <a16:creationId xmlns:a16="http://schemas.microsoft.com/office/drawing/2014/main" id="{3708173A-028F-4661-8B46-9E8C8103B5EF}"/>
              </a:ext>
            </a:extLst>
          </p:cNvPr>
          <p:cNvSpPr txBox="1"/>
          <p:nvPr/>
        </p:nvSpPr>
        <p:spPr>
          <a:xfrm>
            <a:off x="1515721" y="840375"/>
            <a:ext cx="5328592" cy="461665"/>
          </a:xfrm>
          <a:prstGeom prst="rect">
            <a:avLst/>
          </a:prstGeom>
          <a:noFill/>
        </p:spPr>
        <p:txBody>
          <a:bodyPr wrap="square" rtlCol="0">
            <a:spAutoFit/>
          </a:bodyPr>
          <a:lstStyle/>
          <a:p>
            <a:pPr algn="ctr"/>
            <a:r>
              <a:rPr lang="en-GB" sz="2400" b="1" dirty="0"/>
              <a:t>More Helpful Tips for Parents</a:t>
            </a:r>
          </a:p>
        </p:txBody>
      </p:sp>
      <p:sp>
        <p:nvSpPr>
          <p:cNvPr id="6" name="Rectangle 5">
            <a:extLst>
              <a:ext uri="{FF2B5EF4-FFF2-40B4-BE49-F238E27FC236}">
                <a16:creationId xmlns:a16="http://schemas.microsoft.com/office/drawing/2014/main" id="{26B1EEB5-1501-4EC5-A4C1-122E1E279E3E}"/>
              </a:ext>
            </a:extLst>
          </p:cNvPr>
          <p:cNvSpPr/>
          <p:nvPr/>
        </p:nvSpPr>
        <p:spPr>
          <a:xfrm>
            <a:off x="1117327" y="1844824"/>
            <a:ext cx="6064327" cy="3785652"/>
          </a:xfrm>
          <a:prstGeom prst="rect">
            <a:avLst/>
          </a:prstGeom>
        </p:spPr>
        <p:txBody>
          <a:bodyPr wrap="square">
            <a:spAutoFit/>
          </a:bodyPr>
          <a:lstStyle/>
          <a:p>
            <a:pPr marL="342900" indent="-342900">
              <a:buFont typeface="Arial" panose="020B0604020202020204" pitchFamily="34" charset="0"/>
              <a:buChar char="•"/>
            </a:pPr>
            <a:r>
              <a:rPr lang="en-GB" sz="2400" dirty="0">
                <a:solidFill>
                  <a:srgbClr val="212B32"/>
                </a:solidFill>
              </a:rPr>
              <a:t>Make sure your child eats well </a:t>
            </a:r>
          </a:p>
          <a:p>
            <a:pPr marL="342900" indent="-342900">
              <a:buFont typeface="Arial" panose="020B0604020202020204" pitchFamily="34" charset="0"/>
              <a:buChar char="•"/>
            </a:pPr>
            <a:r>
              <a:rPr lang="en-GB" sz="2400" dirty="0">
                <a:solidFill>
                  <a:srgbClr val="212B32"/>
                </a:solidFill>
              </a:rPr>
              <a:t>Help your child get enough sleep </a:t>
            </a:r>
          </a:p>
          <a:p>
            <a:pPr marL="342900" indent="-342900">
              <a:buFont typeface="Arial" panose="020B0604020202020204" pitchFamily="34" charset="0"/>
              <a:buChar char="•"/>
            </a:pPr>
            <a:r>
              <a:rPr lang="en-GB" sz="2400" dirty="0">
                <a:solidFill>
                  <a:srgbClr val="212B32"/>
                </a:solidFill>
              </a:rPr>
              <a:t>Be flexible during exams</a:t>
            </a:r>
          </a:p>
          <a:p>
            <a:pPr marL="342900" indent="-342900">
              <a:buFont typeface="Arial" panose="020B0604020202020204" pitchFamily="34" charset="0"/>
              <a:buChar char="•"/>
            </a:pPr>
            <a:r>
              <a:rPr lang="en-GB" sz="2400" dirty="0">
                <a:solidFill>
                  <a:srgbClr val="212B32"/>
                </a:solidFill>
              </a:rPr>
              <a:t>Help them study</a:t>
            </a:r>
          </a:p>
          <a:p>
            <a:pPr marL="342900" indent="-342900">
              <a:buFont typeface="Arial" panose="020B0604020202020204" pitchFamily="34" charset="0"/>
              <a:buChar char="•"/>
            </a:pPr>
            <a:r>
              <a:rPr lang="en-GB" sz="2400" dirty="0">
                <a:solidFill>
                  <a:srgbClr val="212B32"/>
                </a:solidFill>
              </a:rPr>
              <a:t>Talk about exam nerves</a:t>
            </a:r>
          </a:p>
          <a:p>
            <a:pPr marL="342900" indent="-342900">
              <a:buFont typeface="Arial" panose="020B0604020202020204" pitchFamily="34" charset="0"/>
              <a:buChar char="•"/>
            </a:pPr>
            <a:r>
              <a:rPr lang="en-GB" sz="2400" dirty="0">
                <a:solidFill>
                  <a:srgbClr val="212B32"/>
                </a:solidFill>
              </a:rPr>
              <a:t>Do not add to the pressure</a:t>
            </a:r>
          </a:p>
          <a:p>
            <a:pPr marL="342900" indent="-342900">
              <a:buFont typeface="Arial" panose="020B0604020202020204" pitchFamily="34" charset="0"/>
              <a:buChar char="•"/>
            </a:pPr>
            <a:r>
              <a:rPr lang="en-GB" sz="2400" dirty="0">
                <a:solidFill>
                  <a:srgbClr val="212B32"/>
                </a:solidFill>
              </a:rPr>
              <a:t>Know when to get help</a:t>
            </a:r>
          </a:p>
          <a:p>
            <a:pPr lvl="0"/>
            <a:endParaRPr lang="en-GB" sz="2400" dirty="0">
              <a:solidFill>
                <a:srgbClr val="212B32"/>
              </a:solidFill>
              <a:hlinkClick r:id="rId9">
                <a:extLst>
                  <a:ext uri="{A12FA001-AC4F-418D-AE19-62706E023703}">
                    <ahyp:hlinkClr xmlns:ahyp="http://schemas.microsoft.com/office/drawing/2018/hyperlinkcolor" val="tx"/>
                  </a:ext>
                </a:extLst>
              </a:hlinkClick>
            </a:endParaRPr>
          </a:p>
          <a:p>
            <a:pPr lvl="0"/>
            <a:r>
              <a:rPr lang="en-GB" sz="1200" dirty="0">
                <a:solidFill>
                  <a:prstClr val="black"/>
                </a:solidFill>
                <a:hlinkClick r:id="rId9">
                  <a:extLst>
                    <a:ext uri="{A12FA001-AC4F-418D-AE19-62706E023703}">
                      <ahyp:hlinkClr xmlns:ahyp="http://schemas.microsoft.com/office/drawing/2018/hyperlinkcolor" val="tx"/>
                    </a:ext>
                  </a:extLst>
                </a:hlinkClick>
              </a:rPr>
              <a:t>https://www.nhs.uk/conditions/stress-anxiety-depression/coping-with-exam-stress/</a:t>
            </a:r>
            <a:endParaRPr lang="en-GB" sz="1200" dirty="0">
              <a:solidFill>
                <a:prstClr val="black"/>
              </a:solidFill>
            </a:endParaRPr>
          </a:p>
          <a:p>
            <a:pPr lvl="0"/>
            <a:endParaRPr lang="en-GB" sz="1200" dirty="0">
              <a:solidFill>
                <a:prstClr val="black"/>
              </a:solidFill>
            </a:endParaRPr>
          </a:p>
          <a:p>
            <a:pPr marL="342900" indent="-342900">
              <a:buFont typeface="Arial" panose="020B0604020202020204" pitchFamily="34" charset="0"/>
              <a:buChar char="•"/>
            </a:pPr>
            <a:endParaRPr lang="en-GB" sz="2400" dirty="0">
              <a:solidFill>
                <a:srgbClr val="212B32"/>
              </a:solidFill>
            </a:endParaRPr>
          </a:p>
        </p:txBody>
      </p:sp>
      <p:pic>
        <p:nvPicPr>
          <p:cNvPr id="7" name="Recorded Sound">
            <a:hlinkClick r:id="" action="ppaction://media"/>
            <a:extLst>
              <a:ext uri="{FF2B5EF4-FFF2-40B4-BE49-F238E27FC236}">
                <a16:creationId xmlns:a16="http://schemas.microsoft.com/office/drawing/2014/main" id="{39AD83EB-56EF-4FBF-B1F1-9BB3B5B7F1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0618" y="4293096"/>
            <a:ext cx="609600" cy="609600"/>
          </a:xfrm>
          <a:prstGeom prst="rect">
            <a:avLst/>
          </a:prstGeom>
        </p:spPr>
      </p:pic>
    </p:spTree>
    <p:extLst>
      <p:ext uri="{BB962C8B-B14F-4D97-AF65-F5344CB8AC3E}">
        <p14:creationId xmlns:p14="http://schemas.microsoft.com/office/powerpoint/2010/main" val="381448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additive="base">
                                        <p:cTn id="4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994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7"/>
                </p:tgtEl>
              </p:cMediaNode>
            </p:audio>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112A4625-05E3-4793-AAEE-97E2060F1FF0}"/>
              </a:ext>
            </a:extLst>
          </p:cNvPr>
          <p:cNvSpPr/>
          <p:nvPr/>
        </p:nvSpPr>
        <p:spPr>
          <a:xfrm>
            <a:off x="870736" y="459634"/>
            <a:ext cx="6594087" cy="461665"/>
          </a:xfrm>
          <a:prstGeom prst="rect">
            <a:avLst/>
          </a:prstGeom>
        </p:spPr>
        <p:txBody>
          <a:bodyPr wrap="square">
            <a:spAutoFit/>
          </a:bodyPr>
          <a:lstStyle/>
          <a:p>
            <a:pPr algn="ctr"/>
            <a:r>
              <a:rPr lang="en-GB" sz="2400" b="1" dirty="0">
                <a:solidFill>
                  <a:srgbClr val="222222"/>
                </a:solidFill>
              </a:rPr>
              <a:t>Mental Health </a:t>
            </a:r>
            <a:r>
              <a:rPr lang="en-GB" sz="2400" b="1" i="0" dirty="0">
                <a:solidFill>
                  <a:srgbClr val="222222"/>
                </a:solidFill>
                <a:effectLst/>
              </a:rPr>
              <a:t>Self-Help &amp; Online Support</a:t>
            </a:r>
            <a:endParaRPr lang="en-GB" b="0" i="0" dirty="0">
              <a:solidFill>
                <a:srgbClr val="222222"/>
              </a:solidFill>
              <a:effectLst/>
              <a:latin typeface="Open Sans"/>
            </a:endParaRPr>
          </a:p>
        </p:txBody>
      </p:sp>
      <p:pic>
        <p:nvPicPr>
          <p:cNvPr id="7" name="Picture 2" descr="File:NHS-Logo.svg - Wikimedia Commons">
            <a:extLst>
              <a:ext uri="{FF2B5EF4-FFF2-40B4-BE49-F238E27FC236}">
                <a16:creationId xmlns:a16="http://schemas.microsoft.com/office/drawing/2014/main" id="{4C9FFE48-7233-4762-9F22-84DD553583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4564" y="1689198"/>
            <a:ext cx="1190297" cy="4812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online counselling now available for children and young ...">
            <a:extLst>
              <a:ext uri="{FF2B5EF4-FFF2-40B4-BE49-F238E27FC236}">
                <a16:creationId xmlns:a16="http://schemas.microsoft.com/office/drawing/2014/main" id="{013CE322-81DE-4E86-B1E8-EE11F1DE19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4704" y="4234470"/>
            <a:ext cx="1370016" cy="7572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3A8A8AB-119D-4D28-9114-568F2A5DB68C}"/>
              </a:ext>
            </a:extLst>
          </p:cNvPr>
          <p:cNvSpPr/>
          <p:nvPr/>
        </p:nvSpPr>
        <p:spPr>
          <a:xfrm>
            <a:off x="2698594" y="1606674"/>
            <a:ext cx="4572000" cy="646331"/>
          </a:xfrm>
          <a:prstGeom prst="rect">
            <a:avLst/>
          </a:prstGeom>
        </p:spPr>
        <p:txBody>
          <a:bodyPr>
            <a:spAutoFit/>
          </a:bodyPr>
          <a:lstStyle/>
          <a:p>
            <a:r>
              <a:rPr lang="en-GB" dirty="0">
                <a:hlinkClick r:id="rId11"/>
              </a:rPr>
              <a:t>https://www.nhs.uk/conditions/stress-anxiety-depression/</a:t>
            </a:r>
            <a:endParaRPr lang="en-GB" dirty="0"/>
          </a:p>
        </p:txBody>
      </p:sp>
      <p:sp>
        <p:nvSpPr>
          <p:cNvPr id="9" name="Rectangle 8">
            <a:extLst>
              <a:ext uri="{FF2B5EF4-FFF2-40B4-BE49-F238E27FC236}">
                <a16:creationId xmlns:a16="http://schemas.microsoft.com/office/drawing/2014/main" id="{AAC51E08-208E-4417-8BE1-C0AF738F1BB0}"/>
              </a:ext>
            </a:extLst>
          </p:cNvPr>
          <p:cNvSpPr/>
          <p:nvPr/>
        </p:nvSpPr>
        <p:spPr>
          <a:xfrm>
            <a:off x="2698594" y="5279603"/>
            <a:ext cx="4572000" cy="646331"/>
          </a:xfrm>
          <a:prstGeom prst="rect">
            <a:avLst/>
          </a:prstGeom>
        </p:spPr>
        <p:txBody>
          <a:bodyPr>
            <a:spAutoFit/>
          </a:bodyPr>
          <a:lstStyle/>
          <a:p>
            <a:r>
              <a:rPr lang="en-GB" dirty="0">
                <a:hlinkClick r:id="rId12"/>
              </a:rPr>
              <a:t>https://www.nhs.uk/oneyou/every-mind-matters/</a:t>
            </a:r>
            <a:endParaRPr lang="en-GB" dirty="0"/>
          </a:p>
        </p:txBody>
      </p:sp>
      <p:pic>
        <p:nvPicPr>
          <p:cNvPr id="4098" name="Picture 2" descr="COVID-19 mental health campaign launches - GOV.UK">
            <a:extLst>
              <a:ext uri="{FF2B5EF4-FFF2-40B4-BE49-F238E27FC236}">
                <a16:creationId xmlns:a16="http://schemas.microsoft.com/office/drawing/2014/main" id="{A30430F5-098C-4BC8-B99F-A02E689E68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27431" y="5187661"/>
            <a:ext cx="1246496" cy="8309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7314E9-814B-47C0-A017-2F7E72ED1FAB}"/>
              </a:ext>
            </a:extLst>
          </p:cNvPr>
          <p:cNvSpPr/>
          <p:nvPr/>
        </p:nvSpPr>
        <p:spPr>
          <a:xfrm>
            <a:off x="2691354" y="4428423"/>
            <a:ext cx="2535951" cy="369332"/>
          </a:xfrm>
          <a:prstGeom prst="rect">
            <a:avLst/>
          </a:prstGeom>
        </p:spPr>
        <p:txBody>
          <a:bodyPr wrap="none">
            <a:spAutoFit/>
          </a:bodyPr>
          <a:lstStyle/>
          <a:p>
            <a:r>
              <a:rPr lang="en-GB" dirty="0">
                <a:hlinkClick r:id="rId14"/>
              </a:rPr>
              <a:t>https://www.kooth.com/</a:t>
            </a:r>
            <a:endParaRPr lang="en-GB" dirty="0"/>
          </a:p>
        </p:txBody>
      </p:sp>
      <p:sp>
        <p:nvSpPr>
          <p:cNvPr id="12" name="Rectangle 11">
            <a:extLst>
              <a:ext uri="{FF2B5EF4-FFF2-40B4-BE49-F238E27FC236}">
                <a16:creationId xmlns:a16="http://schemas.microsoft.com/office/drawing/2014/main" id="{2BA44AEE-0DE4-4D1F-884E-8DA9DA8F92EA}"/>
              </a:ext>
            </a:extLst>
          </p:cNvPr>
          <p:cNvSpPr/>
          <p:nvPr/>
        </p:nvSpPr>
        <p:spPr>
          <a:xfrm>
            <a:off x="2691354" y="2434598"/>
            <a:ext cx="4572000" cy="646331"/>
          </a:xfrm>
          <a:prstGeom prst="rect">
            <a:avLst/>
          </a:prstGeom>
        </p:spPr>
        <p:txBody>
          <a:bodyPr wrap="square">
            <a:spAutoFit/>
          </a:bodyPr>
          <a:lstStyle/>
          <a:p>
            <a:r>
              <a:rPr lang="en-GB" dirty="0">
                <a:hlinkClick r:id="rId15"/>
              </a:rPr>
              <a:t>https://www.mind.org.uk/information-support/for-children-and-young-people/</a:t>
            </a:r>
            <a:endParaRPr lang="en-GB" dirty="0"/>
          </a:p>
        </p:txBody>
      </p:sp>
      <p:pic>
        <p:nvPicPr>
          <p:cNvPr id="4102" name="Picture 6" descr="Mind Logo - The Rakem Group">
            <a:extLst>
              <a:ext uri="{FF2B5EF4-FFF2-40B4-BE49-F238E27FC236}">
                <a16:creationId xmlns:a16="http://schemas.microsoft.com/office/drawing/2014/main" id="{75F33E69-54F9-460A-9EF7-AAB784F99FE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27431" y="2366436"/>
            <a:ext cx="1217430" cy="7826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E7CB32E-3669-4880-8C22-72ABA1934E5A}"/>
              </a:ext>
            </a:extLst>
          </p:cNvPr>
          <p:cNvSpPr/>
          <p:nvPr/>
        </p:nvSpPr>
        <p:spPr>
          <a:xfrm>
            <a:off x="2698594" y="3474609"/>
            <a:ext cx="2976905" cy="369332"/>
          </a:xfrm>
          <a:prstGeom prst="rect">
            <a:avLst/>
          </a:prstGeom>
        </p:spPr>
        <p:txBody>
          <a:bodyPr wrap="none">
            <a:spAutoFit/>
          </a:bodyPr>
          <a:lstStyle/>
          <a:p>
            <a:r>
              <a:rPr lang="en-GB" dirty="0">
                <a:hlinkClick r:id="rId17"/>
              </a:rPr>
              <a:t>https://www.childline.org.uk/</a:t>
            </a:r>
            <a:endParaRPr lang="en-GB" dirty="0"/>
          </a:p>
        </p:txBody>
      </p:sp>
      <p:pic>
        <p:nvPicPr>
          <p:cNvPr id="4104" name="Picture 8" descr="Rochdale News | News Headlines | Beat exam result stress with ...">
            <a:extLst>
              <a:ext uri="{FF2B5EF4-FFF2-40B4-BE49-F238E27FC236}">
                <a16:creationId xmlns:a16="http://schemas.microsoft.com/office/drawing/2014/main" id="{9899267F-2601-4CEE-80CA-15D57DC6412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17290" y="3278828"/>
            <a:ext cx="1217430" cy="760894"/>
          </a:xfrm>
          <a:prstGeom prst="rect">
            <a:avLst/>
          </a:prstGeom>
          <a:noFill/>
          <a:extLst>
            <a:ext uri="{909E8E84-426E-40DD-AFC4-6F175D3DCCD1}">
              <a14:hiddenFill xmlns:a14="http://schemas.microsoft.com/office/drawing/2010/main">
                <a:solidFill>
                  <a:srgbClr val="FFFFFF"/>
                </a:solidFill>
              </a14:hiddenFill>
            </a:ext>
          </a:extLst>
        </p:spPr>
      </p:pic>
      <p:pic>
        <p:nvPicPr>
          <p:cNvPr id="15" name="Recorded Sound">
            <a:hlinkClick r:id="" action="ppaction://media"/>
            <a:extLst>
              <a:ext uri="{FF2B5EF4-FFF2-40B4-BE49-F238E27FC236}">
                <a16:creationId xmlns:a16="http://schemas.microsoft.com/office/drawing/2014/main" id="{5A655BCE-FC5D-4F68-9162-F674C7C6947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979296" y="4123623"/>
            <a:ext cx="609600" cy="609600"/>
          </a:xfrm>
          <a:prstGeom prst="rect">
            <a:avLst/>
          </a:prstGeom>
        </p:spPr>
      </p:pic>
    </p:spTree>
    <p:extLst>
      <p:ext uri="{BB962C8B-B14F-4D97-AF65-F5344CB8AC3E}">
        <p14:creationId xmlns:p14="http://schemas.microsoft.com/office/powerpoint/2010/main" val="283691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7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8" name="TextBox 7">
            <a:extLst>
              <a:ext uri="{FF2B5EF4-FFF2-40B4-BE49-F238E27FC236}">
                <a16:creationId xmlns:a16="http://schemas.microsoft.com/office/drawing/2014/main" id="{4F832376-65B9-411B-B664-B91A308E5D1B}"/>
              </a:ext>
            </a:extLst>
          </p:cNvPr>
          <p:cNvSpPr txBox="1"/>
          <p:nvPr/>
        </p:nvSpPr>
        <p:spPr>
          <a:xfrm>
            <a:off x="1275829" y="477856"/>
            <a:ext cx="5112568" cy="461665"/>
          </a:xfrm>
          <a:prstGeom prst="rect">
            <a:avLst/>
          </a:prstGeom>
          <a:noFill/>
        </p:spPr>
        <p:txBody>
          <a:bodyPr wrap="square" rtlCol="0">
            <a:spAutoFit/>
          </a:bodyPr>
          <a:lstStyle/>
          <a:p>
            <a:r>
              <a:rPr lang="en-GB" sz="2400" b="1" dirty="0">
                <a:cs typeface="Arial" panose="020B0604020202020204" pitchFamily="34" charset="0"/>
              </a:rPr>
              <a:t>References </a:t>
            </a:r>
          </a:p>
        </p:txBody>
      </p:sp>
      <p:sp>
        <p:nvSpPr>
          <p:cNvPr id="6" name="Rectangle 5">
            <a:extLst>
              <a:ext uri="{FF2B5EF4-FFF2-40B4-BE49-F238E27FC236}">
                <a16:creationId xmlns:a16="http://schemas.microsoft.com/office/drawing/2014/main" id="{C11782AD-C3EB-4CA5-AA07-6BC619C31D25}"/>
              </a:ext>
            </a:extLst>
          </p:cNvPr>
          <p:cNvSpPr/>
          <p:nvPr/>
        </p:nvSpPr>
        <p:spPr>
          <a:xfrm>
            <a:off x="1099583" y="1124744"/>
            <a:ext cx="6023270" cy="3970318"/>
          </a:xfrm>
          <a:prstGeom prst="rect">
            <a:avLst/>
          </a:prstGeom>
        </p:spPr>
        <p:txBody>
          <a:bodyPr wrap="square">
            <a:spAutoFit/>
          </a:bodyPr>
          <a:lstStyle/>
          <a:p>
            <a:pPr marL="285750" indent="-285750">
              <a:buFont typeface="Arial" panose="020B0604020202020204" pitchFamily="34" charset="0"/>
              <a:buChar char="•"/>
            </a:pPr>
            <a:r>
              <a:rPr lang="en-GB" dirty="0">
                <a:hlinkClick r:id="rId7"/>
              </a:rPr>
              <a:t>https://www.nhs.uk/conditions/stress-anxiety-depression/coping-with-exam-stress/</a:t>
            </a:r>
            <a:endParaRPr lang="en-GB" dirty="0"/>
          </a:p>
          <a:p>
            <a:pPr marL="285750" indent="-285750">
              <a:buFont typeface="Arial" panose="020B0604020202020204" pitchFamily="34" charset="0"/>
              <a:buChar char="•"/>
            </a:pPr>
            <a:r>
              <a:rPr lang="en-GB" dirty="0">
                <a:hlinkClick r:id="rId8"/>
              </a:rPr>
              <a:t>https://www.familylives.org.uk/advice/teenagers/school-learning/exam-stress/</a:t>
            </a:r>
            <a:endParaRPr lang="en-GB" dirty="0"/>
          </a:p>
          <a:p>
            <a:pPr marL="285750" indent="-285750">
              <a:buFont typeface="Arial" panose="020B0604020202020204" pitchFamily="34" charset="0"/>
              <a:buChar char="•"/>
            </a:pPr>
            <a:r>
              <a:rPr lang="en-GB" dirty="0">
                <a:hlinkClick r:id="rId9"/>
              </a:rPr>
              <a:t>https://www.childline.org.uk/info-advice/school-college-and-work/school-college/exam-stress/</a:t>
            </a:r>
            <a:endParaRPr lang="en-GB" dirty="0"/>
          </a:p>
          <a:p>
            <a:pPr marL="285750" indent="-285750">
              <a:buFont typeface="Arial" panose="020B0604020202020204" pitchFamily="34" charset="0"/>
              <a:buChar char="•"/>
            </a:pPr>
            <a:r>
              <a:rPr lang="en-GB" dirty="0">
                <a:hlinkClick r:id="rId10"/>
              </a:rPr>
              <a:t>https://youngminds.org.uk/find-help/for-parents/parents-guide-to-support-a-z/parents-guide-to-support-exam-time/</a:t>
            </a:r>
            <a:endParaRPr lang="en-GB" dirty="0"/>
          </a:p>
          <a:p>
            <a:pPr marL="285750" indent="-285750">
              <a:buFont typeface="Arial" panose="020B0604020202020204" pitchFamily="34" charset="0"/>
              <a:buChar char="•"/>
            </a:pPr>
            <a:r>
              <a:rPr lang="en-GB" dirty="0">
                <a:hlinkClick r:id="rId11"/>
              </a:rPr>
              <a:t>https://www.samaritans.org/how-we-can-help/schools/deal/deal-resources/coping-strategies/exam-stress-coping-strategies/</a:t>
            </a:r>
            <a:endParaRPr lang="en-GB" dirty="0">
              <a:solidFill>
                <a:schemeClr val="bg1">
                  <a:lumMod val="65000"/>
                </a:schemeClr>
              </a:solidFill>
            </a:endParaRPr>
          </a:p>
          <a:p>
            <a:pPr marL="285750" indent="-285750">
              <a:buFont typeface="Arial" panose="020B0604020202020204" pitchFamily="34" charset="0"/>
              <a:buChar char="•"/>
            </a:pPr>
            <a:endParaRPr lang="en-GB" dirty="0">
              <a:solidFill>
                <a:schemeClr val="bg1">
                  <a:lumMod val="65000"/>
                </a:schemeClr>
              </a:solidFill>
            </a:endParaRPr>
          </a:p>
          <a:p>
            <a:pPr>
              <a:buFont typeface="+mj-lt"/>
              <a:buAutoNum type="arabicPeriod"/>
            </a:pPr>
            <a:endParaRPr lang="en-GB" dirty="0">
              <a:solidFill>
                <a:srgbClr val="A3A3A3"/>
              </a:solidFill>
              <a:latin typeface="DINNextRoundedLTPro"/>
            </a:endParaRPr>
          </a:p>
          <a:p>
            <a:pPr>
              <a:buFont typeface="+mj-lt"/>
              <a:buAutoNum type="arabicPeriod"/>
            </a:pPr>
            <a:endParaRPr lang="en-GB" b="0" i="0" dirty="0">
              <a:solidFill>
                <a:srgbClr val="0C2536"/>
              </a:solidFill>
              <a:effectLst/>
              <a:latin typeface="DINNextRoundedLTPro"/>
            </a:endParaRPr>
          </a:p>
        </p:txBody>
      </p:sp>
    </p:spTree>
    <p:extLst>
      <p:ext uri="{BB962C8B-B14F-4D97-AF65-F5344CB8AC3E}">
        <p14:creationId xmlns:p14="http://schemas.microsoft.com/office/powerpoint/2010/main" val="2532696656"/>
      </p:ext>
    </p:extLst>
  </p:cSld>
  <p:clrMapOvr>
    <a:masterClrMapping/>
  </p:clrMapOvr>
</p:sld>
</file>

<file path=ppt/theme/theme1.xml><?xml version="1.0" encoding="utf-8"?>
<a:theme xmlns:a="http://schemas.openxmlformats.org/drawingml/2006/main" name="Be You presentation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 You presentation template 2</Template>
  <TotalTime>417</TotalTime>
  <Words>2455</Words>
  <Application>Microsoft Office PowerPoint</Application>
  <PresentationFormat>On-screen Show (4:3)</PresentationFormat>
  <Paragraphs>219</Paragraphs>
  <Slides>10</Slides>
  <Notes>10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Childline-Regular</vt:lpstr>
      <vt:lpstr>DINNextRoundedLTPro</vt:lpstr>
      <vt:lpstr>Open Sans</vt:lpstr>
      <vt:lpstr>Be You presentation template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Waugh Kimberley</dc:creator>
  <cp:lastModifiedBy>Wellden Sara (RTF) NHCT</cp:lastModifiedBy>
  <cp:revision>59</cp:revision>
  <dcterms:created xsi:type="dcterms:W3CDTF">2020-01-21T09:22:57Z</dcterms:created>
  <dcterms:modified xsi:type="dcterms:W3CDTF">2021-06-08T10:08:06Z</dcterms:modified>
</cp:coreProperties>
</file>