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7" r:id="rId4"/>
    <p:sldId id="281" r:id="rId5"/>
    <p:sldId id="274" r:id="rId6"/>
    <p:sldId id="279" r:id="rId7"/>
    <p:sldId id="276" r:id="rId8"/>
    <p:sldId id="283" r:id="rId9"/>
    <p:sldId id="278" r:id="rId10"/>
    <p:sldId id="280" r:id="rId11"/>
    <p:sldId id="273" r:id="rId12"/>
    <p:sldId id="275" r:id="rId13"/>
    <p:sldId id="282" r:id="rId14"/>
    <p:sldId id="272" r:id="rId15"/>
    <p:sldId id="268"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42686" autoAdjust="0"/>
  </p:normalViewPr>
  <p:slideViewPr>
    <p:cSldViewPr>
      <p:cViewPr varScale="1">
        <p:scale>
          <a:sx n="29" d="100"/>
          <a:sy n="29" d="100"/>
        </p:scale>
        <p:origin x="2368"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23858-2DE8-43D3-BBEC-108554404DC9}" type="datetimeFigureOut">
              <a:rPr lang="en-GB" smtClean="0"/>
              <a:t>28/09/2020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289E7-7D14-47ED-B516-ABA539E0AEB8}" type="slidenum">
              <a:rPr lang="en-GB" smtClean="0"/>
              <a:t>‹#›</a:t>
            </a:fld>
            <a:endParaRPr lang="en-GB"/>
          </a:p>
        </p:txBody>
      </p:sp>
    </p:spTree>
    <p:extLst>
      <p:ext uri="{BB962C8B-B14F-4D97-AF65-F5344CB8AC3E}">
        <p14:creationId xmlns:p14="http://schemas.microsoft.com/office/powerpoint/2010/main" val="270731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hs.uk/conditions/stress-anxiety-depression/coping-with-exam-stres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ngminds.org.uk/find-help/for-parents/parents-guide-to-support-a-z/parents-guide-to-support-exam-tim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hildline.org.uk/info-advice/school-college-and-work/school-college/exam-stres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hildline.org.uk/info-advice/school-college-and-work/school-college/exam-stres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hildline.org.uk/info-advice/school-college-and-work/school-college/preparing-exam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hs.uk/conditions/stress-anxiety-depression/tips-on-surviving-exam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nhs.uk/live-well/sleep-and-tiredness/how-to-get-to-sleep/"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amaritans.org/how-we-can-help/schools/deal/deal-resources/coping-strategies/exam-stress-coping-strategi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hildline.org.uk/info-advice/school-college-and-work/school-college/exam-stres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Welcome.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Today we will be thinking and talking about Exam Stress.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it is, how it affects us and how we can plan and prepare for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My Wellness Action Plan </a:t>
            </a:r>
          </a:p>
          <a:p>
            <a:endParaRPr lang="en-GB" dirty="0"/>
          </a:p>
          <a:p>
            <a:r>
              <a:rPr lang="en-GB" dirty="0"/>
              <a:t>Everyone should have their own copy of a Wellness Action Plan to fill in as we go through the presentation. </a:t>
            </a:r>
          </a:p>
          <a:p>
            <a:endParaRPr lang="en-GB" dirty="0"/>
          </a:p>
          <a:p>
            <a:r>
              <a:rPr lang="en-GB" dirty="0"/>
              <a:t>I will guide you through this as we go, and hopefully by the end of the presentation, you will have a personal Action Plan to help you identify, plan and monitor how exam stress might be affecting you, with tips and strategies on how to manage it that you know will work for you. </a:t>
            </a:r>
          </a:p>
        </p:txBody>
      </p:sp>
      <p:sp>
        <p:nvSpPr>
          <p:cNvPr id="4" name="Slide Number Placeholder 3"/>
          <p:cNvSpPr>
            <a:spLocks noGrp="1"/>
          </p:cNvSpPr>
          <p:nvPr>
            <p:ph type="sldNum" sz="quarter" idx="10"/>
          </p:nvPr>
        </p:nvSpPr>
        <p:spPr/>
        <p:txBody>
          <a:bodyPr/>
          <a:lstStyle/>
          <a:p>
            <a:fld id="{B1A289E7-7D14-47ED-B516-ABA539E0AEB8}" type="slidenum">
              <a:rPr lang="en-GB" smtClean="0"/>
              <a:t>1</a:t>
            </a:fld>
            <a:endParaRPr lang="en-GB"/>
          </a:p>
        </p:txBody>
      </p:sp>
    </p:spTree>
    <p:extLst>
      <p:ext uri="{BB962C8B-B14F-4D97-AF65-F5344CB8AC3E}">
        <p14:creationId xmlns:p14="http://schemas.microsoft.com/office/powerpoint/2010/main" val="58373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How do you balance revision and relaxing?</a:t>
            </a:r>
          </a:p>
          <a:p>
            <a:endParaRPr lang="en-GB" sz="1200" dirty="0"/>
          </a:p>
          <a:p>
            <a:endParaRPr lang="en-GB" sz="1200" dirty="0"/>
          </a:p>
          <a:p>
            <a:r>
              <a:rPr lang="en-GB" sz="1200" dirty="0"/>
              <a:t>There are lots of things you can do to take a break and relax:</a:t>
            </a:r>
          </a:p>
          <a:p>
            <a:endParaRPr lang="en-GB" sz="1200" dirty="0"/>
          </a:p>
          <a:p>
            <a:pPr marL="342900" indent="-342900">
              <a:buFont typeface="Arial" panose="020B0604020202020204" pitchFamily="34" charset="0"/>
              <a:buChar char="•"/>
            </a:pPr>
            <a:r>
              <a:rPr lang="en-GB" sz="1200" dirty="0"/>
              <a:t>Set a timer to take a 20 minute break every hour so you don’t forget.</a:t>
            </a:r>
          </a:p>
          <a:p>
            <a:pPr marL="342900" indent="-342900">
              <a:buFont typeface="Arial" panose="020B0604020202020204" pitchFamily="34" charset="0"/>
              <a:buChar char="•"/>
            </a:pPr>
            <a:r>
              <a:rPr lang="en-GB" sz="1200" dirty="0"/>
              <a:t>Give yourself something to look forward to, like a treat or an activity you enjoy. Exercise is always a great option! </a:t>
            </a:r>
          </a:p>
          <a:p>
            <a:pPr marL="342900" indent="-342900">
              <a:buFont typeface="Arial" panose="020B0604020202020204" pitchFamily="34" charset="0"/>
              <a:buChar char="•"/>
            </a:pPr>
            <a:r>
              <a:rPr lang="en-GB" sz="1200" dirty="0"/>
              <a:t>Plan when you’re going to start and finish your revision so you know when to stop.</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10</a:t>
            </a:fld>
            <a:endParaRPr lang="en-GB"/>
          </a:p>
        </p:txBody>
      </p:sp>
    </p:spTree>
    <p:extLst>
      <p:ext uri="{BB962C8B-B14F-4D97-AF65-F5344CB8AC3E}">
        <p14:creationId xmlns:p14="http://schemas.microsoft.com/office/powerpoint/2010/main" val="131458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https://www.nhs.uk/conditions/stress-anxiety-depression/coping-with-exam-stress/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11</a:t>
            </a:fld>
            <a:endParaRPr lang="en-GB"/>
          </a:p>
        </p:txBody>
      </p:sp>
    </p:spTree>
    <p:extLst>
      <p:ext uri="{BB962C8B-B14F-4D97-AF65-F5344CB8AC3E}">
        <p14:creationId xmlns:p14="http://schemas.microsoft.com/office/powerpoint/2010/main" val="2984133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Make sure your child eats well </a:t>
            </a:r>
          </a:p>
          <a:p>
            <a:r>
              <a:rPr lang="en-GB" sz="1200" b="0" i="0" kern="1200" dirty="0">
                <a:solidFill>
                  <a:schemeClr val="tx1"/>
                </a:solidFill>
                <a:effectLst/>
                <a:latin typeface="+mn-lt"/>
                <a:ea typeface="+mn-ea"/>
                <a:cs typeface="+mn-cs"/>
              </a:rPr>
              <a:t>A balanced diet is vital for your child's health, and can help them feel well during exam periods.</a:t>
            </a:r>
          </a:p>
          <a:p>
            <a:r>
              <a:rPr lang="en-GB" sz="1200" b="0" i="0" kern="1200" dirty="0">
                <a:solidFill>
                  <a:schemeClr val="tx1"/>
                </a:solidFill>
                <a:effectLst/>
                <a:latin typeface="+mn-lt"/>
                <a:ea typeface="+mn-ea"/>
                <a:cs typeface="+mn-cs"/>
              </a:rPr>
              <a:t>Some parents find high-fat, high-sugar and high-caffeine foods and drinks, such as energy drinks, cola, sweets, chocolate, burgers and chips, make their children hyperactive, irritable and moody.</a:t>
            </a:r>
          </a:p>
          <a:p>
            <a:r>
              <a:rPr lang="en-GB" sz="1200" b="0" i="0" kern="1200" dirty="0">
                <a:solidFill>
                  <a:schemeClr val="tx1"/>
                </a:solidFill>
                <a:effectLst/>
                <a:latin typeface="+mn-lt"/>
                <a:ea typeface="+mn-ea"/>
                <a:cs typeface="+mn-cs"/>
              </a:rPr>
              <a:t>Where possible, involve your child in shopping for food and encourage them to choose some healthy snacks.</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Help your child get enough sleep </a:t>
            </a:r>
          </a:p>
          <a:p>
            <a:r>
              <a:rPr lang="en-GB" sz="1200" b="0" i="0" kern="1200" dirty="0">
                <a:solidFill>
                  <a:schemeClr val="tx1"/>
                </a:solidFill>
                <a:effectLst/>
                <a:latin typeface="+mn-lt"/>
                <a:ea typeface="+mn-ea"/>
                <a:cs typeface="+mn-cs"/>
              </a:rPr>
              <a:t>Good sleep improves thinking and concentration. Most teenagers need 8 to 10 hours' sleep a night. Allow half an hour or so for your child to wind down between studying, watching TV or using a computer and going to bed, to help them get a good night's sleep.</a:t>
            </a:r>
          </a:p>
          <a:p>
            <a:r>
              <a:rPr lang="en-GB" sz="1200" b="0" i="0" kern="1200" dirty="0">
                <a:solidFill>
                  <a:schemeClr val="tx1"/>
                </a:solidFill>
                <a:effectLst/>
                <a:latin typeface="+mn-lt"/>
                <a:ea typeface="+mn-ea"/>
                <a:cs typeface="+mn-cs"/>
              </a:rPr>
              <a:t>Cramming all night before an exam is usually a bad idea. Sleep will benefit your child far more than a few hours of panicky last-minute study.</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Be flexible during exams</a:t>
            </a:r>
          </a:p>
          <a:p>
            <a:r>
              <a:rPr lang="en-GB" sz="1200" b="0" i="0" kern="1200" dirty="0">
                <a:solidFill>
                  <a:schemeClr val="tx1"/>
                </a:solidFill>
                <a:effectLst/>
                <a:latin typeface="+mn-lt"/>
                <a:ea typeface="+mn-ea"/>
                <a:cs typeface="+mn-cs"/>
              </a:rPr>
              <a:t>Be flexible around exam time. When your child is revising all day, do not worry about household jobs left undone or untidy bedrooms.</a:t>
            </a:r>
          </a:p>
          <a:p>
            <a:r>
              <a:rPr lang="en-GB" sz="1200" b="0" i="0" kern="1200" dirty="0">
                <a:solidFill>
                  <a:schemeClr val="tx1"/>
                </a:solidFill>
                <a:effectLst/>
                <a:latin typeface="+mn-lt"/>
                <a:ea typeface="+mn-ea"/>
                <a:cs typeface="+mn-cs"/>
              </a:rPr>
              <a:t>Staying calm yourself can help. Remember, exams do not last forever.</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Help them study</a:t>
            </a:r>
          </a:p>
          <a:p>
            <a:r>
              <a:rPr lang="en-GB" sz="1200" b="0" i="0" kern="1200" dirty="0">
                <a:solidFill>
                  <a:schemeClr val="tx1"/>
                </a:solidFill>
                <a:effectLst/>
                <a:latin typeface="+mn-lt"/>
                <a:ea typeface="+mn-ea"/>
                <a:cs typeface="+mn-cs"/>
              </a:rPr>
              <a:t>Make sure your child has somewhere comfortable to study. Ask them how you can support them with their revision.</a:t>
            </a:r>
          </a:p>
          <a:p>
            <a:r>
              <a:rPr lang="en-GB" sz="1200" b="0" i="0" kern="1200" dirty="0">
                <a:solidFill>
                  <a:schemeClr val="tx1"/>
                </a:solidFill>
                <a:effectLst/>
                <a:latin typeface="+mn-lt"/>
                <a:ea typeface="+mn-ea"/>
                <a:cs typeface="+mn-cs"/>
              </a:rPr>
              <a:t>Help them come up with practical ideas that will help them revise, such as drawing up a revision schedule or getting hold of past papers for practice.</a:t>
            </a:r>
          </a:p>
          <a:p>
            <a:r>
              <a:rPr lang="en-GB" sz="1200" b="0" i="0" kern="1200" dirty="0">
                <a:solidFill>
                  <a:schemeClr val="tx1"/>
                </a:solidFill>
                <a:effectLst/>
                <a:latin typeface="+mn-lt"/>
                <a:ea typeface="+mn-ea"/>
                <a:cs typeface="+mn-cs"/>
              </a:rPr>
              <a:t>To motivate your child, encourage them to think about their goals in life and see how their revision and exams are related to them.</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Talk about exam nerves</a:t>
            </a:r>
          </a:p>
          <a:p>
            <a:r>
              <a:rPr lang="en-GB" sz="1200" b="0" i="0" kern="1200" dirty="0">
                <a:solidFill>
                  <a:schemeClr val="tx1"/>
                </a:solidFill>
                <a:effectLst/>
                <a:latin typeface="+mn-lt"/>
                <a:ea typeface="+mn-ea"/>
                <a:cs typeface="+mn-cs"/>
              </a:rPr>
              <a:t>Remind your child that it's normal to feel anxious. Nervousness is a natural reaction to exams. The key is to put these nerves to positive use.</a:t>
            </a:r>
          </a:p>
          <a:p>
            <a:r>
              <a:rPr lang="en-GB" sz="1200" b="0" i="0" kern="1200" dirty="0">
                <a:solidFill>
                  <a:schemeClr val="tx1"/>
                </a:solidFill>
                <a:effectLst/>
                <a:latin typeface="+mn-lt"/>
                <a:ea typeface="+mn-ea"/>
                <a:cs typeface="+mn-cs"/>
              </a:rPr>
              <a:t>If anxiety is getting in the way rather than helping, encourage your child to practise the activities they'll be doing on the day of the exam. This will help it feel less scary.</a:t>
            </a:r>
          </a:p>
          <a:p>
            <a:r>
              <a:rPr lang="en-GB" sz="1200" b="0" i="0" kern="1200" dirty="0">
                <a:solidFill>
                  <a:schemeClr val="tx1"/>
                </a:solidFill>
                <a:effectLst/>
                <a:latin typeface="+mn-lt"/>
                <a:ea typeface="+mn-ea"/>
                <a:cs typeface="+mn-cs"/>
              </a:rPr>
              <a:t>For example, this may involve doing practice papers under exam conditions or seeing the exam hall beforehand. School staff should be able to help with this.</a:t>
            </a:r>
          </a:p>
          <a:p>
            <a:r>
              <a:rPr lang="en-GB" sz="1200" b="0" i="0" kern="1200" dirty="0">
                <a:solidFill>
                  <a:schemeClr val="tx1"/>
                </a:solidFill>
                <a:effectLst/>
                <a:latin typeface="+mn-lt"/>
                <a:ea typeface="+mn-ea"/>
                <a:cs typeface="+mn-cs"/>
              </a:rPr>
              <a:t>Help your child face their fears and see these activities through, rather than avoiding them.  </a:t>
            </a:r>
          </a:p>
          <a:p>
            <a:r>
              <a:rPr lang="en-GB" sz="1200" b="0" i="0" kern="1200" dirty="0">
                <a:solidFill>
                  <a:schemeClr val="tx1"/>
                </a:solidFill>
                <a:effectLst/>
                <a:latin typeface="+mn-lt"/>
                <a:ea typeface="+mn-ea"/>
                <a:cs typeface="+mn-cs"/>
              </a:rPr>
              <a:t>Encourage them to think about what they know and the time they've already put into studying to help them feel more confident.</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Encourage exercise during exams</a:t>
            </a:r>
          </a:p>
          <a:p>
            <a:r>
              <a:rPr lang="en-GB" sz="1200" b="0" i="0" kern="1200" dirty="0">
                <a:solidFill>
                  <a:schemeClr val="tx1"/>
                </a:solidFill>
                <a:effectLst/>
                <a:latin typeface="+mn-lt"/>
                <a:ea typeface="+mn-ea"/>
                <a:cs typeface="+mn-cs"/>
              </a:rPr>
              <a:t>Exercise can help boost energy levels, clear the mind and relieve stress. It does not matter what it is – walking, cycling, swimming, football and dancing are all effective. Activities that involve other people can be particularly helpful.</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Do not add to the pressure</a:t>
            </a:r>
          </a:p>
          <a:p>
            <a:r>
              <a:rPr lang="en-GB" sz="1200" b="0" i="0" kern="1200" dirty="0">
                <a:solidFill>
                  <a:schemeClr val="tx1"/>
                </a:solidFill>
                <a:effectLst/>
                <a:latin typeface="+mn-lt"/>
                <a:ea typeface="+mn-ea"/>
                <a:cs typeface="+mn-cs"/>
              </a:rPr>
              <a:t>Support group Childline says many children who contact them feel that most pressure at exam time comes from their family.</a:t>
            </a:r>
          </a:p>
          <a:p>
            <a:r>
              <a:rPr lang="en-GB" sz="1200" b="0" i="0" kern="1200" dirty="0">
                <a:solidFill>
                  <a:schemeClr val="tx1"/>
                </a:solidFill>
                <a:effectLst/>
                <a:latin typeface="+mn-lt"/>
                <a:ea typeface="+mn-ea"/>
                <a:cs typeface="+mn-cs"/>
              </a:rPr>
              <a:t>Listen to your child, give them support and avoid criticism.</a:t>
            </a:r>
          </a:p>
          <a:p>
            <a:r>
              <a:rPr lang="en-GB" sz="1200" b="0" i="0" kern="1200" dirty="0">
                <a:solidFill>
                  <a:schemeClr val="tx1"/>
                </a:solidFill>
                <a:effectLst/>
                <a:latin typeface="+mn-lt"/>
                <a:ea typeface="+mn-ea"/>
                <a:cs typeface="+mn-cs"/>
              </a:rPr>
              <a:t>Before they go in for a test or exam, be reassuring and positive. Let them know that failing is not the end of the world. If things do not go well they may be able to take the exam again.</a:t>
            </a:r>
          </a:p>
          <a:p>
            <a:r>
              <a:rPr lang="en-GB" sz="1200" b="0" i="0" kern="1200" dirty="0">
                <a:solidFill>
                  <a:schemeClr val="tx1"/>
                </a:solidFill>
                <a:effectLst/>
                <a:latin typeface="+mn-lt"/>
                <a:ea typeface="+mn-ea"/>
                <a:cs typeface="+mn-cs"/>
              </a:rPr>
              <a:t>After each exam, encourage your child to talk it through with you. Discuss the parts that went well rather than focusing on the questions they found difficult. Then move on and focus on the next test, rather than dwelling on things that cannot be changed.</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Make time for treats</a:t>
            </a:r>
          </a:p>
          <a:p>
            <a:r>
              <a:rPr lang="en-GB" sz="1200" b="0" i="0" kern="1200" dirty="0">
                <a:solidFill>
                  <a:schemeClr val="tx1"/>
                </a:solidFill>
                <a:effectLst/>
                <a:latin typeface="+mn-lt"/>
                <a:ea typeface="+mn-ea"/>
                <a:cs typeface="+mn-cs"/>
              </a:rPr>
              <a:t>With your child, think about rewards for doing revision and getting through each exam.</a:t>
            </a:r>
          </a:p>
          <a:p>
            <a:r>
              <a:rPr lang="en-GB" sz="1200" b="0" i="0" kern="1200" dirty="0">
                <a:solidFill>
                  <a:schemeClr val="tx1"/>
                </a:solidFill>
                <a:effectLst/>
                <a:latin typeface="+mn-lt"/>
                <a:ea typeface="+mn-ea"/>
                <a:cs typeface="+mn-cs"/>
              </a:rPr>
              <a:t>Rewards do not need to be big or expensive. They can include simple things like making their favourite meal or watching TV.</a:t>
            </a:r>
          </a:p>
          <a:p>
            <a:r>
              <a:rPr lang="en-GB" sz="1200" b="0" i="0" kern="1200" dirty="0">
                <a:solidFill>
                  <a:schemeClr val="tx1"/>
                </a:solidFill>
                <a:effectLst/>
                <a:latin typeface="+mn-lt"/>
                <a:ea typeface="+mn-ea"/>
                <a:cs typeface="+mn-cs"/>
              </a:rPr>
              <a:t>When the exams are over, help your child celebrate by organising an end-of-exams treat.</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When to get help</a:t>
            </a:r>
          </a:p>
          <a:p>
            <a:r>
              <a:rPr lang="en-GB" sz="1200" b="0" i="0" kern="1200" dirty="0">
                <a:solidFill>
                  <a:schemeClr val="tx1"/>
                </a:solidFill>
                <a:effectLst/>
                <a:latin typeface="+mn-lt"/>
                <a:ea typeface="+mn-ea"/>
                <a:cs typeface="+mn-cs"/>
              </a:rPr>
              <a:t>Some young people feel much better when exams are over, but that's not the case for all young people.</a:t>
            </a:r>
          </a:p>
          <a:p>
            <a:r>
              <a:rPr lang="en-GB" sz="1200" b="0" i="0" kern="1200" dirty="0">
                <a:solidFill>
                  <a:schemeClr val="tx1"/>
                </a:solidFill>
                <a:effectLst/>
                <a:latin typeface="+mn-lt"/>
                <a:ea typeface="+mn-ea"/>
                <a:cs typeface="+mn-cs"/>
              </a:rPr>
              <a:t>Get help if your child's anxiety or low mood is severe, persists and interferes with their everyday life. Seeing a GP is a good place to start.</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12</a:t>
            </a:fld>
            <a:endParaRPr lang="en-GB"/>
          </a:p>
        </p:txBody>
      </p:sp>
    </p:spTree>
    <p:extLst>
      <p:ext uri="{BB962C8B-B14F-4D97-AF65-F5344CB8AC3E}">
        <p14:creationId xmlns:p14="http://schemas.microsoft.com/office/powerpoint/2010/main" val="2187958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https://youngminds.org.uk/find-help/for-parents/parents-guide-to-support-a-z/parents-guide-to-support-exam-time/</a:t>
            </a:r>
            <a:endParaRPr lang="en-GB" dirty="0"/>
          </a:p>
          <a:p>
            <a:endParaRPr lang="en-GB" dirty="0"/>
          </a:p>
          <a:p>
            <a:r>
              <a:rPr lang="en-GB" dirty="0"/>
              <a:t>This video is taken from the Young Minds Parents Helpline, which is a great resource to provide you with support during exam time also. </a:t>
            </a:r>
          </a:p>
        </p:txBody>
      </p:sp>
      <p:sp>
        <p:nvSpPr>
          <p:cNvPr id="4" name="Slide Number Placeholder 3"/>
          <p:cNvSpPr>
            <a:spLocks noGrp="1"/>
          </p:cNvSpPr>
          <p:nvPr>
            <p:ph type="sldNum" sz="quarter" idx="10"/>
          </p:nvPr>
        </p:nvSpPr>
        <p:spPr/>
        <p:txBody>
          <a:bodyPr/>
          <a:lstStyle/>
          <a:p>
            <a:fld id="{B1A289E7-7D14-47ED-B516-ABA539E0AEB8}" type="slidenum">
              <a:rPr lang="en-GB" smtClean="0"/>
              <a:t>13</a:t>
            </a:fld>
            <a:endParaRPr lang="en-GB"/>
          </a:p>
        </p:txBody>
      </p:sp>
    </p:spTree>
    <p:extLst>
      <p:ext uri="{BB962C8B-B14F-4D97-AF65-F5344CB8AC3E}">
        <p14:creationId xmlns:p14="http://schemas.microsoft.com/office/powerpoint/2010/main" val="4264891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Self-Help</a:t>
            </a:r>
          </a:p>
          <a:p>
            <a:endParaRPr lang="en-GB" b="1" dirty="0"/>
          </a:p>
          <a:p>
            <a:r>
              <a:rPr lang="en-GB" b="0" dirty="0"/>
              <a:t>We also wanted to point you in the direction of some age appropriate and professional online self-help support. </a:t>
            </a:r>
          </a:p>
          <a:p>
            <a:endParaRPr lang="en-GB" b="0" dirty="0"/>
          </a:p>
          <a:p>
            <a:r>
              <a:rPr lang="en-GB" b="0" dirty="0"/>
              <a:t>These websites have been verified by professionals and can provide children and young people with general mental health support in relation to lots of mental health issues. </a:t>
            </a:r>
          </a:p>
          <a:p>
            <a:endParaRPr lang="en-GB" b="0" dirty="0"/>
          </a:p>
          <a:p>
            <a:r>
              <a:rPr lang="en-GB" b="0" dirty="0"/>
              <a:t>They are all free and can provide you with advice, support and guidance on a number of issues that you might be facing right now. </a:t>
            </a:r>
          </a:p>
          <a:p>
            <a:endParaRPr lang="en-GB" b="0" dirty="0"/>
          </a:p>
          <a:p>
            <a:endParaRPr lang="en-GB" b="0" dirty="0"/>
          </a:p>
        </p:txBody>
      </p:sp>
      <p:sp>
        <p:nvSpPr>
          <p:cNvPr id="4" name="Slide Number Placeholder 3"/>
          <p:cNvSpPr>
            <a:spLocks noGrp="1"/>
          </p:cNvSpPr>
          <p:nvPr>
            <p:ph type="sldNum" sz="quarter" idx="10"/>
          </p:nvPr>
        </p:nvSpPr>
        <p:spPr/>
        <p:txBody>
          <a:bodyPr/>
          <a:lstStyle/>
          <a:p>
            <a:fld id="{B1A289E7-7D14-47ED-B516-ABA539E0AEB8}" type="slidenum">
              <a:rPr lang="en-GB" smtClean="0"/>
              <a:t>14</a:t>
            </a:fld>
            <a:endParaRPr lang="en-GB"/>
          </a:p>
        </p:txBody>
      </p:sp>
    </p:spTree>
    <p:extLst>
      <p:ext uri="{BB962C8B-B14F-4D97-AF65-F5344CB8AC3E}">
        <p14:creationId xmlns:p14="http://schemas.microsoft.com/office/powerpoint/2010/main" val="422235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B1A289E7-7D14-47ED-B516-ABA539E0AEB8}" type="slidenum">
              <a:rPr lang="en-GB" smtClean="0"/>
              <a:t>15</a:t>
            </a:fld>
            <a:endParaRPr lang="en-GB"/>
          </a:p>
        </p:txBody>
      </p:sp>
    </p:spTree>
    <p:extLst>
      <p:ext uri="{BB962C8B-B14F-4D97-AF65-F5344CB8AC3E}">
        <p14:creationId xmlns:p14="http://schemas.microsoft.com/office/powerpoint/2010/main" val="1162657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16</a:t>
            </a:fld>
            <a:endParaRPr lang="en-GB"/>
          </a:p>
        </p:txBody>
      </p:sp>
    </p:spTree>
    <p:extLst>
      <p:ext uri="{BB962C8B-B14F-4D97-AF65-F5344CB8AC3E}">
        <p14:creationId xmlns:p14="http://schemas.microsoft.com/office/powerpoint/2010/main" val="177802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Anyone recognise themselves here?</a:t>
            </a:r>
          </a:p>
          <a:p>
            <a:endParaRPr lang="en-GB" dirty="0"/>
          </a:p>
          <a:p>
            <a:r>
              <a:rPr lang="en-GB" dirty="0"/>
              <a:t>Before we get begin today, we must acknowledge the fact that </a:t>
            </a:r>
            <a:r>
              <a:rPr lang="en-GB" b="1" dirty="0"/>
              <a:t>EXAM STRESS IS NORMAL. </a:t>
            </a:r>
          </a:p>
          <a:p>
            <a:endParaRPr lang="en-GB" dirty="0"/>
          </a:p>
          <a:p>
            <a:r>
              <a:rPr lang="en-GB" dirty="0"/>
              <a:t>It is completely normal – and </a:t>
            </a:r>
            <a:r>
              <a:rPr lang="en-GB" b="1" dirty="0"/>
              <a:t>HEALTHY</a:t>
            </a:r>
            <a:r>
              <a:rPr lang="en-GB" dirty="0"/>
              <a:t> – to feel a bit stressed leading up to, during and even after the exam period. </a:t>
            </a:r>
          </a:p>
          <a:p>
            <a:endParaRPr lang="en-GB" dirty="0"/>
          </a:p>
          <a:p>
            <a:r>
              <a:rPr lang="en-GB" dirty="0"/>
              <a:t>Feeling stressed shows that you care about the results and the outcomes. </a:t>
            </a:r>
          </a:p>
          <a:p>
            <a:endParaRPr lang="en-GB" dirty="0"/>
          </a:p>
          <a:p>
            <a:r>
              <a:rPr lang="en-GB" dirty="0"/>
              <a:t>Feeling stressed is a sign of Anxiety.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When we are anxious, our bodies go into ”fight or flight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Ask if the audience understand what is meant be ”fight or flight mode.” – Caveman &amp; Sabretooth Tiger analogy.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Unfortunately, our bodies still work in the same way they did back then, and will often make us feel like we are in danger, when really we are not. </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2</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https://www.childline.org.uk/info-advice/school-college-and-work/school-college/exam-stress/</a:t>
            </a:r>
            <a:endParaRPr lang="en-GB" dirty="0"/>
          </a:p>
          <a:p>
            <a:endParaRPr lang="en-GB" dirty="0"/>
          </a:p>
          <a:p>
            <a:r>
              <a:rPr lang="en-GB" dirty="0">
                <a:solidFill>
                  <a:srgbClr val="0C3D52"/>
                </a:solidFill>
                <a:latin typeface="Childline-Regular"/>
              </a:rPr>
              <a:t>Exam stress affects everyone differently. </a:t>
            </a:r>
          </a:p>
          <a:p>
            <a:endParaRPr lang="en-GB" dirty="0">
              <a:solidFill>
                <a:srgbClr val="0C3D52"/>
              </a:solidFill>
              <a:latin typeface="Childline-Regular"/>
            </a:endParaRPr>
          </a:p>
          <a:p>
            <a:pPr algn="l"/>
            <a:r>
              <a:rPr lang="en-GB" dirty="0">
                <a:solidFill>
                  <a:srgbClr val="0C3D52"/>
                </a:solidFill>
                <a:latin typeface="Childline-Regular"/>
              </a:rPr>
              <a:t>Stress can be good sometimes, it can help you to work harder and focus. </a:t>
            </a:r>
          </a:p>
          <a:p>
            <a:pPr algn="l"/>
            <a:endParaRPr lang="en-GB" dirty="0">
              <a:solidFill>
                <a:srgbClr val="0C3D52"/>
              </a:solidFill>
              <a:latin typeface="Childline-Regular"/>
            </a:endParaRPr>
          </a:p>
          <a:p>
            <a:pPr algn="l"/>
            <a:r>
              <a:rPr lang="en-GB" dirty="0">
                <a:solidFill>
                  <a:srgbClr val="0C3D52"/>
                </a:solidFill>
                <a:latin typeface="Childline-Regular"/>
              </a:rPr>
              <a:t>But it can also have a big effect on you and make it hard to cope</a:t>
            </a:r>
            <a:endParaRPr lang="en-GB" dirty="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3</a:t>
            </a:fld>
            <a:endParaRPr lang="en-GB"/>
          </a:p>
        </p:txBody>
      </p:sp>
    </p:spTree>
    <p:extLst>
      <p:ext uri="{BB962C8B-B14F-4D97-AF65-F5344CB8AC3E}">
        <p14:creationId xmlns:p14="http://schemas.microsoft.com/office/powerpoint/2010/main" val="213778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https://www.childline.org.uk/info-advice/school-college-and-work/school-college/exam-stress/</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C3D52"/>
                </a:solidFill>
                <a:latin typeface="Childline-Regular"/>
              </a:rPr>
              <a:t>How can you tell if Exam Stress is beginning to impact on your mental health?</a:t>
            </a:r>
            <a:endParaRPr lang="en-GB" dirty="0"/>
          </a:p>
          <a:p>
            <a:endParaRPr lang="en-GB" dirty="0"/>
          </a:p>
          <a:p>
            <a:r>
              <a:rPr lang="en-GB" dirty="0"/>
              <a:t>We’re going to watch this video to hear about some real life experiences about exam stress and the impact that it can have on your mental health. </a:t>
            </a:r>
          </a:p>
          <a:p>
            <a:endParaRPr lang="en-GB" dirty="0"/>
          </a:p>
          <a:p>
            <a:r>
              <a:rPr lang="en-GB" dirty="0"/>
              <a:t>Seek feedback from the audience – any questions or comments? </a:t>
            </a:r>
          </a:p>
        </p:txBody>
      </p:sp>
      <p:sp>
        <p:nvSpPr>
          <p:cNvPr id="4" name="Slide Number Placeholder 3"/>
          <p:cNvSpPr>
            <a:spLocks noGrp="1"/>
          </p:cNvSpPr>
          <p:nvPr>
            <p:ph type="sldNum" sz="quarter" idx="10"/>
          </p:nvPr>
        </p:nvSpPr>
        <p:spPr/>
        <p:txBody>
          <a:bodyPr/>
          <a:lstStyle/>
          <a:p>
            <a:fld id="{B1A289E7-7D14-47ED-B516-ABA539E0AEB8}" type="slidenum">
              <a:rPr lang="en-GB" smtClean="0"/>
              <a:t>4</a:t>
            </a:fld>
            <a:endParaRPr lang="en-GB"/>
          </a:p>
        </p:txBody>
      </p:sp>
    </p:spTree>
    <p:extLst>
      <p:ext uri="{BB962C8B-B14F-4D97-AF65-F5344CB8AC3E}">
        <p14:creationId xmlns:p14="http://schemas.microsoft.com/office/powerpoint/2010/main" val="429420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Signs of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How do you know if you’re stressed?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Let’s have a think about some of the signs of stress that you experience or that you or your parents, or even your teachers, may notice about your behaviour during stressful times, such as exam periods. </a:t>
            </a:r>
          </a:p>
          <a:p>
            <a:endParaRPr lang="en-GB" sz="1200" b="1" dirty="0"/>
          </a:p>
          <a:p>
            <a:pPr marL="342900" indent="-342900">
              <a:buFont typeface="Arial" panose="020B0604020202020204" pitchFamily="34" charset="0"/>
              <a:buChar char="•"/>
            </a:pPr>
            <a:r>
              <a:rPr lang="en-GB" sz="1200" dirty="0"/>
              <a:t>worry a lot</a:t>
            </a:r>
          </a:p>
          <a:p>
            <a:pPr marL="342900" indent="-342900">
              <a:buFont typeface="Arial" panose="020B0604020202020204" pitchFamily="34" charset="0"/>
              <a:buChar char="•"/>
            </a:pPr>
            <a:r>
              <a:rPr lang="en-GB" sz="1200" dirty="0"/>
              <a:t>feel tense</a:t>
            </a:r>
          </a:p>
          <a:p>
            <a:pPr marL="342900" indent="-342900">
              <a:buFont typeface="Arial" panose="020B0604020202020204" pitchFamily="34" charset="0"/>
              <a:buChar char="•"/>
            </a:pPr>
            <a:r>
              <a:rPr lang="en-GB" sz="1200" dirty="0"/>
              <a:t>have headaches and stomach pains</a:t>
            </a:r>
          </a:p>
          <a:p>
            <a:pPr marL="342900" indent="-342900">
              <a:buFont typeface="Arial" panose="020B0604020202020204" pitchFamily="34" charset="0"/>
              <a:buChar char="•"/>
            </a:pPr>
            <a:r>
              <a:rPr lang="en-GB" sz="1200" dirty="0"/>
              <a:t>not sleep well</a:t>
            </a:r>
          </a:p>
          <a:p>
            <a:pPr marL="342900" indent="-342900">
              <a:buFont typeface="Arial" panose="020B0604020202020204" pitchFamily="34" charset="0"/>
              <a:buChar char="•"/>
            </a:pPr>
            <a:r>
              <a:rPr lang="en-GB" sz="1200" dirty="0"/>
              <a:t>be irritable</a:t>
            </a:r>
          </a:p>
          <a:p>
            <a:pPr marL="342900" indent="-342900">
              <a:buFont typeface="Arial" panose="020B0604020202020204" pitchFamily="34" charset="0"/>
              <a:buChar char="•"/>
            </a:pPr>
            <a:r>
              <a:rPr lang="en-GB" sz="1200" dirty="0"/>
              <a:t>lose interest in food or eat more than normal</a:t>
            </a:r>
          </a:p>
          <a:p>
            <a:pPr marL="342900" indent="-342900">
              <a:buFont typeface="Arial" panose="020B0604020202020204" pitchFamily="34" charset="0"/>
              <a:buChar char="•"/>
            </a:pPr>
            <a:r>
              <a:rPr lang="en-GB" sz="1200" dirty="0"/>
              <a:t>not enjoy activities they previously enjoyed</a:t>
            </a:r>
          </a:p>
          <a:p>
            <a:pPr marL="342900" indent="-342900">
              <a:buFont typeface="Arial" panose="020B0604020202020204" pitchFamily="34" charset="0"/>
              <a:buChar char="•"/>
            </a:pPr>
            <a:r>
              <a:rPr lang="en-GB" sz="1200" dirty="0"/>
              <a:t>be negative and have a low mood</a:t>
            </a:r>
          </a:p>
          <a:p>
            <a:pPr marL="342900" indent="-342900">
              <a:buFont typeface="Arial" panose="020B0604020202020204" pitchFamily="34" charset="0"/>
              <a:buChar char="•"/>
            </a:pPr>
            <a:r>
              <a:rPr lang="en-GB" sz="1200" dirty="0"/>
              <a:t>feel hopeless about the future</a:t>
            </a:r>
          </a:p>
          <a:p>
            <a:pPr marL="342900" indent="-342900">
              <a:buFont typeface="Arial" panose="020B0604020202020204" pitchFamily="34" charset="0"/>
              <a:buChar char="•"/>
            </a:pPr>
            <a:r>
              <a:rPr lang="en-GB" sz="1200" dirty="0"/>
              <a:t>nail biting, skin picking, teeth grinding</a:t>
            </a:r>
          </a:p>
          <a:p>
            <a:pPr marL="342900" indent="-342900">
              <a:buFont typeface="Arial" panose="020B0604020202020204" pitchFamily="34" charset="0"/>
              <a:buChar char="•"/>
            </a:pPr>
            <a:r>
              <a:rPr lang="en-GB" sz="1200" dirty="0"/>
              <a:t>feel short of breath or breathe very fast</a:t>
            </a:r>
          </a:p>
          <a:p>
            <a:endParaRPr lang="en-GB" dirty="0"/>
          </a:p>
          <a:p>
            <a:r>
              <a:rPr lang="en-GB" b="1" dirty="0"/>
              <a:t>My Wellness Action Plan </a:t>
            </a:r>
          </a:p>
          <a:p>
            <a:endParaRPr lang="en-GB" dirty="0"/>
          </a:p>
          <a:p>
            <a:r>
              <a:rPr lang="en-GB" dirty="0"/>
              <a:t>Do any of these apply to you? </a:t>
            </a:r>
          </a:p>
          <a:p>
            <a:r>
              <a:rPr lang="en-GB" dirty="0"/>
              <a:t>Are there any other signs of stress that you notice either in yourself? </a:t>
            </a:r>
          </a:p>
          <a:p>
            <a:endParaRPr lang="en-GB" dirty="0"/>
          </a:p>
          <a:p>
            <a:r>
              <a:rPr lang="en-GB" dirty="0"/>
              <a:t>If so, note them down on your Wellness Action Plan so you can begin to learn how to identify your own signs of stress. </a:t>
            </a:r>
          </a:p>
          <a:p>
            <a:r>
              <a:rPr lang="en-GB" dirty="0"/>
              <a:t>The more aware we are of our signs of stress, the better we will be able to </a:t>
            </a:r>
            <a:r>
              <a:rPr lang="en-GB" b="1" dirty="0"/>
              <a:t>manage</a:t>
            </a:r>
            <a:r>
              <a:rPr lang="en-GB" dirty="0"/>
              <a:t> them. </a:t>
            </a:r>
          </a:p>
        </p:txBody>
      </p:sp>
      <p:sp>
        <p:nvSpPr>
          <p:cNvPr id="4" name="Slide Number Placeholder 3"/>
          <p:cNvSpPr>
            <a:spLocks noGrp="1"/>
          </p:cNvSpPr>
          <p:nvPr>
            <p:ph type="sldNum" sz="quarter" idx="10"/>
          </p:nvPr>
        </p:nvSpPr>
        <p:spPr/>
        <p:txBody>
          <a:bodyPr/>
          <a:lstStyle/>
          <a:p>
            <a:fld id="{B1A289E7-7D14-47ED-B516-ABA539E0AEB8}" type="slidenum">
              <a:rPr lang="en-GB" smtClean="0"/>
              <a:t>5</a:t>
            </a:fld>
            <a:endParaRPr lang="en-GB"/>
          </a:p>
        </p:txBody>
      </p:sp>
    </p:spTree>
    <p:extLst>
      <p:ext uri="{BB962C8B-B14F-4D97-AF65-F5344CB8AC3E}">
        <p14:creationId xmlns:p14="http://schemas.microsoft.com/office/powerpoint/2010/main" val="286309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https://www.childline.org.uk/info-advice/school-college-and-work/school-college/preparing-exams/</a:t>
            </a:r>
            <a:endParaRPr lang="en-GB" sz="1200" b="0" dirty="0"/>
          </a:p>
          <a:p>
            <a:endParaRPr lang="en-GB" sz="1200" b="1" dirty="0"/>
          </a:p>
          <a:p>
            <a:r>
              <a:rPr lang="en-GB" sz="1200" b="1" dirty="0"/>
              <a:t>What could be causing you stress?</a:t>
            </a:r>
          </a:p>
          <a:p>
            <a:endParaRPr lang="en-GB" dirty="0"/>
          </a:p>
          <a:p>
            <a:r>
              <a:rPr lang="en-GB" dirty="0"/>
              <a:t>This short video will begin to introduce us to some basic tips that you can do to help manage your revision. </a:t>
            </a:r>
          </a:p>
          <a:p>
            <a:endParaRPr lang="en-GB" dirty="0"/>
          </a:p>
          <a:p>
            <a:endParaRPr lang="en-GB" b="1" dirty="0"/>
          </a:p>
          <a:p>
            <a:r>
              <a:rPr lang="en-GB" b="1" dirty="0"/>
              <a:t>My Wellness Action Plan </a:t>
            </a:r>
          </a:p>
          <a:p>
            <a:endParaRPr lang="en-GB" dirty="0"/>
          </a:p>
          <a:p>
            <a:r>
              <a:rPr lang="en-GB" dirty="0"/>
              <a:t>Do any of these apply to you? </a:t>
            </a:r>
          </a:p>
          <a:p>
            <a:r>
              <a:rPr lang="en-GB" dirty="0"/>
              <a:t>Are there any other triggers that you notice in yourself or in your life? </a:t>
            </a:r>
          </a:p>
          <a:p>
            <a:endParaRPr lang="en-GB" dirty="0"/>
          </a:p>
          <a:p>
            <a:r>
              <a:rPr lang="en-GB" dirty="0"/>
              <a:t>If so, note them down on your Wellness Action Plan so you can begin to learn how to identify your own stress triggers. </a:t>
            </a:r>
          </a:p>
          <a:p>
            <a:r>
              <a:rPr lang="en-GB" dirty="0"/>
              <a:t>The more aware we are of our stress triggers, the better we will be able to </a:t>
            </a:r>
            <a:r>
              <a:rPr lang="en-GB" b="1" dirty="0"/>
              <a:t>plan and prepare </a:t>
            </a:r>
            <a:r>
              <a:rPr lang="en-GB" dirty="0"/>
              <a:t>for them. </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6</a:t>
            </a:fld>
            <a:endParaRPr lang="en-GB"/>
          </a:p>
        </p:txBody>
      </p:sp>
    </p:spTree>
    <p:extLst>
      <p:ext uri="{BB962C8B-B14F-4D97-AF65-F5344CB8AC3E}">
        <p14:creationId xmlns:p14="http://schemas.microsoft.com/office/powerpoint/2010/main" val="297236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https://www.nhs.uk/conditions/stress-anxiety-depression/tips-on-surviving-exams/</a:t>
            </a:r>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How can we make revision feel a bit more manageable?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Make a realistic revision schedule.</a:t>
            </a:r>
            <a:r>
              <a:rPr lang="en-GB" sz="1200" b="0" i="0" kern="1200" dirty="0">
                <a:solidFill>
                  <a:schemeClr val="tx1"/>
                </a:solidFill>
                <a:effectLst/>
                <a:latin typeface="+mn-lt"/>
                <a:ea typeface="+mn-ea"/>
                <a:cs typeface="+mn-cs"/>
              </a:rPr>
              <a:t> Work out how much you have to do and the time you have to do it in, then break it down into manageable chunks. Aim to do a few hours of revision each day, and mix up your subjects so you don't get bored.</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Find a revision style that suits you.</a:t>
            </a:r>
            <a:r>
              <a:rPr lang="en-GB" sz="1200" b="0" i="0" kern="1200" dirty="0">
                <a:solidFill>
                  <a:schemeClr val="tx1"/>
                </a:solidFill>
                <a:effectLst/>
                <a:latin typeface="+mn-lt"/>
                <a:ea typeface="+mn-ea"/>
                <a:cs typeface="+mn-cs"/>
              </a:rPr>
              <a:t> Studying alone in a quiet room suits some people, but not everyone likes working in silence. Try playing music quietly in the background, or revising with a friend (but don't let them distract you!).</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Customise your notes to make them more personal.</a:t>
            </a:r>
            <a:r>
              <a:rPr lang="en-GB" sz="1200" b="0" i="0" kern="1200" dirty="0">
                <a:solidFill>
                  <a:schemeClr val="tx1"/>
                </a:solidFill>
                <a:effectLst/>
                <a:latin typeface="+mn-lt"/>
                <a:ea typeface="+mn-ea"/>
                <a:cs typeface="+mn-cs"/>
              </a:rPr>
              <a:t> Experiment with colour coding, notes on postcards, diagrams or whatever helps you learn your topic.</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Make sure you understand everything.</a:t>
            </a:r>
            <a:r>
              <a:rPr lang="en-GB" sz="1200" b="0" i="0" kern="1200" dirty="0">
                <a:solidFill>
                  <a:schemeClr val="tx1"/>
                </a:solidFill>
                <a:effectLst/>
                <a:latin typeface="+mn-lt"/>
                <a:ea typeface="+mn-ea"/>
                <a:cs typeface="+mn-cs"/>
              </a:rPr>
              <a:t> If you come across something you don't understand, try to find a new source of information that will help you understand it. Just memorising it won't help you understand it for your exam. Don't be afraid to ask your teacher or a friend for help if you need it.</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Look at past exam papers.</a:t>
            </a:r>
            <a:r>
              <a:rPr lang="en-GB" sz="1200" b="0" i="0" kern="1200" dirty="0">
                <a:solidFill>
                  <a:schemeClr val="tx1"/>
                </a:solidFill>
                <a:effectLst/>
                <a:latin typeface="+mn-lt"/>
                <a:ea typeface="+mn-ea"/>
                <a:cs typeface="+mn-cs"/>
              </a:rPr>
              <a:t> It means you can familiarise yourself with the layout and type of questions you'll be asked. Practise completing exam papers in the set time limit to improve your exam technique.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Take regular short breaks.</a:t>
            </a:r>
            <a:r>
              <a:rPr lang="en-GB" sz="1200" b="0" i="0" kern="1200" dirty="0">
                <a:solidFill>
                  <a:schemeClr val="tx1"/>
                </a:solidFill>
                <a:effectLst/>
                <a:latin typeface="+mn-lt"/>
                <a:ea typeface="+mn-ea"/>
                <a:cs typeface="+mn-cs"/>
              </a:rPr>
              <a:t> Studying for hours and hours will only make you tired and ruin your concentration, which may make you even more anxious. A break every 45 to 60 minutes is about right.</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Reward yourself.</a:t>
            </a:r>
            <a:r>
              <a:rPr lang="en-GB" sz="1200" b="0" i="0" kern="1200" dirty="0">
                <a:solidFill>
                  <a:schemeClr val="tx1"/>
                </a:solidFill>
                <a:effectLst/>
                <a:latin typeface="+mn-lt"/>
                <a:ea typeface="+mn-ea"/>
                <a:cs typeface="+mn-cs"/>
              </a:rPr>
              <a:t> For example, you could take a long bath or watch a good film once you have finished your revision session.</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Do something physical.</a:t>
            </a:r>
            <a:r>
              <a:rPr lang="en-GB" sz="1200" b="0" i="0" kern="1200" dirty="0">
                <a:solidFill>
                  <a:schemeClr val="tx1"/>
                </a:solidFill>
                <a:effectLst/>
                <a:latin typeface="+mn-lt"/>
                <a:ea typeface="+mn-ea"/>
                <a:cs typeface="+mn-cs"/>
              </a:rPr>
              <a:t>  When you're not revising, use your spare time to get away from your books and do something active. Exercise is good for taking your mind off stress and keeping you positive, and it will help you </a:t>
            </a:r>
            <a:r>
              <a:rPr lang="en-GB" sz="1200" b="0" i="0" kern="1200" dirty="0">
                <a:solidFill>
                  <a:schemeClr val="tx1"/>
                </a:solidFill>
                <a:effectLst/>
                <a:latin typeface="+mn-lt"/>
                <a:ea typeface="+mn-ea"/>
                <a:cs typeface="+mn-cs"/>
                <a:hlinkClick r:id="rId4"/>
              </a:rPr>
              <a:t>sleep better</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Ask for help.</a:t>
            </a:r>
            <a:r>
              <a:rPr lang="en-GB" sz="1200" b="0" i="0" kern="1200" dirty="0">
                <a:solidFill>
                  <a:schemeClr val="tx1"/>
                </a:solidFill>
                <a:effectLst/>
                <a:latin typeface="+mn-lt"/>
                <a:ea typeface="+mn-ea"/>
                <a:cs typeface="+mn-cs"/>
              </a:rPr>
              <a:t> If you're feeling stressed, it's important to talk to someone you trust, such as a family member, teacher or a friend. Lots of people find exams difficult to deal with, so don't be embarrassed to ask for support.</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7</a:t>
            </a:fld>
            <a:endParaRPr lang="en-GB"/>
          </a:p>
        </p:txBody>
      </p:sp>
    </p:spTree>
    <p:extLst>
      <p:ext uri="{BB962C8B-B14F-4D97-AF65-F5344CB8AC3E}">
        <p14:creationId xmlns:p14="http://schemas.microsoft.com/office/powerpoint/2010/main" val="2223938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https://www.samaritans.org/how-we-can-help/schools/deal/deal-resources/coping-strategies/exam-stress-coping-strategies/</a:t>
            </a:r>
            <a:endParaRPr lang="en-GB" dirty="0"/>
          </a:p>
          <a:p>
            <a:endParaRPr lang="en-GB" dirty="0"/>
          </a:p>
          <a:p>
            <a:r>
              <a:rPr lang="en-GB" dirty="0"/>
              <a:t>It’s helpful to start thinking about how you currently cope with stress/ pressure and exam stress in particular so that you can begin to prepare yourself and choose positive coping strategies that will benefit you. </a:t>
            </a:r>
          </a:p>
          <a:p>
            <a:endParaRPr lang="en-GB" dirty="0"/>
          </a:p>
          <a:p>
            <a:r>
              <a:rPr lang="en-GB" dirty="0"/>
              <a:t>Everyone copes in different ways and that’s OK – you just need to find a way that benefits you and your personality type – keeping in mind your future goals. </a:t>
            </a:r>
          </a:p>
          <a:p>
            <a:endParaRPr lang="en-GB" dirty="0"/>
          </a:p>
          <a:p>
            <a:r>
              <a:rPr lang="en-GB" dirty="0"/>
              <a:t>Let’s look at two different students’ way of coping with exam stress and then have a conversation about the positives and negatives of each. </a:t>
            </a:r>
          </a:p>
          <a:p>
            <a:endParaRPr lang="en-GB" dirty="0"/>
          </a:p>
          <a:p>
            <a:endParaRPr lang="en-GB" dirty="0"/>
          </a:p>
          <a:p>
            <a:pPr algn="l"/>
            <a:r>
              <a:rPr lang="en-GB" sz="1200" b="0" i="1" dirty="0"/>
              <a:t>Two students are studying for an exam and both fear failure. </a:t>
            </a:r>
          </a:p>
          <a:p>
            <a:pPr algn="l"/>
            <a:endParaRPr lang="en-GB" sz="1200" b="0" i="1" dirty="0"/>
          </a:p>
          <a:p>
            <a:pPr algn="l"/>
            <a:r>
              <a:rPr lang="en-GB" sz="1200" b="1" i="1" dirty="0">
                <a:solidFill>
                  <a:schemeClr val="accent6">
                    <a:lumMod val="75000"/>
                  </a:schemeClr>
                </a:solidFill>
              </a:rPr>
              <a:t>Student A copes by working harder, asking for help and letting off steam by playing tennis with friends. </a:t>
            </a:r>
          </a:p>
          <a:p>
            <a:pPr algn="l"/>
            <a:endParaRPr lang="en-GB" sz="1200" b="1" i="1" dirty="0"/>
          </a:p>
          <a:p>
            <a:pPr algn="l"/>
            <a:r>
              <a:rPr lang="en-GB" sz="1200" b="1" i="1" dirty="0">
                <a:solidFill>
                  <a:schemeClr val="tx2"/>
                </a:solidFill>
              </a:rPr>
              <a:t>Student B copes by avoiding work, denying that they are worried and letting off steam by drinking with friends.</a:t>
            </a:r>
          </a:p>
          <a:p>
            <a:pPr algn="l"/>
            <a:endParaRPr lang="en-GB" sz="1200" b="0" i="1" dirty="0">
              <a:solidFill>
                <a:schemeClr val="tx2"/>
              </a:solidFill>
            </a:endParaRPr>
          </a:p>
          <a:p>
            <a:pPr algn="l"/>
            <a:endParaRPr lang="en-GB" sz="1200" b="0" i="1" dirty="0">
              <a:solidFill>
                <a:schemeClr val="tx2"/>
              </a:solidFill>
            </a:endParaRPr>
          </a:p>
          <a:p>
            <a:pPr algn="l"/>
            <a:r>
              <a:rPr lang="en-GB" b="0" dirty="0">
                <a:latin typeface="Varah"/>
              </a:rPr>
              <a:t>What are the potential outcomes of these different coping strategies for both students?</a:t>
            </a:r>
          </a:p>
          <a:p>
            <a:pPr algn="l"/>
            <a:endParaRPr lang="en-GB" b="0" dirty="0">
              <a:latin typeface="Varah"/>
            </a:endParaRPr>
          </a:p>
          <a:p>
            <a:pPr algn="l"/>
            <a:r>
              <a:rPr lang="en-GB" b="0" dirty="0"/>
              <a:t>Which method is likely to have the more positive outcome?</a:t>
            </a:r>
          </a:p>
          <a:p>
            <a:pPr algn="l"/>
            <a:endParaRPr lang="en-GB" b="0" dirty="0"/>
          </a:p>
          <a:p>
            <a:pPr algn="l"/>
            <a:r>
              <a:rPr lang="en-GB" b="1" dirty="0"/>
              <a:t>So let’s now think about what coping strategies you all use and the positive and negative consequences of these. </a:t>
            </a:r>
          </a:p>
          <a:p>
            <a:pPr algn="l"/>
            <a:endParaRPr lang="en-GB" b="0" dirty="0"/>
          </a:p>
          <a:p>
            <a:pPr algn="l"/>
            <a:r>
              <a:rPr lang="en-GB" b="1" i="1" dirty="0"/>
              <a:t>**Each student gets a copy of the Coping Planner to complete and then discuss**</a:t>
            </a:r>
          </a:p>
          <a:p>
            <a:pPr algn="l"/>
            <a:endParaRPr lang="en-GB" b="1" i="1" dirty="0"/>
          </a:p>
          <a:p>
            <a:pPr algn="l"/>
            <a:endParaRPr lang="en-GB" b="1" i="1" dirty="0"/>
          </a:p>
          <a:p>
            <a:pPr algn="l"/>
            <a:endParaRPr lang="en-GB" b="1" i="1" dirty="0"/>
          </a:p>
          <a:p>
            <a:pPr algn="l"/>
            <a:endParaRPr lang="en-GB" b="1" i="1" dirty="0"/>
          </a:p>
          <a:p>
            <a:pPr algn="l"/>
            <a:endParaRPr lang="en-GB" b="1" i="1" dirty="0"/>
          </a:p>
          <a:p>
            <a:pPr algn="l"/>
            <a:endParaRPr lang="en-GB" b="1" i="1" dirty="0"/>
          </a:p>
          <a:p>
            <a:r>
              <a:rPr lang="en-GB" b="1" dirty="0"/>
              <a:t>My Wellness Action Plan </a:t>
            </a:r>
          </a:p>
          <a:p>
            <a:endParaRPr lang="en-GB" dirty="0"/>
          </a:p>
          <a:p>
            <a:r>
              <a:rPr lang="en-GB" dirty="0"/>
              <a:t>Do any of these apply to you? </a:t>
            </a:r>
          </a:p>
          <a:p>
            <a:r>
              <a:rPr lang="en-GB" dirty="0"/>
              <a:t>Are there any other coping strategies that you use either with exam stress or to manage other stresses in your life? </a:t>
            </a:r>
          </a:p>
          <a:p>
            <a:endParaRPr lang="en-GB" dirty="0"/>
          </a:p>
          <a:p>
            <a:r>
              <a:rPr lang="en-GB" dirty="0"/>
              <a:t>If so, note them down on your Wellness Action Plan so you can begin to learn how to identify your own helpful coping strategies. Idea’s that you have tried and tested. </a:t>
            </a:r>
          </a:p>
          <a:p>
            <a:r>
              <a:rPr lang="en-GB" dirty="0"/>
              <a:t>The more aware we are of our helpful and unhelpful coping strategies, the better we will be able to </a:t>
            </a:r>
            <a:r>
              <a:rPr lang="en-GB" b="1" dirty="0"/>
              <a:t>put them in to practice</a:t>
            </a:r>
            <a:r>
              <a:rPr lang="en-GB" dirty="0"/>
              <a:t>. </a:t>
            </a:r>
          </a:p>
        </p:txBody>
      </p:sp>
      <p:sp>
        <p:nvSpPr>
          <p:cNvPr id="4" name="Slide Number Placeholder 3"/>
          <p:cNvSpPr>
            <a:spLocks noGrp="1"/>
          </p:cNvSpPr>
          <p:nvPr>
            <p:ph type="sldNum" sz="quarter" idx="10"/>
          </p:nvPr>
        </p:nvSpPr>
        <p:spPr/>
        <p:txBody>
          <a:bodyPr/>
          <a:lstStyle/>
          <a:p>
            <a:fld id="{B1A289E7-7D14-47ED-B516-ABA539E0AEB8}" type="slidenum">
              <a:rPr lang="en-GB" smtClean="0"/>
              <a:t>8</a:t>
            </a:fld>
            <a:endParaRPr lang="en-GB"/>
          </a:p>
        </p:txBody>
      </p:sp>
    </p:spTree>
    <p:extLst>
      <p:ext uri="{BB962C8B-B14F-4D97-AF65-F5344CB8AC3E}">
        <p14:creationId xmlns:p14="http://schemas.microsoft.com/office/powerpoint/2010/main" val="650406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https://www.childline.org.uk/info-advice/school-college-and-work/school-college/exam-stress/</a:t>
            </a:r>
            <a:endParaRPr lang="en-GB" dirty="0"/>
          </a:p>
          <a:p>
            <a:endParaRPr lang="en-GB" dirty="0"/>
          </a:p>
          <a:p>
            <a:r>
              <a:rPr lang="en-GB" sz="1200" dirty="0"/>
              <a:t>No matter how much work you have to do, it’s important to take regular breaks and find ways to relax. </a:t>
            </a:r>
          </a:p>
          <a:p>
            <a:endParaRPr lang="en-GB" sz="1200" dirty="0"/>
          </a:p>
          <a:p>
            <a:r>
              <a:rPr lang="en-GB" sz="1200" dirty="0"/>
              <a:t>Taking a break can leave you feeling more able to cope, and even make it easier to concentrate when you start working again.</a:t>
            </a:r>
          </a:p>
          <a:p>
            <a:endParaRPr lang="en-GB" sz="1200" dirty="0"/>
          </a:p>
          <a:p>
            <a:r>
              <a:rPr lang="en-GB" sz="1200" b="1" dirty="0"/>
              <a:t>It’s all about balance!</a:t>
            </a:r>
          </a:p>
          <a:p>
            <a:endParaRPr lang="en-GB" sz="1200" dirty="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9</a:t>
            </a:fld>
            <a:endParaRPr lang="en-GB"/>
          </a:p>
        </p:txBody>
      </p:sp>
    </p:spTree>
    <p:extLst>
      <p:ext uri="{BB962C8B-B14F-4D97-AF65-F5344CB8AC3E}">
        <p14:creationId xmlns:p14="http://schemas.microsoft.com/office/powerpoint/2010/main" val="3690545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7019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19727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113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84381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57E91F-671D-4BDD-990F-DDCA5EEF53BF}"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1376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57E91F-671D-4BDD-990F-DDCA5EEF53BF}"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0570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57E91F-671D-4BDD-990F-DDCA5EEF53BF}" type="datetimeFigureOut">
              <a:rPr lang="en-GB" smtClean="0"/>
              <a:t>28/09/2020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9406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57E91F-671D-4BDD-990F-DDCA5EEF53BF}" type="datetimeFigureOut">
              <a:rPr lang="en-GB" smtClean="0"/>
              <a:t>28/09/2020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561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7E91F-671D-4BDD-990F-DDCA5EEF53BF}" type="datetimeFigureOut">
              <a:rPr lang="en-GB" smtClean="0"/>
              <a:t>28/09/2020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55152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236212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4680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7E91F-671D-4BDD-990F-DDCA5EEF53BF}" type="datetimeFigureOut">
              <a:rPr lang="en-GB" smtClean="0"/>
              <a:t>28/09/2020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7E276-C365-4684-A644-9A5D3CA4784A}" type="slidenum">
              <a:rPr lang="en-GB" smtClean="0"/>
              <a:t>‹#›</a:t>
            </a:fld>
            <a:endParaRPr lang="en-GB"/>
          </a:p>
        </p:txBody>
      </p:sp>
    </p:spTree>
    <p:extLst>
      <p:ext uri="{BB962C8B-B14F-4D97-AF65-F5344CB8AC3E}">
        <p14:creationId xmlns:p14="http://schemas.microsoft.com/office/powerpoint/2010/main" val="1253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TTFMUufEcrw" TargetMode="Externa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1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6_BCnGhZiAg" TargetMode="Externa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hyperlink" Target="https://www.mind.org.uk/information-support/for-children-and-young-people/" TargetMode="External"/><Relationship Id="rId3" Type="http://schemas.openxmlformats.org/officeDocument/2006/relationships/image" Target="../media/image2.jpeg"/><Relationship Id="rId7" Type="http://schemas.openxmlformats.org/officeDocument/2006/relationships/image" Target="../media/image16.png"/><Relationship Id="rId12" Type="http://schemas.openxmlformats.org/officeDocument/2006/relationships/hyperlink" Target="https://www.kooth.com/" TargetMode="External"/><Relationship Id="rId2" Type="http://schemas.openxmlformats.org/officeDocument/2006/relationships/notesSlide" Target="../notesSlides/notesSlide14.xml"/><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6.jpg"/><Relationship Id="rId15" Type="http://schemas.openxmlformats.org/officeDocument/2006/relationships/hyperlink" Target="https://www.childline.org.uk/" TargetMode="External"/><Relationship Id="rId10" Type="http://schemas.openxmlformats.org/officeDocument/2006/relationships/hyperlink" Target="https://www.nhs.uk/oneyou/every-mind-matters/" TargetMode="External"/><Relationship Id="rId4" Type="http://schemas.openxmlformats.org/officeDocument/2006/relationships/image" Target="../media/image5.png"/><Relationship Id="rId9" Type="http://schemas.openxmlformats.org/officeDocument/2006/relationships/hyperlink" Target="https://www.nhs.uk/conditions/stress-anxiety-depression/" TargetMode="External"/><Relationship Id="rId1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hyperlink" Target="https://www.familylives.org.uk/advice/teenagers/school-learning/exam-stress/" TargetMode="External"/><Relationship Id="rId3" Type="http://schemas.openxmlformats.org/officeDocument/2006/relationships/image" Target="../media/image2.jpeg"/><Relationship Id="rId7" Type="http://schemas.openxmlformats.org/officeDocument/2006/relationships/hyperlink" Target="https://www.nhs.uk/conditions/stress-anxiety-depression/coping-with-exam-stres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samaritans.org/how-we-can-help/schools/deal/deal-resources/coping-strategies/exam-stress-coping-strategies/" TargetMode="External"/><Relationship Id="rId5" Type="http://schemas.openxmlformats.org/officeDocument/2006/relationships/image" Target="../media/image6.jpg"/><Relationship Id="rId10" Type="http://schemas.openxmlformats.org/officeDocument/2006/relationships/hyperlink" Target="https://youngminds.org.uk/find-help/for-parents/parents-guide-to-support-a-z/parents-guide-to-support-exam-time/" TargetMode="External"/><Relationship Id="rId4" Type="http://schemas.openxmlformats.org/officeDocument/2006/relationships/image" Target="../media/image5.png"/><Relationship Id="rId9" Type="http://schemas.openxmlformats.org/officeDocument/2006/relationships/hyperlink" Target="https://www.childline.org.uk/info-advice/school-college-and-work/school-college/exam-stre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xkmCZgbZv1o" TargetMode="Externa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VFJynPgk60M" TargetMode="Externa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200" r="-1"/>
          <a:stretch/>
        </p:blipFill>
        <p:spPr>
          <a:xfrm flipH="1">
            <a:off x="-2" y="0"/>
            <a:ext cx="7433925" cy="6858000"/>
          </a:xfrm>
          <a:prstGeom prst="rect">
            <a:avLst/>
          </a:prstGeom>
        </p:spPr>
      </p:pic>
      <p:sp>
        <p:nvSpPr>
          <p:cNvPr id="7"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595" t="27749" r="24061" b="48063"/>
          <a:stretch/>
        </p:blipFill>
        <p:spPr>
          <a:xfrm>
            <a:off x="1835696" y="2407284"/>
            <a:ext cx="3484316" cy="1021716"/>
          </a:xfrm>
          <a:prstGeom prst="rect">
            <a:avLst/>
          </a:prstGeom>
        </p:spPr>
      </p:pic>
      <p:sp>
        <p:nvSpPr>
          <p:cNvPr id="17" name="TextBox 16"/>
          <p:cNvSpPr txBox="1"/>
          <p:nvPr/>
        </p:nvSpPr>
        <p:spPr>
          <a:xfrm>
            <a:off x="2341187" y="3645024"/>
            <a:ext cx="3672408"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Exam Stress</a:t>
            </a:r>
          </a:p>
        </p:txBody>
      </p:sp>
      <p:sp>
        <p:nvSpPr>
          <p:cNvPr id="21"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Tree>
    <p:extLst>
      <p:ext uri="{BB962C8B-B14F-4D97-AF65-F5344CB8AC3E}">
        <p14:creationId xmlns:p14="http://schemas.microsoft.com/office/powerpoint/2010/main" val="398147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C7134643-E1F7-4D8E-9F0B-C6960DCE98BA}"/>
              </a:ext>
            </a:extLst>
          </p:cNvPr>
          <p:cNvSpPr/>
          <p:nvPr/>
        </p:nvSpPr>
        <p:spPr>
          <a:xfrm>
            <a:off x="1063338" y="3212976"/>
            <a:ext cx="6397248" cy="2585323"/>
          </a:xfrm>
          <a:prstGeom prst="rect">
            <a:avLst/>
          </a:prstGeom>
        </p:spPr>
        <p:txBody>
          <a:bodyPr wrap="square">
            <a:spAutoFit/>
          </a:bodyPr>
          <a:lstStyle/>
          <a:p>
            <a:endParaRPr lang="en-GB" dirty="0"/>
          </a:p>
          <a:p>
            <a:pPr marL="342900" indent="-342900">
              <a:buFont typeface="Arial" panose="020B0604020202020204" pitchFamily="34" charset="0"/>
              <a:buChar char="•"/>
            </a:pPr>
            <a:r>
              <a:rPr lang="en-GB" dirty="0"/>
              <a:t>Set a timer to take a 20 minute break every hour so you don’t forget.</a:t>
            </a:r>
          </a:p>
          <a:p>
            <a:endParaRPr lang="en-GB" dirty="0"/>
          </a:p>
          <a:p>
            <a:pPr marL="342900" indent="-342900">
              <a:buFont typeface="Arial" panose="020B0604020202020204" pitchFamily="34" charset="0"/>
              <a:buChar char="•"/>
            </a:pPr>
            <a:r>
              <a:rPr lang="en-GB" dirty="0"/>
              <a:t>Give yourself something to look forward to, like a treat or an activity you enjoy.</a:t>
            </a:r>
          </a:p>
          <a:p>
            <a:endParaRPr lang="en-GB" dirty="0"/>
          </a:p>
          <a:p>
            <a:pPr marL="342900" indent="-342900">
              <a:buFont typeface="Arial" panose="020B0604020202020204" pitchFamily="34" charset="0"/>
              <a:buChar char="•"/>
            </a:pPr>
            <a:r>
              <a:rPr lang="en-GB" dirty="0"/>
              <a:t>Plan when you’re going to start and finish your revision so you know when to stop.</a:t>
            </a:r>
          </a:p>
        </p:txBody>
      </p:sp>
      <p:pic>
        <p:nvPicPr>
          <p:cNvPr id="5122" name="Picture 2" descr="Study and Chill Back to School T-Shirt - Back To School - T-Shirt ...">
            <a:extLst>
              <a:ext uri="{FF2B5EF4-FFF2-40B4-BE49-F238E27FC236}">
                <a16:creationId xmlns:a16="http://schemas.microsoft.com/office/drawing/2014/main" id="{5150A269-9866-4380-8A97-D55CD6D4F4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2865" y="477856"/>
            <a:ext cx="2566668" cy="256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4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6" name="Online Media 5" title="Coping with exams | NHS">
            <a:hlinkClick r:id="" action="ppaction://media"/>
            <a:extLst>
              <a:ext uri="{FF2B5EF4-FFF2-40B4-BE49-F238E27FC236}">
                <a16:creationId xmlns:a16="http://schemas.microsoft.com/office/drawing/2014/main" id="{01C6DD24-B23C-4516-8934-B3712C30285D}"/>
              </a:ext>
            </a:extLst>
          </p:cNvPr>
          <p:cNvPicPr>
            <a:picLocks noRot="1" noChangeAspect="1"/>
          </p:cNvPicPr>
          <p:nvPr>
            <a:videoFile r:link="rId1"/>
          </p:nvPr>
        </p:nvPicPr>
        <p:blipFill>
          <a:blip r:embed="rId8"/>
          <a:stretch>
            <a:fillRect/>
          </a:stretch>
        </p:blipFill>
        <p:spPr>
          <a:xfrm>
            <a:off x="1127080" y="1604349"/>
            <a:ext cx="6111604" cy="3649301"/>
          </a:xfrm>
          <a:prstGeom prst="rect">
            <a:avLst/>
          </a:prstGeom>
        </p:spPr>
      </p:pic>
      <p:sp>
        <p:nvSpPr>
          <p:cNvPr id="9" name="TextBox 8">
            <a:extLst>
              <a:ext uri="{FF2B5EF4-FFF2-40B4-BE49-F238E27FC236}">
                <a16:creationId xmlns:a16="http://schemas.microsoft.com/office/drawing/2014/main" id="{7AFB4165-7D9A-47CC-9949-D9300DDE4957}"/>
              </a:ext>
            </a:extLst>
          </p:cNvPr>
          <p:cNvSpPr txBox="1"/>
          <p:nvPr/>
        </p:nvSpPr>
        <p:spPr>
          <a:xfrm>
            <a:off x="1512126" y="663079"/>
            <a:ext cx="5328592" cy="461665"/>
          </a:xfrm>
          <a:prstGeom prst="rect">
            <a:avLst/>
          </a:prstGeom>
          <a:noFill/>
        </p:spPr>
        <p:txBody>
          <a:bodyPr wrap="square" rtlCol="0">
            <a:spAutoFit/>
          </a:bodyPr>
          <a:lstStyle/>
          <a:p>
            <a:pPr algn="ctr"/>
            <a:r>
              <a:rPr lang="en-GB" sz="2400" b="1" dirty="0"/>
              <a:t>Teen Tips</a:t>
            </a:r>
          </a:p>
        </p:txBody>
      </p:sp>
    </p:spTree>
    <p:extLst>
      <p:ext uri="{BB962C8B-B14F-4D97-AF65-F5344CB8AC3E}">
        <p14:creationId xmlns:p14="http://schemas.microsoft.com/office/powerpoint/2010/main" val="360162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extBox 7">
            <a:extLst>
              <a:ext uri="{FF2B5EF4-FFF2-40B4-BE49-F238E27FC236}">
                <a16:creationId xmlns:a16="http://schemas.microsoft.com/office/drawing/2014/main" id="{3708173A-028F-4661-8B46-9E8C8103B5EF}"/>
              </a:ext>
            </a:extLst>
          </p:cNvPr>
          <p:cNvSpPr txBox="1"/>
          <p:nvPr/>
        </p:nvSpPr>
        <p:spPr>
          <a:xfrm>
            <a:off x="1515721" y="840375"/>
            <a:ext cx="5328592" cy="461665"/>
          </a:xfrm>
          <a:prstGeom prst="rect">
            <a:avLst/>
          </a:prstGeom>
          <a:noFill/>
        </p:spPr>
        <p:txBody>
          <a:bodyPr wrap="square" rtlCol="0">
            <a:spAutoFit/>
          </a:bodyPr>
          <a:lstStyle/>
          <a:p>
            <a:pPr algn="ctr"/>
            <a:r>
              <a:rPr lang="en-GB" sz="2400" b="1" dirty="0"/>
              <a:t>Helpful Tips for Parents</a:t>
            </a:r>
          </a:p>
        </p:txBody>
      </p:sp>
      <p:sp>
        <p:nvSpPr>
          <p:cNvPr id="6" name="Rectangle 5">
            <a:extLst>
              <a:ext uri="{FF2B5EF4-FFF2-40B4-BE49-F238E27FC236}">
                <a16:creationId xmlns:a16="http://schemas.microsoft.com/office/drawing/2014/main" id="{26B1EEB5-1501-4EC5-A4C1-122E1E279E3E}"/>
              </a:ext>
            </a:extLst>
          </p:cNvPr>
          <p:cNvSpPr/>
          <p:nvPr/>
        </p:nvSpPr>
        <p:spPr>
          <a:xfrm>
            <a:off x="1117327" y="1844824"/>
            <a:ext cx="6064327"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212B32"/>
                </a:solidFill>
              </a:rPr>
              <a:t>Make sure your child eats well </a:t>
            </a:r>
          </a:p>
          <a:p>
            <a:pPr marL="342900" indent="-342900">
              <a:buFont typeface="Arial" panose="020B0604020202020204" pitchFamily="34" charset="0"/>
              <a:buChar char="•"/>
            </a:pPr>
            <a:r>
              <a:rPr lang="en-GB" sz="2400" dirty="0">
                <a:solidFill>
                  <a:srgbClr val="212B32"/>
                </a:solidFill>
              </a:rPr>
              <a:t>Help your child get enough sleep </a:t>
            </a:r>
          </a:p>
          <a:p>
            <a:pPr marL="342900" indent="-342900">
              <a:buFont typeface="Arial" panose="020B0604020202020204" pitchFamily="34" charset="0"/>
              <a:buChar char="•"/>
            </a:pPr>
            <a:r>
              <a:rPr lang="en-GB" sz="2400" dirty="0">
                <a:solidFill>
                  <a:srgbClr val="212B32"/>
                </a:solidFill>
              </a:rPr>
              <a:t>Be flexible during exams</a:t>
            </a:r>
          </a:p>
          <a:p>
            <a:pPr marL="342900" indent="-342900">
              <a:buFont typeface="Arial" panose="020B0604020202020204" pitchFamily="34" charset="0"/>
              <a:buChar char="•"/>
            </a:pPr>
            <a:r>
              <a:rPr lang="en-GB" sz="2400" dirty="0">
                <a:solidFill>
                  <a:srgbClr val="212B32"/>
                </a:solidFill>
              </a:rPr>
              <a:t>Help them study</a:t>
            </a:r>
          </a:p>
          <a:p>
            <a:pPr marL="342900" indent="-342900">
              <a:buFont typeface="Arial" panose="020B0604020202020204" pitchFamily="34" charset="0"/>
              <a:buChar char="•"/>
            </a:pPr>
            <a:r>
              <a:rPr lang="en-GB" sz="2400" dirty="0">
                <a:solidFill>
                  <a:srgbClr val="212B32"/>
                </a:solidFill>
              </a:rPr>
              <a:t>Talk about exam nerves</a:t>
            </a:r>
          </a:p>
          <a:p>
            <a:pPr marL="342900" indent="-342900">
              <a:buFont typeface="Arial" panose="020B0604020202020204" pitchFamily="34" charset="0"/>
              <a:buChar char="•"/>
            </a:pPr>
            <a:r>
              <a:rPr lang="en-GB" sz="2400" dirty="0">
                <a:solidFill>
                  <a:srgbClr val="212B32"/>
                </a:solidFill>
              </a:rPr>
              <a:t>Encourage exercise during exams</a:t>
            </a:r>
          </a:p>
          <a:p>
            <a:pPr marL="342900" indent="-342900">
              <a:buFont typeface="Arial" panose="020B0604020202020204" pitchFamily="34" charset="0"/>
              <a:buChar char="•"/>
            </a:pPr>
            <a:r>
              <a:rPr lang="en-GB" sz="2400" dirty="0">
                <a:solidFill>
                  <a:srgbClr val="212B32"/>
                </a:solidFill>
              </a:rPr>
              <a:t>Do not add to the pressure</a:t>
            </a:r>
          </a:p>
          <a:p>
            <a:pPr marL="342900" indent="-342900">
              <a:buFont typeface="Arial" panose="020B0604020202020204" pitchFamily="34" charset="0"/>
              <a:buChar char="•"/>
            </a:pPr>
            <a:r>
              <a:rPr lang="en-GB" sz="2400" dirty="0">
                <a:solidFill>
                  <a:srgbClr val="212B32"/>
                </a:solidFill>
              </a:rPr>
              <a:t>Make time for treats</a:t>
            </a:r>
          </a:p>
          <a:p>
            <a:pPr marL="342900" indent="-342900">
              <a:buFont typeface="Arial" panose="020B0604020202020204" pitchFamily="34" charset="0"/>
              <a:buChar char="•"/>
            </a:pPr>
            <a:r>
              <a:rPr lang="en-GB" sz="2400" dirty="0">
                <a:solidFill>
                  <a:srgbClr val="212B32"/>
                </a:solidFill>
              </a:rPr>
              <a:t>Know when to get help</a:t>
            </a:r>
          </a:p>
        </p:txBody>
      </p:sp>
    </p:spTree>
    <p:extLst>
      <p:ext uri="{BB962C8B-B14F-4D97-AF65-F5344CB8AC3E}">
        <p14:creationId xmlns:p14="http://schemas.microsoft.com/office/powerpoint/2010/main" val="381448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TextBox 8">
            <a:extLst>
              <a:ext uri="{FF2B5EF4-FFF2-40B4-BE49-F238E27FC236}">
                <a16:creationId xmlns:a16="http://schemas.microsoft.com/office/drawing/2014/main" id="{7AFB4165-7D9A-47CC-9949-D9300DDE4957}"/>
              </a:ext>
            </a:extLst>
          </p:cNvPr>
          <p:cNvSpPr txBox="1"/>
          <p:nvPr/>
        </p:nvSpPr>
        <p:spPr>
          <a:xfrm>
            <a:off x="1493234" y="783744"/>
            <a:ext cx="5328592" cy="1938992"/>
          </a:xfrm>
          <a:prstGeom prst="rect">
            <a:avLst/>
          </a:prstGeom>
          <a:noFill/>
        </p:spPr>
        <p:txBody>
          <a:bodyPr wrap="square" rtlCol="0">
            <a:spAutoFit/>
          </a:bodyPr>
          <a:lstStyle/>
          <a:p>
            <a:pPr algn="ctr"/>
            <a:r>
              <a:rPr lang="en-GB" sz="2400" b="1" dirty="0"/>
              <a:t>Parents Helpline</a:t>
            </a:r>
          </a:p>
          <a:p>
            <a:pPr algn="ctr"/>
            <a:endParaRPr lang="en-GB" sz="2400" b="1" dirty="0"/>
          </a:p>
          <a:p>
            <a:pPr algn="ctr"/>
            <a:r>
              <a:rPr lang="en-GB" sz="2400" b="1" dirty="0"/>
              <a:t>Helping your child cope with exam stress</a:t>
            </a:r>
          </a:p>
          <a:p>
            <a:pPr algn="ctr"/>
            <a:endParaRPr lang="en-GB" sz="2400" b="1" dirty="0"/>
          </a:p>
          <a:p>
            <a:pPr algn="ctr"/>
            <a:r>
              <a:rPr lang="en-GB" sz="2400" b="1" dirty="0"/>
              <a:t>You’re not alone either!</a:t>
            </a:r>
          </a:p>
        </p:txBody>
      </p:sp>
      <p:pic>
        <p:nvPicPr>
          <p:cNvPr id="11" name="Online Media 5" title="Exam Stress - Roundup | YoungMinds Parents Lounge">
            <a:hlinkClick r:id="" action="ppaction://media"/>
            <a:extLst>
              <a:ext uri="{FF2B5EF4-FFF2-40B4-BE49-F238E27FC236}">
                <a16:creationId xmlns:a16="http://schemas.microsoft.com/office/drawing/2014/main" id="{77CB868C-8003-46B8-ADC0-C54BE830CA37}"/>
              </a:ext>
            </a:extLst>
          </p:cNvPr>
          <p:cNvPicPr>
            <a:picLocks noRot="1" noChangeAspect="1"/>
          </p:cNvPicPr>
          <p:nvPr>
            <a:videoFile r:link="rId1"/>
          </p:nvPr>
        </p:nvPicPr>
        <p:blipFill>
          <a:blip r:embed="rId8"/>
          <a:stretch>
            <a:fillRect/>
          </a:stretch>
        </p:blipFill>
        <p:spPr>
          <a:xfrm>
            <a:off x="2149104" y="3337498"/>
            <a:ext cx="4016852" cy="2259479"/>
          </a:xfrm>
          <a:prstGeom prst="rect">
            <a:avLst/>
          </a:prstGeom>
        </p:spPr>
      </p:pic>
    </p:spTree>
    <p:extLst>
      <p:ext uri="{BB962C8B-B14F-4D97-AF65-F5344CB8AC3E}">
        <p14:creationId xmlns:p14="http://schemas.microsoft.com/office/powerpoint/2010/main" val="349921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112A4625-05E3-4793-AAEE-97E2060F1FF0}"/>
              </a:ext>
            </a:extLst>
          </p:cNvPr>
          <p:cNvSpPr/>
          <p:nvPr/>
        </p:nvSpPr>
        <p:spPr>
          <a:xfrm>
            <a:off x="870736" y="459634"/>
            <a:ext cx="6594087" cy="461665"/>
          </a:xfrm>
          <a:prstGeom prst="rect">
            <a:avLst/>
          </a:prstGeom>
        </p:spPr>
        <p:txBody>
          <a:bodyPr wrap="square">
            <a:spAutoFit/>
          </a:bodyPr>
          <a:lstStyle/>
          <a:p>
            <a:pPr algn="ctr"/>
            <a:r>
              <a:rPr lang="en-GB" sz="2400" b="1" dirty="0">
                <a:solidFill>
                  <a:srgbClr val="222222"/>
                </a:solidFill>
              </a:rPr>
              <a:t>Mental Health </a:t>
            </a:r>
            <a:r>
              <a:rPr lang="en-GB" sz="2400" b="1" i="0" dirty="0">
                <a:solidFill>
                  <a:srgbClr val="222222"/>
                </a:solidFill>
                <a:effectLst/>
              </a:rPr>
              <a:t>Self-Help &amp; Online Support</a:t>
            </a:r>
            <a:endParaRPr lang="en-GB" b="0" i="0" dirty="0">
              <a:solidFill>
                <a:srgbClr val="222222"/>
              </a:solidFill>
              <a:effectLst/>
              <a:latin typeface="Open Sans"/>
            </a:endParaRPr>
          </a:p>
        </p:txBody>
      </p:sp>
      <p:pic>
        <p:nvPicPr>
          <p:cNvPr id="7" name="Picture 2" descr="File:NHS-Logo.svg - Wikimedia Commons">
            <a:extLst>
              <a:ext uri="{FF2B5EF4-FFF2-40B4-BE49-F238E27FC236}">
                <a16:creationId xmlns:a16="http://schemas.microsoft.com/office/drawing/2014/main" id="{4C9FFE48-7233-4762-9F22-84DD5535833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4564" y="1689198"/>
            <a:ext cx="1190297" cy="4812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online counselling now available for children and young ...">
            <a:extLst>
              <a:ext uri="{FF2B5EF4-FFF2-40B4-BE49-F238E27FC236}">
                <a16:creationId xmlns:a16="http://schemas.microsoft.com/office/drawing/2014/main" id="{013CE322-81DE-4E86-B1E8-EE11F1DE19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4704" y="4234470"/>
            <a:ext cx="1370016" cy="7572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3A8A8AB-119D-4D28-9114-568F2A5DB68C}"/>
              </a:ext>
            </a:extLst>
          </p:cNvPr>
          <p:cNvSpPr/>
          <p:nvPr/>
        </p:nvSpPr>
        <p:spPr>
          <a:xfrm>
            <a:off x="2698594" y="1606674"/>
            <a:ext cx="4572000" cy="646331"/>
          </a:xfrm>
          <a:prstGeom prst="rect">
            <a:avLst/>
          </a:prstGeom>
        </p:spPr>
        <p:txBody>
          <a:bodyPr>
            <a:spAutoFit/>
          </a:bodyPr>
          <a:lstStyle/>
          <a:p>
            <a:r>
              <a:rPr lang="en-GB" dirty="0">
                <a:hlinkClick r:id="rId9"/>
              </a:rPr>
              <a:t>https://www.nhs.uk/conditions/stress-anxiety-depression/</a:t>
            </a:r>
            <a:endParaRPr lang="en-GB" dirty="0"/>
          </a:p>
        </p:txBody>
      </p:sp>
      <p:sp>
        <p:nvSpPr>
          <p:cNvPr id="9" name="Rectangle 8">
            <a:extLst>
              <a:ext uri="{FF2B5EF4-FFF2-40B4-BE49-F238E27FC236}">
                <a16:creationId xmlns:a16="http://schemas.microsoft.com/office/drawing/2014/main" id="{AAC51E08-208E-4417-8BE1-C0AF738F1BB0}"/>
              </a:ext>
            </a:extLst>
          </p:cNvPr>
          <p:cNvSpPr/>
          <p:nvPr/>
        </p:nvSpPr>
        <p:spPr>
          <a:xfrm>
            <a:off x="2698594" y="5279603"/>
            <a:ext cx="4572000" cy="646331"/>
          </a:xfrm>
          <a:prstGeom prst="rect">
            <a:avLst/>
          </a:prstGeom>
        </p:spPr>
        <p:txBody>
          <a:bodyPr>
            <a:spAutoFit/>
          </a:bodyPr>
          <a:lstStyle/>
          <a:p>
            <a:r>
              <a:rPr lang="en-GB" dirty="0">
                <a:hlinkClick r:id="rId10"/>
              </a:rPr>
              <a:t>https://www.nhs.uk/oneyou/every-mind-matters/</a:t>
            </a:r>
            <a:endParaRPr lang="en-GB" dirty="0"/>
          </a:p>
        </p:txBody>
      </p:sp>
      <p:pic>
        <p:nvPicPr>
          <p:cNvPr id="4098" name="Picture 2" descr="COVID-19 mental health campaign launches - GOV.UK">
            <a:extLst>
              <a:ext uri="{FF2B5EF4-FFF2-40B4-BE49-F238E27FC236}">
                <a16:creationId xmlns:a16="http://schemas.microsoft.com/office/drawing/2014/main" id="{A30430F5-098C-4BC8-B99F-A02E689E683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7431" y="5187661"/>
            <a:ext cx="1246496" cy="8309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A7314E9-814B-47C0-A017-2F7E72ED1FAB}"/>
              </a:ext>
            </a:extLst>
          </p:cNvPr>
          <p:cNvSpPr/>
          <p:nvPr/>
        </p:nvSpPr>
        <p:spPr>
          <a:xfrm>
            <a:off x="2691354" y="4428423"/>
            <a:ext cx="2535951" cy="369332"/>
          </a:xfrm>
          <a:prstGeom prst="rect">
            <a:avLst/>
          </a:prstGeom>
        </p:spPr>
        <p:txBody>
          <a:bodyPr wrap="none">
            <a:spAutoFit/>
          </a:bodyPr>
          <a:lstStyle/>
          <a:p>
            <a:r>
              <a:rPr lang="en-GB" dirty="0">
                <a:hlinkClick r:id="rId12"/>
              </a:rPr>
              <a:t>https://www.kooth.com/</a:t>
            </a:r>
            <a:endParaRPr lang="en-GB" dirty="0"/>
          </a:p>
        </p:txBody>
      </p:sp>
      <p:sp>
        <p:nvSpPr>
          <p:cNvPr id="12" name="Rectangle 11">
            <a:extLst>
              <a:ext uri="{FF2B5EF4-FFF2-40B4-BE49-F238E27FC236}">
                <a16:creationId xmlns:a16="http://schemas.microsoft.com/office/drawing/2014/main" id="{2BA44AEE-0DE4-4D1F-884E-8DA9DA8F92EA}"/>
              </a:ext>
            </a:extLst>
          </p:cNvPr>
          <p:cNvSpPr/>
          <p:nvPr/>
        </p:nvSpPr>
        <p:spPr>
          <a:xfrm>
            <a:off x="2691354" y="2434598"/>
            <a:ext cx="4572000" cy="646331"/>
          </a:xfrm>
          <a:prstGeom prst="rect">
            <a:avLst/>
          </a:prstGeom>
        </p:spPr>
        <p:txBody>
          <a:bodyPr wrap="square">
            <a:spAutoFit/>
          </a:bodyPr>
          <a:lstStyle/>
          <a:p>
            <a:r>
              <a:rPr lang="en-GB" dirty="0">
                <a:hlinkClick r:id="rId13"/>
              </a:rPr>
              <a:t>https://www.mind.org.uk/information-support/for-children-and-young-people/</a:t>
            </a:r>
            <a:endParaRPr lang="en-GB" dirty="0"/>
          </a:p>
        </p:txBody>
      </p:sp>
      <p:pic>
        <p:nvPicPr>
          <p:cNvPr id="4102" name="Picture 6" descr="Mind Logo - The Rakem Group">
            <a:extLst>
              <a:ext uri="{FF2B5EF4-FFF2-40B4-BE49-F238E27FC236}">
                <a16:creationId xmlns:a16="http://schemas.microsoft.com/office/drawing/2014/main" id="{75F33E69-54F9-460A-9EF7-AAB784F99FE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27431" y="2366436"/>
            <a:ext cx="1217430" cy="7826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E7CB32E-3669-4880-8C22-72ABA1934E5A}"/>
              </a:ext>
            </a:extLst>
          </p:cNvPr>
          <p:cNvSpPr/>
          <p:nvPr/>
        </p:nvSpPr>
        <p:spPr>
          <a:xfrm>
            <a:off x="2698594" y="3474609"/>
            <a:ext cx="2976905" cy="369332"/>
          </a:xfrm>
          <a:prstGeom prst="rect">
            <a:avLst/>
          </a:prstGeom>
        </p:spPr>
        <p:txBody>
          <a:bodyPr wrap="none">
            <a:spAutoFit/>
          </a:bodyPr>
          <a:lstStyle/>
          <a:p>
            <a:r>
              <a:rPr lang="en-GB" dirty="0">
                <a:hlinkClick r:id="rId15"/>
              </a:rPr>
              <a:t>https://www.childline.org.uk/</a:t>
            </a:r>
            <a:endParaRPr lang="en-GB" dirty="0"/>
          </a:p>
        </p:txBody>
      </p:sp>
      <p:pic>
        <p:nvPicPr>
          <p:cNvPr id="4104" name="Picture 8" descr="Rochdale News | News Headlines | Beat exam result stress with ...">
            <a:extLst>
              <a:ext uri="{FF2B5EF4-FFF2-40B4-BE49-F238E27FC236}">
                <a16:creationId xmlns:a16="http://schemas.microsoft.com/office/drawing/2014/main" id="{9899267F-2601-4CEE-80CA-15D57DC6412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17290" y="3278828"/>
            <a:ext cx="1217430" cy="76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914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9" name="Google Shape;234;g7dcf7e230f_0_488">
            <a:extLst>
              <a:ext uri="{FF2B5EF4-FFF2-40B4-BE49-F238E27FC236}">
                <a16:creationId xmlns:a16="http://schemas.microsoft.com/office/drawing/2014/main" id="{A3EEFACC-561A-4477-8181-CA6B9A701873}"/>
              </a:ext>
            </a:extLst>
          </p:cNvPr>
          <p:cNvPicPr preferRelativeResize="0"/>
          <p:nvPr/>
        </p:nvPicPr>
        <p:blipFill rotWithShape="1">
          <a:blip r:embed="rId7">
            <a:alphaModFix/>
          </a:blip>
          <a:srcRect b="23251"/>
          <a:stretch/>
        </p:blipFill>
        <p:spPr>
          <a:xfrm>
            <a:off x="1372527" y="908720"/>
            <a:ext cx="5668334" cy="4415257"/>
          </a:xfrm>
          <a:prstGeom prst="rect">
            <a:avLst/>
          </a:prstGeom>
          <a:noFill/>
          <a:ln>
            <a:noFill/>
          </a:ln>
        </p:spPr>
      </p:pic>
    </p:spTree>
    <p:extLst>
      <p:ext uri="{BB962C8B-B14F-4D97-AF65-F5344CB8AC3E}">
        <p14:creationId xmlns:p14="http://schemas.microsoft.com/office/powerpoint/2010/main" val="710128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extBox 7">
            <a:extLst>
              <a:ext uri="{FF2B5EF4-FFF2-40B4-BE49-F238E27FC236}">
                <a16:creationId xmlns:a16="http://schemas.microsoft.com/office/drawing/2014/main" id="{4F832376-65B9-411B-B664-B91A308E5D1B}"/>
              </a:ext>
            </a:extLst>
          </p:cNvPr>
          <p:cNvSpPr txBox="1"/>
          <p:nvPr/>
        </p:nvSpPr>
        <p:spPr>
          <a:xfrm>
            <a:off x="1275829" y="477856"/>
            <a:ext cx="5112568" cy="461665"/>
          </a:xfrm>
          <a:prstGeom prst="rect">
            <a:avLst/>
          </a:prstGeom>
          <a:noFill/>
        </p:spPr>
        <p:txBody>
          <a:bodyPr wrap="square" rtlCol="0">
            <a:spAutoFit/>
          </a:bodyPr>
          <a:lstStyle/>
          <a:p>
            <a:r>
              <a:rPr lang="en-GB" sz="2400" b="1" dirty="0">
                <a:cs typeface="Arial" panose="020B0604020202020204" pitchFamily="34" charset="0"/>
              </a:rPr>
              <a:t>References </a:t>
            </a:r>
          </a:p>
        </p:txBody>
      </p:sp>
      <p:sp>
        <p:nvSpPr>
          <p:cNvPr id="6" name="Rectangle 5">
            <a:extLst>
              <a:ext uri="{FF2B5EF4-FFF2-40B4-BE49-F238E27FC236}">
                <a16:creationId xmlns:a16="http://schemas.microsoft.com/office/drawing/2014/main" id="{C11782AD-C3EB-4CA5-AA07-6BC619C31D25}"/>
              </a:ext>
            </a:extLst>
          </p:cNvPr>
          <p:cNvSpPr/>
          <p:nvPr/>
        </p:nvSpPr>
        <p:spPr>
          <a:xfrm>
            <a:off x="1099583" y="1124744"/>
            <a:ext cx="6023270" cy="3970318"/>
          </a:xfrm>
          <a:prstGeom prst="rect">
            <a:avLst/>
          </a:prstGeom>
        </p:spPr>
        <p:txBody>
          <a:bodyPr wrap="square">
            <a:spAutoFit/>
          </a:bodyPr>
          <a:lstStyle/>
          <a:p>
            <a:pPr marL="285750" indent="-285750">
              <a:buFont typeface="Arial" panose="020B0604020202020204" pitchFamily="34" charset="0"/>
              <a:buChar char="•"/>
            </a:pPr>
            <a:r>
              <a:rPr lang="en-GB" dirty="0">
                <a:hlinkClick r:id="rId7"/>
              </a:rPr>
              <a:t>https://www.nhs.uk/conditions/stress-anxiety-depression/coping-with-exam-stress/</a:t>
            </a:r>
            <a:endParaRPr lang="en-GB" dirty="0"/>
          </a:p>
          <a:p>
            <a:pPr marL="285750" indent="-285750">
              <a:buFont typeface="Arial" panose="020B0604020202020204" pitchFamily="34" charset="0"/>
              <a:buChar char="•"/>
            </a:pPr>
            <a:r>
              <a:rPr lang="en-GB" dirty="0">
                <a:hlinkClick r:id="rId8"/>
              </a:rPr>
              <a:t>https://www.familylives.org.uk/advice/teenagers/school-learning/exam-stress/</a:t>
            </a:r>
            <a:endParaRPr lang="en-GB" dirty="0"/>
          </a:p>
          <a:p>
            <a:pPr marL="285750" indent="-285750">
              <a:buFont typeface="Arial" panose="020B0604020202020204" pitchFamily="34" charset="0"/>
              <a:buChar char="•"/>
            </a:pPr>
            <a:r>
              <a:rPr lang="en-GB" dirty="0">
                <a:hlinkClick r:id="rId9"/>
              </a:rPr>
              <a:t>https://www.childline.org.uk/info-advice/school-college-and-work/school-college/exam-stress/</a:t>
            </a:r>
            <a:endParaRPr lang="en-GB" dirty="0"/>
          </a:p>
          <a:p>
            <a:pPr marL="285750" indent="-285750">
              <a:buFont typeface="Arial" panose="020B0604020202020204" pitchFamily="34" charset="0"/>
              <a:buChar char="•"/>
            </a:pPr>
            <a:r>
              <a:rPr lang="en-GB" dirty="0">
                <a:hlinkClick r:id="rId10"/>
              </a:rPr>
              <a:t>https://youngminds.org.uk/find-help/for-parents/parents-guide-to-support-a-z/parents-guide-to-support-exam-time/</a:t>
            </a:r>
            <a:endParaRPr lang="en-GB" dirty="0"/>
          </a:p>
          <a:p>
            <a:pPr marL="285750" indent="-285750">
              <a:buFont typeface="Arial" panose="020B0604020202020204" pitchFamily="34" charset="0"/>
              <a:buChar char="•"/>
            </a:pPr>
            <a:r>
              <a:rPr lang="en-GB" dirty="0">
                <a:hlinkClick r:id="rId11"/>
              </a:rPr>
              <a:t>https://www.samaritans.org/how-we-can-help/schools/deal/deal-resources/coping-strategies/exam-stress-coping-strategies/</a:t>
            </a:r>
            <a:endParaRPr lang="en-GB" dirty="0">
              <a:solidFill>
                <a:schemeClr val="bg1">
                  <a:lumMod val="65000"/>
                </a:schemeClr>
              </a:solidFill>
            </a:endParaRPr>
          </a:p>
          <a:p>
            <a:pPr marL="285750" indent="-285750">
              <a:buFont typeface="Arial" panose="020B0604020202020204" pitchFamily="34" charset="0"/>
              <a:buChar char="•"/>
            </a:pPr>
            <a:endParaRPr lang="en-GB" dirty="0">
              <a:solidFill>
                <a:schemeClr val="bg1">
                  <a:lumMod val="65000"/>
                </a:schemeClr>
              </a:solidFill>
            </a:endParaRPr>
          </a:p>
          <a:p>
            <a:pPr>
              <a:buFont typeface="+mj-lt"/>
              <a:buAutoNum type="arabicPeriod"/>
            </a:pPr>
            <a:endParaRPr lang="en-GB" dirty="0">
              <a:solidFill>
                <a:srgbClr val="A3A3A3"/>
              </a:solidFill>
              <a:latin typeface="DINNextRoundedLTPro"/>
            </a:endParaRPr>
          </a:p>
          <a:p>
            <a:pPr>
              <a:buFont typeface="+mj-lt"/>
              <a:buAutoNum type="arabicPeriod"/>
            </a:pPr>
            <a:endParaRPr lang="en-GB" b="0" i="0" dirty="0">
              <a:solidFill>
                <a:srgbClr val="0C2536"/>
              </a:solidFill>
              <a:effectLst/>
              <a:latin typeface="DINNextRoundedLTPro"/>
            </a:endParaRPr>
          </a:p>
        </p:txBody>
      </p:sp>
    </p:spTree>
    <p:extLst>
      <p:ext uri="{BB962C8B-B14F-4D97-AF65-F5344CB8AC3E}">
        <p14:creationId xmlns:p14="http://schemas.microsoft.com/office/powerpoint/2010/main" val="253269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1028" name="Picture 4" descr="Anxiety and Stress | Apathy and Urgency">
            <a:extLst>
              <a:ext uri="{FF2B5EF4-FFF2-40B4-BE49-F238E27FC236}">
                <a16:creationId xmlns:a16="http://schemas.microsoft.com/office/drawing/2014/main" id="{EF503826-AF70-45D5-9657-C8274186A9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1433964"/>
            <a:ext cx="4198613" cy="39900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E33650F-753D-4A67-B3B7-3A3FD5BF2E7A}"/>
              </a:ext>
            </a:extLst>
          </p:cNvPr>
          <p:cNvSpPr txBox="1"/>
          <p:nvPr/>
        </p:nvSpPr>
        <p:spPr>
          <a:xfrm rot="20102431">
            <a:off x="189092" y="2608315"/>
            <a:ext cx="8352928" cy="923330"/>
          </a:xfrm>
          <a:prstGeom prst="rect">
            <a:avLst/>
          </a:prstGeom>
          <a:solidFill>
            <a:srgbClr val="FFFF00"/>
          </a:solidFill>
        </p:spPr>
        <p:txBody>
          <a:bodyPr wrap="square" rtlCol="0">
            <a:spAutoFit/>
          </a:bodyPr>
          <a:lstStyle/>
          <a:p>
            <a:pPr algn="ctr"/>
            <a:r>
              <a:rPr lang="en-GB" sz="5400" b="1" dirty="0">
                <a:solidFill>
                  <a:schemeClr val="tx2"/>
                </a:solidFill>
              </a:rPr>
              <a:t>Exam Stress is Normal </a:t>
            </a:r>
          </a:p>
        </p:txBody>
      </p:sp>
    </p:spTree>
    <p:extLst>
      <p:ext uri="{BB962C8B-B14F-4D97-AF65-F5344CB8AC3E}">
        <p14:creationId xmlns:p14="http://schemas.microsoft.com/office/powerpoint/2010/main" val="139003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D wallpaper: Freddie Mercury illustration, minimalism, Queen ...">
            <a:extLst>
              <a:ext uri="{FF2B5EF4-FFF2-40B4-BE49-F238E27FC236}">
                <a16:creationId xmlns:a16="http://schemas.microsoft.com/office/drawing/2014/main" id="{FA2EDCBC-ED6E-4B3A-B39B-F806DD3364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565"/>
          <a:stretch/>
        </p:blipFill>
        <p:spPr bwMode="auto">
          <a:xfrm>
            <a:off x="3270903" y="1152903"/>
            <a:ext cx="1858705" cy="22585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id="{9550029D-05A6-4B9A-BD75-51A331766774}"/>
              </a:ext>
            </a:extLst>
          </p:cNvPr>
          <p:cNvSpPr/>
          <p:nvPr/>
        </p:nvSpPr>
        <p:spPr>
          <a:xfrm>
            <a:off x="1382515" y="4529632"/>
            <a:ext cx="5508146" cy="1477328"/>
          </a:xfrm>
          <a:prstGeom prst="rect">
            <a:avLst/>
          </a:prstGeom>
        </p:spPr>
        <p:txBody>
          <a:bodyPr wrap="square">
            <a:spAutoFit/>
          </a:bodyPr>
          <a:lstStyle/>
          <a:p>
            <a:pPr algn="ctr"/>
            <a:r>
              <a:rPr lang="en-GB" dirty="0">
                <a:solidFill>
                  <a:srgbClr val="0C3D52"/>
                </a:solidFill>
                <a:latin typeface="Childline-Regular"/>
              </a:rPr>
              <a:t>Stress can be good sometimes, it can help you to work harder and focus. </a:t>
            </a:r>
          </a:p>
          <a:p>
            <a:pPr algn="ctr"/>
            <a:endParaRPr lang="en-GB" dirty="0">
              <a:solidFill>
                <a:srgbClr val="0C3D52"/>
              </a:solidFill>
              <a:latin typeface="Childline-Regular"/>
            </a:endParaRPr>
          </a:p>
          <a:p>
            <a:pPr algn="ctr"/>
            <a:r>
              <a:rPr lang="en-GB" dirty="0">
                <a:solidFill>
                  <a:srgbClr val="0C3D52"/>
                </a:solidFill>
                <a:latin typeface="Childline-Regular"/>
              </a:rPr>
              <a:t>But it can also have a big effect on you and make it hard to cope.</a:t>
            </a:r>
            <a:endParaRPr lang="en-GB" dirty="0"/>
          </a:p>
        </p:txBody>
      </p:sp>
      <p:sp>
        <p:nvSpPr>
          <p:cNvPr id="11" name="TextBox 10">
            <a:extLst>
              <a:ext uri="{FF2B5EF4-FFF2-40B4-BE49-F238E27FC236}">
                <a16:creationId xmlns:a16="http://schemas.microsoft.com/office/drawing/2014/main" id="{CD85D87A-B3A9-4E3A-95F1-FDF8E6E306D6}"/>
              </a:ext>
            </a:extLst>
          </p:cNvPr>
          <p:cNvSpPr txBox="1"/>
          <p:nvPr/>
        </p:nvSpPr>
        <p:spPr>
          <a:xfrm>
            <a:off x="1311466" y="622024"/>
            <a:ext cx="5328592" cy="461665"/>
          </a:xfrm>
          <a:prstGeom prst="rect">
            <a:avLst/>
          </a:prstGeom>
          <a:noFill/>
        </p:spPr>
        <p:txBody>
          <a:bodyPr wrap="square" rtlCol="0">
            <a:spAutoFit/>
          </a:bodyPr>
          <a:lstStyle/>
          <a:p>
            <a:pPr algn="ctr"/>
            <a:r>
              <a:rPr lang="en-GB" sz="2400" b="1" dirty="0"/>
              <a:t>Under Pressure </a:t>
            </a:r>
          </a:p>
        </p:txBody>
      </p:sp>
      <p:sp>
        <p:nvSpPr>
          <p:cNvPr id="8" name="Rectangle 7">
            <a:extLst>
              <a:ext uri="{FF2B5EF4-FFF2-40B4-BE49-F238E27FC236}">
                <a16:creationId xmlns:a16="http://schemas.microsoft.com/office/drawing/2014/main" id="{C49321D5-D858-426F-BC1C-DEA2E0CEEC38}"/>
              </a:ext>
            </a:extLst>
          </p:cNvPr>
          <p:cNvSpPr/>
          <p:nvPr/>
        </p:nvSpPr>
        <p:spPr>
          <a:xfrm>
            <a:off x="1543341" y="3873244"/>
            <a:ext cx="5186494" cy="369332"/>
          </a:xfrm>
          <a:prstGeom prst="rect">
            <a:avLst/>
          </a:prstGeom>
        </p:spPr>
        <p:txBody>
          <a:bodyPr wrap="square">
            <a:spAutoFit/>
          </a:bodyPr>
          <a:lstStyle/>
          <a:p>
            <a:pPr algn="ctr"/>
            <a:r>
              <a:rPr lang="en-GB" dirty="0">
                <a:solidFill>
                  <a:srgbClr val="0C3D52"/>
                </a:solidFill>
                <a:latin typeface="Childline-Regular"/>
              </a:rPr>
              <a:t>Exam stress affects everyone differently. </a:t>
            </a:r>
            <a:endParaRPr lang="en-GB" dirty="0"/>
          </a:p>
        </p:txBody>
      </p:sp>
    </p:spTree>
    <p:extLst>
      <p:ext uri="{BB962C8B-B14F-4D97-AF65-F5344CB8AC3E}">
        <p14:creationId xmlns:p14="http://schemas.microsoft.com/office/powerpoint/2010/main" val="22287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30"/>
                                        </p:tgtEl>
                                        <p:attrNameLst>
                                          <p:attrName>r</p:attrName>
                                        </p:attrNameLst>
                                      </p:cBhvr>
                                    </p:animRot>
                                    <p:animRot by="-240000">
                                      <p:cBhvr>
                                        <p:cTn id="7" dur="200" fill="hold">
                                          <p:stCondLst>
                                            <p:cond delay="200"/>
                                          </p:stCondLst>
                                        </p:cTn>
                                        <p:tgtEl>
                                          <p:spTgt spid="1030"/>
                                        </p:tgtEl>
                                        <p:attrNameLst>
                                          <p:attrName>r</p:attrName>
                                        </p:attrNameLst>
                                      </p:cBhvr>
                                    </p:animRot>
                                    <p:animRot by="240000">
                                      <p:cBhvr>
                                        <p:cTn id="8" dur="200" fill="hold">
                                          <p:stCondLst>
                                            <p:cond delay="400"/>
                                          </p:stCondLst>
                                        </p:cTn>
                                        <p:tgtEl>
                                          <p:spTgt spid="1030"/>
                                        </p:tgtEl>
                                        <p:attrNameLst>
                                          <p:attrName>r</p:attrName>
                                        </p:attrNameLst>
                                      </p:cBhvr>
                                    </p:animRot>
                                    <p:animRot by="-240000">
                                      <p:cBhvr>
                                        <p:cTn id="9" dur="200" fill="hold">
                                          <p:stCondLst>
                                            <p:cond delay="600"/>
                                          </p:stCondLst>
                                        </p:cTn>
                                        <p:tgtEl>
                                          <p:spTgt spid="1030"/>
                                        </p:tgtEl>
                                        <p:attrNameLst>
                                          <p:attrName>r</p:attrName>
                                        </p:attrNameLst>
                                      </p:cBhvr>
                                    </p:animRot>
                                    <p:animRot by="120000">
                                      <p:cBhvr>
                                        <p:cTn id="10" dur="200" fill="hold">
                                          <p:stCondLst>
                                            <p:cond delay="800"/>
                                          </p:stCondLst>
                                        </p:cTn>
                                        <p:tgtEl>
                                          <p:spTgt spid="1030"/>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12" name="Online Media 6" title="Exams and Mental Health ft. Roma, Simon, Beattie | Voice Box | Childline">
            <a:hlinkClick r:id="" action="ppaction://media"/>
            <a:extLst>
              <a:ext uri="{FF2B5EF4-FFF2-40B4-BE49-F238E27FC236}">
                <a16:creationId xmlns:a16="http://schemas.microsoft.com/office/drawing/2014/main" id="{EB4A9E0B-F799-4487-89E7-E881123F4E56}"/>
              </a:ext>
            </a:extLst>
          </p:cNvPr>
          <p:cNvPicPr>
            <a:picLocks noRot="1" noChangeAspect="1"/>
          </p:cNvPicPr>
          <p:nvPr>
            <a:videoFile r:link="rId1"/>
          </p:nvPr>
        </p:nvPicPr>
        <p:blipFill>
          <a:blip r:embed="rId8"/>
          <a:stretch>
            <a:fillRect/>
          </a:stretch>
        </p:blipFill>
        <p:spPr>
          <a:xfrm>
            <a:off x="1691680" y="2527950"/>
            <a:ext cx="4978510" cy="2800412"/>
          </a:xfrm>
          <a:prstGeom prst="rect">
            <a:avLst/>
          </a:prstGeom>
        </p:spPr>
      </p:pic>
      <p:sp>
        <p:nvSpPr>
          <p:cNvPr id="13" name="TextBox 12">
            <a:extLst>
              <a:ext uri="{FF2B5EF4-FFF2-40B4-BE49-F238E27FC236}">
                <a16:creationId xmlns:a16="http://schemas.microsoft.com/office/drawing/2014/main" id="{AB2776AE-BA37-43C1-850E-AEC7D9427816}"/>
              </a:ext>
            </a:extLst>
          </p:cNvPr>
          <p:cNvSpPr txBox="1"/>
          <p:nvPr/>
        </p:nvSpPr>
        <p:spPr>
          <a:xfrm>
            <a:off x="1311466" y="622024"/>
            <a:ext cx="5328592" cy="461665"/>
          </a:xfrm>
          <a:prstGeom prst="rect">
            <a:avLst/>
          </a:prstGeom>
          <a:noFill/>
        </p:spPr>
        <p:txBody>
          <a:bodyPr wrap="square" rtlCol="0">
            <a:spAutoFit/>
          </a:bodyPr>
          <a:lstStyle/>
          <a:p>
            <a:pPr algn="ctr"/>
            <a:r>
              <a:rPr lang="en-GB" sz="2400" b="1" dirty="0"/>
              <a:t>Exam Stress &amp; Mental Health </a:t>
            </a:r>
          </a:p>
        </p:txBody>
      </p:sp>
      <p:sp>
        <p:nvSpPr>
          <p:cNvPr id="7" name="Rectangle 6">
            <a:extLst>
              <a:ext uri="{FF2B5EF4-FFF2-40B4-BE49-F238E27FC236}">
                <a16:creationId xmlns:a16="http://schemas.microsoft.com/office/drawing/2014/main" id="{E066AF41-F1CB-4A39-BADC-36CBF3806C6C}"/>
              </a:ext>
            </a:extLst>
          </p:cNvPr>
          <p:cNvSpPr/>
          <p:nvPr/>
        </p:nvSpPr>
        <p:spPr>
          <a:xfrm>
            <a:off x="1676953" y="1320736"/>
            <a:ext cx="4572000" cy="646331"/>
          </a:xfrm>
          <a:prstGeom prst="rect">
            <a:avLst/>
          </a:prstGeom>
        </p:spPr>
        <p:txBody>
          <a:bodyPr>
            <a:spAutoFit/>
          </a:bodyPr>
          <a:lstStyle/>
          <a:p>
            <a:pPr algn="ctr"/>
            <a:r>
              <a:rPr lang="en-GB" dirty="0">
                <a:solidFill>
                  <a:srgbClr val="0C3D52"/>
                </a:solidFill>
                <a:latin typeface="Childline-Regular"/>
              </a:rPr>
              <a:t>How can you tell if Exam Stress is beginning to impact on your mental health?</a:t>
            </a:r>
            <a:endParaRPr lang="en-GB" dirty="0"/>
          </a:p>
        </p:txBody>
      </p:sp>
    </p:spTree>
    <p:extLst>
      <p:ext uri="{BB962C8B-B14F-4D97-AF65-F5344CB8AC3E}">
        <p14:creationId xmlns:p14="http://schemas.microsoft.com/office/powerpoint/2010/main" val="16735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TextBox 5">
            <a:extLst>
              <a:ext uri="{FF2B5EF4-FFF2-40B4-BE49-F238E27FC236}">
                <a16:creationId xmlns:a16="http://schemas.microsoft.com/office/drawing/2014/main" id="{B4F367A5-DEFD-47A8-96A0-49EF6B647CA3}"/>
              </a:ext>
            </a:extLst>
          </p:cNvPr>
          <p:cNvSpPr txBox="1"/>
          <p:nvPr/>
        </p:nvSpPr>
        <p:spPr>
          <a:xfrm>
            <a:off x="1333438" y="553521"/>
            <a:ext cx="5328592" cy="461665"/>
          </a:xfrm>
          <a:prstGeom prst="rect">
            <a:avLst/>
          </a:prstGeom>
          <a:noFill/>
        </p:spPr>
        <p:txBody>
          <a:bodyPr wrap="square" rtlCol="0">
            <a:spAutoFit/>
          </a:bodyPr>
          <a:lstStyle/>
          <a:p>
            <a:pPr algn="ctr"/>
            <a:r>
              <a:rPr lang="en-GB" sz="2400" b="1" dirty="0"/>
              <a:t>Signs of Stress</a:t>
            </a:r>
          </a:p>
        </p:txBody>
      </p:sp>
      <p:sp>
        <p:nvSpPr>
          <p:cNvPr id="9" name="TextBox 8">
            <a:extLst>
              <a:ext uri="{FF2B5EF4-FFF2-40B4-BE49-F238E27FC236}">
                <a16:creationId xmlns:a16="http://schemas.microsoft.com/office/drawing/2014/main" id="{ED0E1650-1E4A-4104-8BB1-0C50B752C585}"/>
              </a:ext>
            </a:extLst>
          </p:cNvPr>
          <p:cNvSpPr txBox="1"/>
          <p:nvPr/>
        </p:nvSpPr>
        <p:spPr>
          <a:xfrm>
            <a:off x="1254564" y="1576501"/>
            <a:ext cx="6349422" cy="4401205"/>
          </a:xfrm>
          <a:prstGeom prst="rect">
            <a:avLst/>
          </a:prstGeom>
          <a:noFill/>
        </p:spPr>
        <p:txBody>
          <a:bodyPr wrap="square" rtlCol="0">
            <a:spAutoFit/>
          </a:bodyPr>
          <a:lstStyle/>
          <a:p>
            <a:r>
              <a:rPr lang="en-GB" sz="2000" dirty="0"/>
              <a:t>Children &amp; Young People who are stressed might:</a:t>
            </a:r>
          </a:p>
          <a:p>
            <a:endParaRPr lang="en-GB" sz="2000" b="1" dirty="0"/>
          </a:p>
          <a:p>
            <a:pPr marL="342900" indent="-342900">
              <a:buFont typeface="Arial" panose="020B0604020202020204" pitchFamily="34" charset="0"/>
              <a:buChar char="•"/>
            </a:pPr>
            <a:r>
              <a:rPr lang="en-GB" sz="2000" dirty="0"/>
              <a:t>worry a lot</a:t>
            </a:r>
          </a:p>
          <a:p>
            <a:pPr marL="342900" indent="-342900">
              <a:buFont typeface="Arial" panose="020B0604020202020204" pitchFamily="34" charset="0"/>
              <a:buChar char="•"/>
            </a:pPr>
            <a:r>
              <a:rPr lang="en-GB" sz="2000" dirty="0"/>
              <a:t>feel tense</a:t>
            </a:r>
          </a:p>
          <a:p>
            <a:pPr marL="342900" indent="-342900">
              <a:buFont typeface="Arial" panose="020B0604020202020204" pitchFamily="34" charset="0"/>
              <a:buChar char="•"/>
            </a:pPr>
            <a:r>
              <a:rPr lang="en-GB" sz="2000" dirty="0"/>
              <a:t>have headaches and stomach pains</a:t>
            </a:r>
          </a:p>
          <a:p>
            <a:pPr marL="342900" indent="-342900">
              <a:buFont typeface="Arial" panose="020B0604020202020204" pitchFamily="34" charset="0"/>
              <a:buChar char="•"/>
            </a:pPr>
            <a:r>
              <a:rPr lang="en-GB" sz="2000" dirty="0"/>
              <a:t>not sleep well</a:t>
            </a:r>
          </a:p>
          <a:p>
            <a:pPr marL="342900" indent="-342900">
              <a:buFont typeface="Arial" panose="020B0604020202020204" pitchFamily="34" charset="0"/>
              <a:buChar char="•"/>
            </a:pPr>
            <a:r>
              <a:rPr lang="en-GB" sz="2000" dirty="0"/>
              <a:t>be irritable</a:t>
            </a:r>
          </a:p>
          <a:p>
            <a:pPr marL="342900" indent="-342900">
              <a:buFont typeface="Arial" panose="020B0604020202020204" pitchFamily="34" charset="0"/>
              <a:buChar char="•"/>
            </a:pPr>
            <a:r>
              <a:rPr lang="en-GB" sz="2000" dirty="0"/>
              <a:t>lose interest in food or eat more than normal</a:t>
            </a:r>
          </a:p>
          <a:p>
            <a:pPr marL="342900" indent="-342900">
              <a:buFont typeface="Arial" panose="020B0604020202020204" pitchFamily="34" charset="0"/>
              <a:buChar char="•"/>
            </a:pPr>
            <a:r>
              <a:rPr lang="en-GB" sz="2000" dirty="0"/>
              <a:t>not enjoy activities you previously enjoyed</a:t>
            </a:r>
          </a:p>
          <a:p>
            <a:pPr marL="342900" indent="-342900">
              <a:buFont typeface="Arial" panose="020B0604020202020204" pitchFamily="34" charset="0"/>
              <a:buChar char="•"/>
            </a:pPr>
            <a:r>
              <a:rPr lang="en-GB" sz="2000" dirty="0"/>
              <a:t>be negative and have a low mood</a:t>
            </a:r>
          </a:p>
          <a:p>
            <a:pPr marL="342900" indent="-342900">
              <a:buFont typeface="Arial" panose="020B0604020202020204" pitchFamily="34" charset="0"/>
              <a:buChar char="•"/>
            </a:pPr>
            <a:r>
              <a:rPr lang="en-GB" sz="2000" dirty="0"/>
              <a:t>feel hopeless about the future</a:t>
            </a:r>
          </a:p>
          <a:p>
            <a:pPr marL="342900" indent="-342900">
              <a:buFont typeface="Arial" panose="020B0604020202020204" pitchFamily="34" charset="0"/>
              <a:buChar char="•"/>
            </a:pPr>
            <a:r>
              <a:rPr lang="en-GB" sz="2000" dirty="0"/>
              <a:t>nail biting, skin picking, teeth grinding</a:t>
            </a:r>
          </a:p>
          <a:p>
            <a:pPr marL="342900" indent="-342900">
              <a:buFont typeface="Arial" panose="020B0604020202020204" pitchFamily="34" charset="0"/>
              <a:buChar char="•"/>
            </a:pPr>
            <a:r>
              <a:rPr lang="en-GB" sz="2000" dirty="0"/>
              <a:t>feel short of breath or breathe very fast</a:t>
            </a:r>
          </a:p>
          <a:p>
            <a:endParaRPr lang="en-GB" sz="2000" b="1" dirty="0"/>
          </a:p>
        </p:txBody>
      </p:sp>
    </p:spTree>
    <p:extLst>
      <p:ext uri="{BB962C8B-B14F-4D97-AF65-F5344CB8AC3E}">
        <p14:creationId xmlns:p14="http://schemas.microsoft.com/office/powerpoint/2010/main" val="129137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 calcmode="lin" valueType="num">
                                      <p:cBhvr additive="base">
                                        <p:cTn id="49" dur="500" fill="hold"/>
                                        <p:tgtEl>
                                          <p:spTgt spid="9">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
                                            <p:txEl>
                                              <p:pRg st="9" end="9"/>
                                            </p:txEl>
                                          </p:spTgt>
                                        </p:tgtEl>
                                        <p:attrNameLst>
                                          <p:attrName>style.visibility</p:attrName>
                                        </p:attrNameLst>
                                      </p:cBhvr>
                                      <p:to>
                                        <p:strVal val="visible"/>
                                      </p:to>
                                    </p:set>
                                    <p:anim calcmode="lin" valueType="num">
                                      <p:cBhvr additive="base">
                                        <p:cTn id="55" dur="500" fill="hold"/>
                                        <p:tgtEl>
                                          <p:spTgt spid="9">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
                                            <p:txEl>
                                              <p:pRg st="10" end="10"/>
                                            </p:txEl>
                                          </p:spTgt>
                                        </p:tgtEl>
                                        <p:attrNameLst>
                                          <p:attrName>style.visibility</p:attrName>
                                        </p:attrNameLst>
                                      </p:cBhvr>
                                      <p:to>
                                        <p:strVal val="visible"/>
                                      </p:to>
                                    </p:set>
                                    <p:anim calcmode="lin" valueType="num">
                                      <p:cBhvr additive="base">
                                        <p:cTn id="61" dur="500" fill="hold"/>
                                        <p:tgtEl>
                                          <p:spTgt spid="9">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9">
                                            <p:txEl>
                                              <p:pRg st="11" end="11"/>
                                            </p:txEl>
                                          </p:spTgt>
                                        </p:tgtEl>
                                        <p:attrNameLst>
                                          <p:attrName>style.visibility</p:attrName>
                                        </p:attrNameLst>
                                      </p:cBhvr>
                                      <p:to>
                                        <p:strVal val="visible"/>
                                      </p:to>
                                    </p:set>
                                    <p:anim calcmode="lin" valueType="num">
                                      <p:cBhvr additive="base">
                                        <p:cTn id="67" dur="500" fill="hold"/>
                                        <p:tgtEl>
                                          <p:spTgt spid="9">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
                                            <p:txEl>
                                              <p:pRg st="12" end="12"/>
                                            </p:txEl>
                                          </p:spTgt>
                                        </p:tgtEl>
                                        <p:attrNameLst>
                                          <p:attrName>style.visibility</p:attrName>
                                        </p:attrNameLst>
                                      </p:cBhvr>
                                      <p:to>
                                        <p:strVal val="visible"/>
                                      </p:to>
                                    </p:set>
                                    <p:anim calcmode="lin" valueType="num">
                                      <p:cBhvr additive="base">
                                        <p:cTn id="73" dur="500" fill="hold"/>
                                        <p:tgtEl>
                                          <p:spTgt spid="9">
                                            <p:txEl>
                                              <p:pRg st="12" end="1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4098" name="Picture 2" descr="Revision &amp; Exams - Wadebridge School, Cornwall">
            <a:extLst>
              <a:ext uri="{FF2B5EF4-FFF2-40B4-BE49-F238E27FC236}">
                <a16:creationId xmlns:a16="http://schemas.microsoft.com/office/drawing/2014/main" id="{035DBC5C-1280-4B7F-9848-FEB0CCC87C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6349" y="662508"/>
            <a:ext cx="5379700" cy="2530400"/>
          </a:xfrm>
          <a:prstGeom prst="rect">
            <a:avLst/>
          </a:prstGeom>
          <a:noFill/>
          <a:extLst>
            <a:ext uri="{909E8E84-426E-40DD-AFC4-6F175D3DCCD1}">
              <a14:hiddenFill xmlns:a14="http://schemas.microsoft.com/office/drawing/2010/main">
                <a:solidFill>
                  <a:srgbClr val="FFFFFF"/>
                </a:solidFill>
              </a14:hiddenFill>
            </a:ext>
          </a:extLst>
        </p:spPr>
      </p:pic>
      <p:pic>
        <p:nvPicPr>
          <p:cNvPr id="6" name="Online Media 5" title="Revision Hacks ft. Lucy Moon | Voice Box | Childline">
            <a:hlinkClick r:id="" action="ppaction://media"/>
            <a:extLst>
              <a:ext uri="{FF2B5EF4-FFF2-40B4-BE49-F238E27FC236}">
                <a16:creationId xmlns:a16="http://schemas.microsoft.com/office/drawing/2014/main" id="{026A740E-8ACA-4506-8D6A-66C416AC6883}"/>
              </a:ext>
            </a:extLst>
          </p:cNvPr>
          <p:cNvPicPr>
            <a:picLocks noRot="1" noChangeAspect="1"/>
          </p:cNvPicPr>
          <p:nvPr>
            <a:videoFile r:link="rId1"/>
          </p:nvPr>
        </p:nvPicPr>
        <p:blipFill>
          <a:blip r:embed="rId9"/>
          <a:stretch>
            <a:fillRect/>
          </a:stretch>
        </p:blipFill>
        <p:spPr>
          <a:xfrm>
            <a:off x="2742199" y="3653653"/>
            <a:ext cx="3048000" cy="1714500"/>
          </a:xfrm>
          <a:prstGeom prst="rect">
            <a:avLst/>
          </a:prstGeom>
        </p:spPr>
      </p:pic>
    </p:spTree>
    <p:extLst>
      <p:ext uri="{BB962C8B-B14F-4D97-AF65-F5344CB8AC3E}">
        <p14:creationId xmlns:p14="http://schemas.microsoft.com/office/powerpoint/2010/main" val="202082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extBox 7">
            <a:extLst>
              <a:ext uri="{FF2B5EF4-FFF2-40B4-BE49-F238E27FC236}">
                <a16:creationId xmlns:a16="http://schemas.microsoft.com/office/drawing/2014/main" id="{C7ABFE62-859A-406E-99F3-BA86C04FE287}"/>
              </a:ext>
            </a:extLst>
          </p:cNvPr>
          <p:cNvSpPr txBox="1"/>
          <p:nvPr/>
        </p:nvSpPr>
        <p:spPr>
          <a:xfrm>
            <a:off x="1512126" y="663079"/>
            <a:ext cx="5328592" cy="461665"/>
          </a:xfrm>
          <a:prstGeom prst="rect">
            <a:avLst/>
          </a:prstGeom>
          <a:noFill/>
        </p:spPr>
        <p:txBody>
          <a:bodyPr wrap="square" rtlCol="0">
            <a:spAutoFit/>
          </a:bodyPr>
          <a:lstStyle/>
          <a:p>
            <a:pPr algn="ctr"/>
            <a:r>
              <a:rPr lang="en-GB" sz="2400" b="1" dirty="0"/>
              <a:t>Revision Tips </a:t>
            </a:r>
          </a:p>
        </p:txBody>
      </p:sp>
      <p:sp>
        <p:nvSpPr>
          <p:cNvPr id="6" name="Rectangle 5">
            <a:extLst>
              <a:ext uri="{FF2B5EF4-FFF2-40B4-BE49-F238E27FC236}">
                <a16:creationId xmlns:a16="http://schemas.microsoft.com/office/drawing/2014/main" id="{C7134643-E1F7-4D8E-9F0B-C6960DCE98BA}"/>
              </a:ext>
            </a:extLst>
          </p:cNvPr>
          <p:cNvSpPr/>
          <p:nvPr/>
        </p:nvSpPr>
        <p:spPr>
          <a:xfrm>
            <a:off x="993356" y="1773507"/>
            <a:ext cx="6397248" cy="3785652"/>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212B32"/>
                </a:solidFill>
              </a:rPr>
              <a:t>Make a realistic revision schedule. </a:t>
            </a:r>
          </a:p>
          <a:p>
            <a:pPr marL="342900" indent="-342900">
              <a:buFont typeface="Arial" panose="020B0604020202020204" pitchFamily="34" charset="0"/>
              <a:buChar char="•"/>
            </a:pPr>
            <a:r>
              <a:rPr lang="en-GB" sz="2400" dirty="0">
                <a:solidFill>
                  <a:srgbClr val="212B32"/>
                </a:solidFill>
              </a:rPr>
              <a:t>Find a revision style that suits you. </a:t>
            </a:r>
          </a:p>
          <a:p>
            <a:pPr marL="342900" indent="-342900">
              <a:buFont typeface="Arial" panose="020B0604020202020204" pitchFamily="34" charset="0"/>
              <a:buChar char="•"/>
            </a:pPr>
            <a:r>
              <a:rPr lang="en-GB" sz="2400" dirty="0">
                <a:solidFill>
                  <a:srgbClr val="212B32"/>
                </a:solidFill>
              </a:rPr>
              <a:t>Customise your notes to make them more personal. </a:t>
            </a:r>
          </a:p>
          <a:p>
            <a:pPr marL="342900" indent="-342900">
              <a:buFont typeface="Arial" panose="020B0604020202020204" pitchFamily="34" charset="0"/>
              <a:buChar char="•"/>
            </a:pPr>
            <a:r>
              <a:rPr lang="en-GB" sz="2400" dirty="0">
                <a:solidFill>
                  <a:srgbClr val="212B32"/>
                </a:solidFill>
              </a:rPr>
              <a:t>Make sure you understand everything. </a:t>
            </a:r>
          </a:p>
          <a:p>
            <a:pPr marL="342900" indent="-342900">
              <a:buFont typeface="Arial" panose="020B0604020202020204" pitchFamily="34" charset="0"/>
              <a:buChar char="•"/>
            </a:pPr>
            <a:r>
              <a:rPr lang="en-GB" sz="2400" dirty="0">
                <a:solidFill>
                  <a:srgbClr val="212B32"/>
                </a:solidFill>
              </a:rPr>
              <a:t>Look at past exam papers. </a:t>
            </a:r>
          </a:p>
          <a:p>
            <a:pPr marL="342900" indent="-342900">
              <a:buFont typeface="Arial" panose="020B0604020202020204" pitchFamily="34" charset="0"/>
              <a:buChar char="•"/>
            </a:pPr>
            <a:r>
              <a:rPr lang="en-GB" sz="2400" dirty="0">
                <a:solidFill>
                  <a:srgbClr val="212B32"/>
                </a:solidFill>
              </a:rPr>
              <a:t>Take regular short breaks. </a:t>
            </a:r>
          </a:p>
          <a:p>
            <a:pPr marL="342900" indent="-342900">
              <a:buFont typeface="Arial" panose="020B0604020202020204" pitchFamily="34" charset="0"/>
              <a:buChar char="•"/>
            </a:pPr>
            <a:r>
              <a:rPr lang="en-GB" sz="2400" dirty="0">
                <a:solidFill>
                  <a:srgbClr val="212B32"/>
                </a:solidFill>
              </a:rPr>
              <a:t>Reward yourself. </a:t>
            </a:r>
          </a:p>
          <a:p>
            <a:pPr marL="342900" indent="-342900">
              <a:buFont typeface="Arial" panose="020B0604020202020204" pitchFamily="34" charset="0"/>
              <a:buChar char="•"/>
            </a:pPr>
            <a:r>
              <a:rPr lang="en-GB" sz="2400" dirty="0">
                <a:solidFill>
                  <a:srgbClr val="212B32"/>
                </a:solidFill>
              </a:rPr>
              <a:t>Do something physical.  </a:t>
            </a:r>
          </a:p>
          <a:p>
            <a:pPr marL="342900" indent="-342900">
              <a:buFont typeface="Arial" panose="020B0604020202020204" pitchFamily="34" charset="0"/>
              <a:buChar char="•"/>
            </a:pPr>
            <a:r>
              <a:rPr lang="en-GB" sz="2400" dirty="0">
                <a:solidFill>
                  <a:srgbClr val="212B32"/>
                </a:solidFill>
              </a:rPr>
              <a:t>Ask for help. </a:t>
            </a:r>
            <a:endParaRPr lang="en-GB" sz="2400" i="0" dirty="0">
              <a:solidFill>
                <a:srgbClr val="212B32"/>
              </a:solidFill>
              <a:effectLst/>
            </a:endParaRPr>
          </a:p>
        </p:txBody>
      </p:sp>
    </p:spTree>
    <p:extLst>
      <p:ext uri="{BB962C8B-B14F-4D97-AF65-F5344CB8AC3E}">
        <p14:creationId xmlns:p14="http://schemas.microsoft.com/office/powerpoint/2010/main" val="2856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extBox 7">
            <a:extLst>
              <a:ext uri="{FF2B5EF4-FFF2-40B4-BE49-F238E27FC236}">
                <a16:creationId xmlns:a16="http://schemas.microsoft.com/office/drawing/2014/main" id="{C7ABFE62-859A-406E-99F3-BA86C04FE287}"/>
              </a:ext>
            </a:extLst>
          </p:cNvPr>
          <p:cNvSpPr txBox="1"/>
          <p:nvPr/>
        </p:nvSpPr>
        <p:spPr>
          <a:xfrm>
            <a:off x="1512126" y="663079"/>
            <a:ext cx="5328592" cy="461665"/>
          </a:xfrm>
          <a:prstGeom prst="rect">
            <a:avLst/>
          </a:prstGeom>
          <a:noFill/>
        </p:spPr>
        <p:txBody>
          <a:bodyPr wrap="square" rtlCol="0">
            <a:spAutoFit/>
          </a:bodyPr>
          <a:lstStyle/>
          <a:p>
            <a:pPr algn="ctr"/>
            <a:r>
              <a:rPr lang="en-GB" sz="2400" b="1" dirty="0"/>
              <a:t>Coping Strategies</a:t>
            </a:r>
          </a:p>
        </p:txBody>
      </p:sp>
      <p:sp>
        <p:nvSpPr>
          <p:cNvPr id="6" name="Rectangle 5">
            <a:extLst>
              <a:ext uri="{FF2B5EF4-FFF2-40B4-BE49-F238E27FC236}">
                <a16:creationId xmlns:a16="http://schemas.microsoft.com/office/drawing/2014/main" id="{C7134643-E1F7-4D8E-9F0B-C6960DCE98BA}"/>
              </a:ext>
            </a:extLst>
          </p:cNvPr>
          <p:cNvSpPr/>
          <p:nvPr/>
        </p:nvSpPr>
        <p:spPr>
          <a:xfrm>
            <a:off x="880586" y="1460736"/>
            <a:ext cx="6397248" cy="2246769"/>
          </a:xfrm>
          <a:prstGeom prst="rect">
            <a:avLst/>
          </a:prstGeom>
        </p:spPr>
        <p:txBody>
          <a:bodyPr wrap="square">
            <a:spAutoFit/>
          </a:bodyPr>
          <a:lstStyle/>
          <a:p>
            <a:pPr algn="ctr"/>
            <a:r>
              <a:rPr lang="en-GB" sz="2000" i="1" dirty="0"/>
              <a:t>Two students are studying for an exam and both fear failure. </a:t>
            </a:r>
          </a:p>
          <a:p>
            <a:pPr algn="ctr"/>
            <a:endParaRPr lang="en-GB" sz="2000" i="1" dirty="0"/>
          </a:p>
          <a:p>
            <a:pPr algn="ctr"/>
            <a:r>
              <a:rPr lang="en-GB" sz="2000" i="1" dirty="0">
                <a:solidFill>
                  <a:schemeClr val="accent6">
                    <a:lumMod val="75000"/>
                  </a:schemeClr>
                </a:solidFill>
              </a:rPr>
              <a:t>Student </a:t>
            </a:r>
            <a:r>
              <a:rPr lang="en-GB" sz="2000" b="1" i="1" dirty="0">
                <a:solidFill>
                  <a:schemeClr val="accent6">
                    <a:lumMod val="75000"/>
                  </a:schemeClr>
                </a:solidFill>
              </a:rPr>
              <a:t>A</a:t>
            </a:r>
            <a:r>
              <a:rPr lang="en-GB" sz="2000" i="1" dirty="0">
                <a:solidFill>
                  <a:schemeClr val="accent6">
                    <a:lumMod val="75000"/>
                  </a:schemeClr>
                </a:solidFill>
              </a:rPr>
              <a:t> copes by working harder, asking for help and letting off steam by playing tennis with friends. </a:t>
            </a:r>
          </a:p>
          <a:p>
            <a:pPr algn="ctr"/>
            <a:endParaRPr lang="en-GB" sz="2000" i="1" dirty="0"/>
          </a:p>
          <a:p>
            <a:pPr algn="ctr"/>
            <a:r>
              <a:rPr lang="en-GB" sz="2000" i="1" dirty="0">
                <a:solidFill>
                  <a:schemeClr val="tx2"/>
                </a:solidFill>
              </a:rPr>
              <a:t>Student </a:t>
            </a:r>
            <a:r>
              <a:rPr lang="en-GB" sz="2000" b="1" i="1" dirty="0">
                <a:solidFill>
                  <a:schemeClr val="tx2"/>
                </a:solidFill>
              </a:rPr>
              <a:t>B</a:t>
            </a:r>
            <a:r>
              <a:rPr lang="en-GB" sz="2000" i="1" dirty="0">
                <a:solidFill>
                  <a:schemeClr val="tx2"/>
                </a:solidFill>
              </a:rPr>
              <a:t> copes by avoiding work, denying that they are worried and letting off steam by drinking with friends.</a:t>
            </a:r>
          </a:p>
        </p:txBody>
      </p:sp>
      <p:sp>
        <p:nvSpPr>
          <p:cNvPr id="7" name="Rectangle 6">
            <a:extLst>
              <a:ext uri="{FF2B5EF4-FFF2-40B4-BE49-F238E27FC236}">
                <a16:creationId xmlns:a16="http://schemas.microsoft.com/office/drawing/2014/main" id="{38565A74-4EC4-4CEB-813E-18826CFACF3B}"/>
              </a:ext>
            </a:extLst>
          </p:cNvPr>
          <p:cNvSpPr/>
          <p:nvPr/>
        </p:nvSpPr>
        <p:spPr>
          <a:xfrm>
            <a:off x="1856952" y="4214133"/>
            <a:ext cx="4572000" cy="1477328"/>
          </a:xfrm>
          <a:prstGeom prst="rect">
            <a:avLst/>
          </a:prstGeom>
        </p:spPr>
        <p:txBody>
          <a:bodyPr>
            <a:spAutoFit/>
          </a:bodyPr>
          <a:lstStyle/>
          <a:p>
            <a:pPr algn="ctr"/>
            <a:r>
              <a:rPr lang="en-GB" dirty="0">
                <a:latin typeface="Varah"/>
              </a:rPr>
              <a:t>What are the potential outcomes of these different coping strategies for both students?</a:t>
            </a:r>
          </a:p>
          <a:p>
            <a:pPr algn="ctr"/>
            <a:endParaRPr lang="en-GB" dirty="0">
              <a:latin typeface="Varah"/>
            </a:endParaRPr>
          </a:p>
          <a:p>
            <a:pPr algn="ctr"/>
            <a:r>
              <a:rPr lang="en-GB" dirty="0"/>
              <a:t>Which method is likely to have the more positive outcome?</a:t>
            </a:r>
          </a:p>
        </p:txBody>
      </p:sp>
    </p:spTree>
    <p:extLst>
      <p:ext uri="{BB962C8B-B14F-4D97-AF65-F5344CB8AC3E}">
        <p14:creationId xmlns:p14="http://schemas.microsoft.com/office/powerpoint/2010/main" val="327561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extBox 7">
            <a:extLst>
              <a:ext uri="{FF2B5EF4-FFF2-40B4-BE49-F238E27FC236}">
                <a16:creationId xmlns:a16="http://schemas.microsoft.com/office/drawing/2014/main" id="{C7ABFE62-859A-406E-99F3-BA86C04FE287}"/>
              </a:ext>
            </a:extLst>
          </p:cNvPr>
          <p:cNvSpPr txBox="1"/>
          <p:nvPr/>
        </p:nvSpPr>
        <p:spPr>
          <a:xfrm>
            <a:off x="1475656" y="552911"/>
            <a:ext cx="5328592" cy="461665"/>
          </a:xfrm>
          <a:prstGeom prst="rect">
            <a:avLst/>
          </a:prstGeom>
          <a:noFill/>
        </p:spPr>
        <p:txBody>
          <a:bodyPr wrap="square" rtlCol="0">
            <a:spAutoFit/>
          </a:bodyPr>
          <a:lstStyle/>
          <a:p>
            <a:pPr algn="ctr"/>
            <a:r>
              <a:rPr lang="en-GB" sz="2400" b="1" dirty="0"/>
              <a:t>Relax </a:t>
            </a:r>
          </a:p>
        </p:txBody>
      </p:sp>
      <p:sp>
        <p:nvSpPr>
          <p:cNvPr id="6" name="Rectangle 5">
            <a:extLst>
              <a:ext uri="{FF2B5EF4-FFF2-40B4-BE49-F238E27FC236}">
                <a16:creationId xmlns:a16="http://schemas.microsoft.com/office/drawing/2014/main" id="{C7134643-E1F7-4D8E-9F0B-C6960DCE98BA}"/>
              </a:ext>
            </a:extLst>
          </p:cNvPr>
          <p:cNvSpPr/>
          <p:nvPr/>
        </p:nvSpPr>
        <p:spPr>
          <a:xfrm>
            <a:off x="1254564" y="1279333"/>
            <a:ext cx="5772821" cy="1323439"/>
          </a:xfrm>
          <a:prstGeom prst="rect">
            <a:avLst/>
          </a:prstGeom>
        </p:spPr>
        <p:txBody>
          <a:bodyPr wrap="square">
            <a:spAutoFit/>
          </a:bodyPr>
          <a:lstStyle/>
          <a:p>
            <a:pPr algn="ctr"/>
            <a:r>
              <a:rPr lang="en-GB" sz="2000" dirty="0"/>
              <a:t>No matter how much work you have to do, it’s important to take regular breaks and find ways to relax. </a:t>
            </a:r>
          </a:p>
          <a:p>
            <a:pPr algn="ctr"/>
            <a:endParaRPr lang="en-GB" sz="2000" dirty="0"/>
          </a:p>
        </p:txBody>
      </p:sp>
      <p:pic>
        <p:nvPicPr>
          <p:cNvPr id="5124" name="Picture 4" descr="how to revise | Gradejumpers">
            <a:extLst>
              <a:ext uri="{FF2B5EF4-FFF2-40B4-BE49-F238E27FC236}">
                <a16:creationId xmlns:a16="http://schemas.microsoft.com/office/drawing/2014/main" id="{5E66118A-35A0-4D13-9480-3450B56D51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3378" y="2602772"/>
            <a:ext cx="3293147" cy="21715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167F340-F8C4-4ED8-800D-32F604ACFDB5}"/>
              </a:ext>
            </a:extLst>
          </p:cNvPr>
          <p:cNvSpPr/>
          <p:nvPr/>
        </p:nvSpPr>
        <p:spPr>
          <a:xfrm>
            <a:off x="1378765" y="4977304"/>
            <a:ext cx="5522372" cy="1015663"/>
          </a:xfrm>
          <a:prstGeom prst="rect">
            <a:avLst/>
          </a:prstGeom>
        </p:spPr>
        <p:txBody>
          <a:bodyPr wrap="square">
            <a:spAutoFit/>
          </a:bodyPr>
          <a:lstStyle/>
          <a:p>
            <a:pPr algn="ctr"/>
            <a:r>
              <a:rPr lang="en-GB" sz="2000" dirty="0"/>
              <a:t>Taking a break can leave you feeling more able to cope, and even make it easier to concentrate when you start working again.</a:t>
            </a:r>
          </a:p>
        </p:txBody>
      </p:sp>
    </p:spTree>
    <p:extLst>
      <p:ext uri="{BB962C8B-B14F-4D97-AF65-F5344CB8AC3E}">
        <p14:creationId xmlns:p14="http://schemas.microsoft.com/office/powerpoint/2010/main" val="67664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 calcmode="lin" valueType="num">
                                      <p:cBhvr>
                                        <p:cTn id="14" dur="1000" fill="hold"/>
                                        <p:tgtEl>
                                          <p:spTgt spid="5124"/>
                                        </p:tgtEl>
                                        <p:attrNameLst>
                                          <p:attrName>ppt_w</p:attrName>
                                        </p:attrNameLst>
                                      </p:cBhvr>
                                      <p:tavLst>
                                        <p:tav tm="0">
                                          <p:val>
                                            <p:fltVal val="0"/>
                                          </p:val>
                                        </p:tav>
                                        <p:tav tm="100000">
                                          <p:val>
                                            <p:strVal val="#ppt_w"/>
                                          </p:val>
                                        </p:tav>
                                      </p:tavLst>
                                    </p:anim>
                                    <p:anim calcmode="lin" valueType="num">
                                      <p:cBhvr>
                                        <p:cTn id="15" dur="1000" fill="hold"/>
                                        <p:tgtEl>
                                          <p:spTgt spid="5124"/>
                                        </p:tgtEl>
                                        <p:attrNameLst>
                                          <p:attrName>ppt_h</p:attrName>
                                        </p:attrNameLst>
                                      </p:cBhvr>
                                      <p:tavLst>
                                        <p:tav tm="0">
                                          <p:val>
                                            <p:fltVal val="0"/>
                                          </p:val>
                                        </p:tav>
                                        <p:tav tm="100000">
                                          <p:val>
                                            <p:strVal val="#ppt_h"/>
                                          </p:val>
                                        </p:tav>
                                      </p:tavLst>
                                    </p:anim>
                                    <p:anim calcmode="lin" valueType="num">
                                      <p:cBhvr>
                                        <p:cTn id="16" dur="1000" fill="hold"/>
                                        <p:tgtEl>
                                          <p:spTgt spid="5124"/>
                                        </p:tgtEl>
                                        <p:attrNameLst>
                                          <p:attrName>style.rotation</p:attrName>
                                        </p:attrNameLst>
                                      </p:cBhvr>
                                      <p:tavLst>
                                        <p:tav tm="0">
                                          <p:val>
                                            <p:fltVal val="90"/>
                                          </p:val>
                                        </p:tav>
                                        <p:tav tm="100000">
                                          <p:val>
                                            <p:fltVal val="0"/>
                                          </p:val>
                                        </p:tav>
                                      </p:tavLst>
                                    </p:anim>
                                    <p:animEffect transition="in" filter="fade">
                                      <p:cBhvr>
                                        <p:cTn id="17" dur="10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Be You presentation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 You presentation template 2</Template>
  <TotalTime>216</TotalTime>
  <Words>3382</Words>
  <Application>Microsoft Office PowerPoint</Application>
  <PresentationFormat>On-screen Show (4:3)</PresentationFormat>
  <Paragraphs>348</Paragraphs>
  <Slides>16</Slides>
  <Notes>16</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Childline-Regular</vt:lpstr>
      <vt:lpstr>DINNextRoundedLTPro</vt:lpstr>
      <vt:lpstr>Open Sans</vt:lpstr>
      <vt:lpstr>Varah</vt:lpstr>
      <vt:lpstr>Be You presentation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Waugh Kimberley</dc:creator>
  <cp:lastModifiedBy>Slater Melanie (RTF) NHCT</cp:lastModifiedBy>
  <cp:revision>40</cp:revision>
  <dcterms:created xsi:type="dcterms:W3CDTF">2020-01-21T09:22:57Z</dcterms:created>
  <dcterms:modified xsi:type="dcterms:W3CDTF">2020-09-28T12:37:59Z</dcterms:modified>
</cp:coreProperties>
</file>