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310" r:id="rId3"/>
    <p:sldId id="298" r:id="rId4"/>
    <p:sldId id="309" r:id="rId5"/>
    <p:sldId id="293" r:id="rId6"/>
    <p:sldId id="288" r:id="rId7"/>
    <p:sldId id="311" r:id="rId8"/>
    <p:sldId id="299" r:id="rId9"/>
    <p:sldId id="291" r:id="rId10"/>
    <p:sldId id="259" r:id="rId11"/>
    <p:sldId id="304" r:id="rId12"/>
    <p:sldId id="307" r:id="rId13"/>
    <p:sldId id="308" r:id="rId14"/>
    <p:sldId id="305" r:id="rId15"/>
    <p:sldId id="306" r:id="rId16"/>
    <p:sldId id="313" r:id="rId17"/>
    <p:sldId id="294" r:id="rId18"/>
    <p:sldId id="276" r:id="rId19"/>
    <p:sldId id="303" r:id="rId20"/>
    <p:sldId id="26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C"/>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67154" autoAdjust="0"/>
  </p:normalViewPr>
  <p:slideViewPr>
    <p:cSldViewPr>
      <p:cViewPr varScale="1">
        <p:scale>
          <a:sx n="45" d="100"/>
          <a:sy n="45" d="100"/>
        </p:scale>
        <p:origin x="1836"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523858-2DE8-43D3-BBEC-108554404DC9}" type="datetimeFigureOut">
              <a:rPr lang="en-GB" smtClean="0"/>
              <a:t>09/06/2021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A289E7-7D14-47ED-B516-ABA539E0AEB8}" type="slidenum">
              <a:rPr lang="en-GB" smtClean="0"/>
              <a:t>‹#›</a:t>
            </a:fld>
            <a:endParaRPr lang="en-GB"/>
          </a:p>
        </p:txBody>
      </p:sp>
    </p:spTree>
    <p:extLst>
      <p:ext uri="{BB962C8B-B14F-4D97-AF65-F5344CB8AC3E}">
        <p14:creationId xmlns:p14="http://schemas.microsoft.com/office/powerpoint/2010/main" val="270731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self and role/service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We all know the importance of looking after our bodies, our physical health- making sure we are fit and strong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But we also have mental health, which relates to our thoughts, feelings, mood and behaviour.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It is important to understand how to look after our mental health, in the same way we look after our physical health.</a:t>
            </a:r>
          </a:p>
          <a:p>
            <a:endParaRPr lang="en-GB" dirty="0"/>
          </a:p>
          <a:p>
            <a:r>
              <a:rPr lang="en-GB" dirty="0"/>
              <a:t>Today we are going to explore low mood.</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a:t>
            </a:fld>
            <a:endParaRPr lang="en-GB"/>
          </a:p>
        </p:txBody>
      </p:sp>
    </p:spTree>
    <p:extLst>
      <p:ext uri="{BB962C8B-B14F-4D97-AF65-F5344CB8AC3E}">
        <p14:creationId xmlns:p14="http://schemas.microsoft.com/office/powerpoint/2010/main" val="583735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improve our child’s mood using the 5 ways to wellbeing.</a:t>
            </a:r>
          </a:p>
          <a:p>
            <a:endParaRPr lang="en-GB" dirty="0"/>
          </a:p>
          <a:p>
            <a:r>
              <a:rPr lang="en-GB" b="0" i="0" dirty="0">
                <a:solidFill>
                  <a:srgbClr val="FFFFFF"/>
                </a:solidFill>
                <a:effectLst/>
                <a:latin typeface="Montserrat"/>
              </a:rPr>
              <a:t>Everyone is individual and we all have different things that make us feel good, but researchers have recently come up with 5 ways to improve our mood and boost our emotional wellbeing that are proven to be affective.</a:t>
            </a:r>
            <a:endParaRPr lang="en-GB" b="1" i="0" dirty="0">
              <a:solidFill>
                <a:srgbClr val="FFFFFF"/>
              </a:solidFill>
              <a:effectLst/>
              <a:latin typeface="Montserrat"/>
            </a:endParaRPr>
          </a:p>
          <a:p>
            <a:r>
              <a:rPr lang="en-GB" b="1" i="0" dirty="0">
                <a:solidFill>
                  <a:srgbClr val="FFFFFF"/>
                </a:solidFill>
                <a:effectLst/>
                <a:latin typeface="Montserrat"/>
              </a:rPr>
              <a:t>To Connect</a:t>
            </a:r>
          </a:p>
          <a:p>
            <a:r>
              <a:rPr lang="en-GB" b="1" i="0" dirty="0">
                <a:solidFill>
                  <a:srgbClr val="FFFFFF"/>
                </a:solidFill>
                <a:effectLst/>
                <a:latin typeface="Montserrat"/>
              </a:rPr>
              <a:t>Be active</a:t>
            </a:r>
          </a:p>
          <a:p>
            <a:r>
              <a:rPr lang="en-GB" b="1" i="0" dirty="0">
                <a:solidFill>
                  <a:srgbClr val="FFFFFF"/>
                </a:solidFill>
                <a:effectLst/>
                <a:latin typeface="Montserrat"/>
              </a:rPr>
              <a:t>Take notice</a:t>
            </a:r>
          </a:p>
          <a:p>
            <a:r>
              <a:rPr lang="en-GB" b="1" i="0" dirty="0">
                <a:solidFill>
                  <a:srgbClr val="FFFFFF"/>
                </a:solidFill>
                <a:effectLst/>
                <a:latin typeface="Montserrat"/>
              </a:rPr>
              <a:t>Give and</a:t>
            </a:r>
          </a:p>
          <a:p>
            <a:r>
              <a:rPr lang="en-GB" b="1" i="0" dirty="0">
                <a:solidFill>
                  <a:srgbClr val="FFFFFF"/>
                </a:solidFill>
                <a:effectLst/>
                <a:latin typeface="Montserrat"/>
              </a:rPr>
              <a:t>Keep learning.</a:t>
            </a:r>
            <a:endParaRPr lang="en-GB" b="1" dirty="0"/>
          </a:p>
          <a:p>
            <a:endParaRPr lang="en-GB" dirty="0"/>
          </a:p>
          <a:p>
            <a:r>
              <a:rPr lang="en-GB" dirty="0"/>
              <a:t>These 5 ways to well being are just as applicable to adults as they are to children and young people, so we can practice them and become role models for our children too.</a:t>
            </a:r>
          </a:p>
        </p:txBody>
      </p:sp>
      <p:sp>
        <p:nvSpPr>
          <p:cNvPr id="4" name="Slide Number Placeholder 3"/>
          <p:cNvSpPr>
            <a:spLocks noGrp="1"/>
          </p:cNvSpPr>
          <p:nvPr>
            <p:ph type="sldNum" sz="quarter" idx="10"/>
          </p:nvPr>
        </p:nvSpPr>
        <p:spPr/>
        <p:txBody>
          <a:bodyPr/>
          <a:lstStyle/>
          <a:p>
            <a:fld id="{B1A289E7-7D14-47ED-B516-ABA539E0AEB8}" type="slidenum">
              <a:rPr lang="en-GB" smtClean="0"/>
              <a:t>10</a:t>
            </a:fld>
            <a:endParaRPr lang="en-GB"/>
          </a:p>
        </p:txBody>
      </p:sp>
    </p:spTree>
    <p:extLst>
      <p:ext uri="{BB962C8B-B14F-4D97-AF65-F5344CB8AC3E}">
        <p14:creationId xmlns:p14="http://schemas.microsoft.com/office/powerpoint/2010/main" val="2157240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Okay, less look at each one individually.</a:t>
            </a:r>
          </a:p>
          <a:p>
            <a:r>
              <a:rPr lang="en-GB" dirty="0"/>
              <a:t>Number 1: Connect</a:t>
            </a:r>
          </a:p>
          <a:p>
            <a:endParaRPr lang="en-GB" dirty="0"/>
          </a:p>
          <a:p>
            <a:r>
              <a:rPr lang="en-GB" dirty="0"/>
              <a:t>Good relationships are important for young peoples mental wellbeing. Healthy Relationships can:</a:t>
            </a:r>
          </a:p>
          <a:p>
            <a:pPr marL="171450" indent="-171450">
              <a:buFont typeface="Arial" panose="020B0604020202020204" pitchFamily="34" charset="0"/>
              <a:buChar char="•"/>
            </a:pPr>
            <a:r>
              <a:rPr lang="en-GB" dirty="0"/>
              <a:t>help them to build a sense of </a:t>
            </a:r>
            <a:r>
              <a:rPr lang="en-GB" b="1" dirty="0"/>
              <a:t>belonging</a:t>
            </a:r>
            <a:r>
              <a:rPr lang="en-GB" dirty="0"/>
              <a:t> and self-worth</a:t>
            </a:r>
          </a:p>
          <a:p>
            <a:pPr marL="171450" indent="-171450">
              <a:buFont typeface="Arial" panose="020B0604020202020204" pitchFamily="34" charset="0"/>
              <a:buChar char="•"/>
            </a:pPr>
            <a:r>
              <a:rPr lang="en-GB" dirty="0"/>
              <a:t>give them an opportunity </a:t>
            </a:r>
            <a:r>
              <a:rPr lang="en-GB" b="1" dirty="0"/>
              <a:t>to share positive experiences</a:t>
            </a:r>
          </a:p>
          <a:p>
            <a:pPr marL="171450" indent="-171450">
              <a:buFont typeface="Arial" panose="020B0604020202020204" pitchFamily="34" charset="0"/>
              <a:buChar char="•"/>
            </a:pPr>
            <a:r>
              <a:rPr lang="en-GB" dirty="0"/>
              <a:t>provide </a:t>
            </a:r>
            <a:r>
              <a:rPr lang="en-GB" b="1" dirty="0"/>
              <a:t>emotional support </a:t>
            </a:r>
            <a:r>
              <a:rPr lang="en-GB" dirty="0"/>
              <a:t>and allow them to support others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Discussion</a:t>
            </a:r>
            <a:r>
              <a:rPr lang="en-GB" dirty="0"/>
              <a:t>- I want  you to think how your young person connect with others. Maybe you could think of some examples where you can make this better for them? Stop the recording and write a few things down (give examples below if necessary)</a:t>
            </a:r>
          </a:p>
          <a:p>
            <a:pPr marL="171450" indent="-171450">
              <a:buFont typeface="Arial" panose="020B0604020202020204" pitchFamily="34" charset="0"/>
              <a:buChar char="•"/>
            </a:pPr>
            <a:endParaRPr lang="en-GB" dirty="0"/>
          </a:p>
          <a:p>
            <a:r>
              <a:rPr lang="en-GB" dirty="0"/>
              <a:t>Here are a few suggestions to help your child build stronger and closer relationships:</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Spend time together as a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mn-lt"/>
                <a:ea typeface="+mn-ea"/>
                <a:cs typeface="+mn-cs"/>
              </a:rPr>
              <a:t>Encourage them to talk/communicate with others- face to face,  over the phone or online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Help or encourage them to arrange a day out with friends or invite a friend over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Join a club at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Participate in activities that involve other families and give your child an opportunity to meet and connect with other children.</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visit a friend or family member who needs support or company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Write a letter or thank you card to someone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Play a game</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Activity- </a:t>
            </a:r>
            <a:r>
              <a:rPr kumimoji="0" lang="en-GB" sz="1200" b="0" i="0" u="none" strike="noStrike" kern="1200" cap="none" spc="0" normalizeH="0" baseline="0" noProof="0" dirty="0">
                <a:ln>
                  <a:noFill/>
                </a:ln>
                <a:solidFill>
                  <a:prstClr val="black"/>
                </a:solidFill>
                <a:effectLst/>
                <a:uLnTx/>
                <a:uFillTx/>
                <a:latin typeface="+mn-lt"/>
                <a:ea typeface="+mn-ea"/>
                <a:cs typeface="+mn-cs"/>
              </a:rPr>
              <a:t>On 5 ways to wellbeing sheet, write down 5 ways you could suggest that your person do to connect with others this week.</a:t>
            </a:r>
          </a:p>
          <a:p>
            <a:endParaRPr lang="en-GB" dirty="0"/>
          </a:p>
          <a:p>
            <a:r>
              <a:rPr lang="en-GB" dirty="0"/>
              <a:t>If you want, you could also think about: Who could you connect with? What could you do?</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11</a:t>
            </a:fld>
            <a:endParaRPr lang="en-GB"/>
          </a:p>
        </p:txBody>
      </p:sp>
    </p:spTree>
    <p:extLst>
      <p:ext uri="{BB962C8B-B14F-4D97-AF65-F5344CB8AC3E}">
        <p14:creationId xmlns:p14="http://schemas.microsoft.com/office/powerpoint/2010/main" val="391269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Be Active</a:t>
            </a:r>
          </a:p>
          <a:p>
            <a:endParaRPr lang="en-GB" dirty="0"/>
          </a:p>
          <a:p>
            <a:r>
              <a:rPr lang="en-GB" dirty="0"/>
              <a:t>Increasing activity and exercise levels can boost a young persons mood significantly: </a:t>
            </a:r>
          </a:p>
          <a:p>
            <a:r>
              <a:rPr lang="en-GB" dirty="0"/>
              <a:t>It can…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Make our child </a:t>
            </a:r>
            <a:r>
              <a:rPr lang="en-GB" b="1" dirty="0"/>
              <a:t>feel better </a:t>
            </a:r>
            <a:r>
              <a:rPr lang="en-GB" dirty="0"/>
              <a:t>about themselves/ more </a:t>
            </a:r>
            <a:r>
              <a:rPr lang="en-GB" b="1" dirty="0"/>
              <a:t>hopeful/positive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Improves their ability to </a:t>
            </a:r>
            <a:r>
              <a:rPr lang="en-GB" b="1" dirty="0"/>
              <a:t>think more clearly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Improve </a:t>
            </a:r>
            <a:r>
              <a:rPr lang="en-GB" b="1" dirty="0"/>
              <a:t>energy and motivation levels</a:t>
            </a:r>
          </a:p>
          <a:p>
            <a:r>
              <a:rPr lang="en-GB" dirty="0"/>
              <a:t>Help our child/young person to think about something else – takes the focus off their unhelpful thoughts </a:t>
            </a:r>
          </a:p>
          <a:p>
            <a:r>
              <a:rPr lang="en-GB" dirty="0"/>
              <a:t>Give a </a:t>
            </a:r>
            <a:r>
              <a:rPr lang="en-GB" b="1" dirty="0"/>
              <a:t>sense of achievement </a:t>
            </a:r>
          </a:p>
          <a:p>
            <a:r>
              <a:rPr lang="en-GB" b="0" dirty="0"/>
              <a:t>Give a sense of </a:t>
            </a:r>
            <a:r>
              <a:rPr lang="en-GB" b="1" dirty="0"/>
              <a:t>enjoyment </a:t>
            </a:r>
          </a:p>
          <a:p>
            <a:r>
              <a:rPr lang="en-GB" dirty="0"/>
              <a:t>Give them opportunities to </a:t>
            </a:r>
            <a:r>
              <a:rPr lang="en-GB" b="1" dirty="0"/>
              <a:t>socialise with others </a:t>
            </a:r>
          </a:p>
          <a:p>
            <a:endParaRPr lang="en-GB" dirty="0"/>
          </a:p>
          <a:p>
            <a:r>
              <a:rPr lang="en-GB" dirty="0"/>
              <a:t>Becoming more active will help your child to overcome low mood. </a:t>
            </a:r>
          </a:p>
          <a:p>
            <a:endParaRPr lang="en-GB" dirty="0"/>
          </a:p>
          <a:p>
            <a:r>
              <a:rPr lang="en-GB" dirty="0"/>
              <a:t>Encourage your child to complete activities which make them feel good, for example </a:t>
            </a:r>
          </a:p>
          <a:p>
            <a:r>
              <a:rPr lang="en-GB" dirty="0"/>
              <a:t>Playing a sport with friends, walking the dog or dancing to their favourite song.</a:t>
            </a:r>
          </a:p>
          <a:p>
            <a:endParaRPr lang="en-GB" dirty="0"/>
          </a:p>
          <a:p>
            <a:r>
              <a:rPr lang="en-GB" dirty="0"/>
              <a:t>This helps to break low mood cycle.</a:t>
            </a:r>
            <a:endParaRPr lang="en-GB" baseline="0" dirty="0"/>
          </a:p>
          <a:p>
            <a:endParaRPr lang="en-GB" baseline="0" dirty="0"/>
          </a:p>
          <a:p>
            <a:r>
              <a:rPr lang="en-GB" b="1" dirty="0"/>
              <a:t>Activity</a:t>
            </a:r>
          </a:p>
          <a:p>
            <a:r>
              <a:rPr lang="en-GB" dirty="0"/>
              <a:t>When a child feels low in mood, it can be difficult to plan activities or know what to  do to help themselves feel better. By creating a list of </a:t>
            </a:r>
            <a:r>
              <a:rPr lang="en-GB" b="1" dirty="0"/>
              <a:t>meaningful activities with your child </a:t>
            </a:r>
            <a:r>
              <a:rPr lang="en-GB" dirty="0"/>
              <a:t>, it is much easier to choose something to do and make a plan to do it. There are some ideas here which you might want to put on your list but the most important thing is that your list is </a:t>
            </a:r>
            <a:r>
              <a:rPr lang="en-GB" b="1" dirty="0"/>
              <a:t>THEIRS </a:t>
            </a:r>
            <a:r>
              <a:rPr lang="en-GB" dirty="0"/>
              <a:t>- it should be full of things that </a:t>
            </a:r>
            <a:r>
              <a:rPr lang="en-GB" b="1" dirty="0"/>
              <a:t>THEY</a:t>
            </a:r>
            <a:r>
              <a:rPr lang="en-GB" dirty="0"/>
              <a:t> enjoy doing. </a:t>
            </a:r>
          </a:p>
          <a:p>
            <a:endParaRPr lang="en-GB" sz="1200" b="0" i="0" u="none" strike="noStrike" kern="1200" baseline="0" dirty="0">
              <a:solidFill>
                <a:schemeClr val="tx1"/>
              </a:solidFill>
              <a:latin typeface="+mn-lt"/>
              <a:ea typeface="+mn-ea"/>
              <a:cs typeface="+mn-cs"/>
            </a:endParaRPr>
          </a:p>
          <a:p>
            <a:r>
              <a:rPr lang="en-GB" dirty="0"/>
              <a:t>Try to make sure the list has a good mixture of different activities (for example, make sure there's a mix of things you can do </a:t>
            </a:r>
            <a:r>
              <a:rPr lang="en-GB" b="1" dirty="0"/>
              <a:t>with others </a:t>
            </a:r>
            <a:r>
              <a:rPr lang="en-GB" dirty="0"/>
              <a:t>and things you can do </a:t>
            </a:r>
            <a:r>
              <a:rPr lang="en-GB" b="1" dirty="0"/>
              <a:t>alone</a:t>
            </a:r>
            <a:r>
              <a:rPr lang="en-GB" dirty="0"/>
              <a:t>, things you can do </a:t>
            </a:r>
            <a:r>
              <a:rPr lang="en-GB" b="1" dirty="0"/>
              <a:t>inside</a:t>
            </a:r>
            <a:r>
              <a:rPr lang="en-GB" dirty="0"/>
              <a:t> and things you can do </a:t>
            </a:r>
            <a:r>
              <a:rPr lang="en-GB" b="1" dirty="0"/>
              <a:t>outside</a:t>
            </a:r>
            <a:r>
              <a:rPr lang="en-GB" dirty="0"/>
              <a:t>, things that can be done </a:t>
            </a:r>
            <a:r>
              <a:rPr lang="en-GB" b="1" dirty="0"/>
              <a:t>easily</a:t>
            </a:r>
            <a:r>
              <a:rPr lang="en-GB" dirty="0"/>
              <a:t> and things that need more</a:t>
            </a:r>
            <a:r>
              <a:rPr lang="en-GB" b="1" dirty="0"/>
              <a:t> planning</a:t>
            </a:r>
            <a:r>
              <a:rPr lang="en-GB" dirty="0"/>
              <a:t>). This way, you will always have something you're able to do</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Help your child to make a list of 5 activities that they enjoy or make them feel good.</a:t>
            </a:r>
          </a:p>
          <a:p>
            <a:endParaRPr lang="en-GB" sz="1200" b="0" i="0" u="none" strike="noStrike" kern="1200" baseline="0" dirty="0">
              <a:solidFill>
                <a:schemeClr val="tx1"/>
              </a:solidFill>
              <a:latin typeface="+mn-lt"/>
              <a:ea typeface="+mn-ea"/>
              <a:cs typeface="+mn-cs"/>
            </a:endParaRPr>
          </a:p>
          <a:p>
            <a:r>
              <a:rPr lang="en-GB" b="1" dirty="0"/>
              <a:t>Activity- </a:t>
            </a:r>
            <a:r>
              <a:rPr lang="en-GB" dirty="0"/>
              <a:t>On 5 ways to wellbeing sheet, write 5 ways your child could be active this week. (this would be a good talking point for you and your child - they may have quite different ideas)</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1A289E7-7D14-47ED-B516-ABA539E0AEB8}" type="slidenum">
              <a:rPr lang="en-GB" smtClean="0"/>
              <a:t>12</a:t>
            </a:fld>
            <a:endParaRPr lang="en-GB"/>
          </a:p>
        </p:txBody>
      </p:sp>
    </p:spTree>
    <p:extLst>
      <p:ext uri="{BB962C8B-B14F-4D97-AF65-F5344CB8AC3E}">
        <p14:creationId xmlns:p14="http://schemas.microsoft.com/office/powerpoint/2010/main" val="3137372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notice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E48"/>
                </a:solidFill>
                <a:effectLst/>
                <a:latin typeface="Montserrat"/>
              </a:rPr>
              <a:t>Our own and children’s lives can be very busy… school, home, friends, homework, clubs etc. We often forget to notice our surroundings and reflect on the day and experiences.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E48"/>
              </a:solidFill>
              <a:effectLst/>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E48"/>
                </a:solidFill>
                <a:effectLst/>
                <a:latin typeface="Montserrat"/>
              </a:rPr>
              <a:t>This is about being mindful – appreciating what is around us and enjoying the moment.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E48"/>
              </a:solidFill>
              <a:effectLst/>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E48"/>
                </a:solidFill>
                <a:effectLst/>
                <a:latin typeface="Montserrat"/>
              </a:rPr>
              <a:t>Encourage your children to take a break from what they are doing, and just notice how they are feeling, to be aware of their surroundings. Being outdoors helps us to feel relaxed and grounded, being able to engage with our 5 senses.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E48"/>
              </a:solidFill>
              <a:effectLst/>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E48"/>
              </a:solidFill>
              <a:effectLst/>
              <a:latin typeface="Montserrat"/>
            </a:endParaRPr>
          </a:p>
          <a:p>
            <a:r>
              <a:rPr lang="en-GB" dirty="0"/>
              <a:t>In order to help your child take notice you could:</a:t>
            </a:r>
          </a:p>
          <a:p>
            <a:pPr marL="171450" indent="-171450">
              <a:buFont typeface="Arial" panose="020B0604020202020204" pitchFamily="34" charset="0"/>
              <a:buChar char="•"/>
            </a:pPr>
            <a:r>
              <a:rPr lang="en-GB" dirty="0"/>
              <a:t>Ask them to reflect on what went well today.</a:t>
            </a:r>
          </a:p>
          <a:p>
            <a:pPr marL="171450" indent="-171450">
              <a:buFont typeface="Arial" panose="020B0604020202020204" pitchFamily="34" charset="0"/>
              <a:buChar char="•"/>
            </a:pPr>
            <a:r>
              <a:rPr lang="en-GB" b="0" i="0" dirty="0">
                <a:solidFill>
                  <a:srgbClr val="000000"/>
                </a:solidFill>
                <a:effectLst/>
                <a:latin typeface="Open Sans"/>
              </a:rPr>
              <a:t>Encourage them to relax and look around- maybe clouds moving across the sky, the noise of the wind in the trees, the feel of sunshine on your face.</a:t>
            </a:r>
          </a:p>
          <a:p>
            <a:pPr marL="171450" indent="-171450">
              <a:buFont typeface="Arial" panose="020B0604020202020204" pitchFamily="34" charset="0"/>
              <a:buChar char="•"/>
            </a:pPr>
            <a:r>
              <a:rPr lang="en-GB" b="0" i="0" dirty="0">
                <a:solidFill>
                  <a:srgbClr val="000000"/>
                </a:solidFill>
                <a:effectLst/>
                <a:latin typeface="Open Sans"/>
              </a:rPr>
              <a:t>Encourage them to take a few deep breaths – model it.</a:t>
            </a:r>
          </a:p>
          <a:p>
            <a:pPr marL="171450" indent="-171450">
              <a:buFont typeface="Arial" panose="020B0604020202020204" pitchFamily="34" charset="0"/>
              <a:buChar char="•"/>
            </a:pPr>
            <a:r>
              <a:rPr lang="en-GB" b="0" i="0" dirty="0">
                <a:solidFill>
                  <a:srgbClr val="000000"/>
                </a:solidFill>
                <a:effectLst/>
                <a:latin typeface="Open Sans"/>
              </a:rPr>
              <a:t>Go on a walk and notice the shades of green/blue around you</a:t>
            </a:r>
          </a:p>
          <a:p>
            <a:pPr marL="171450" indent="-171450">
              <a:buFont typeface="Arial" panose="020B0604020202020204" pitchFamily="34" charset="0"/>
              <a:buChar char="•"/>
            </a:pPr>
            <a:r>
              <a:rPr lang="en-GB" b="0" i="0" dirty="0">
                <a:solidFill>
                  <a:srgbClr val="000000"/>
                </a:solidFill>
                <a:effectLst/>
                <a:latin typeface="Open Sans"/>
              </a:rPr>
              <a:t>Draw a picture of something from their day</a:t>
            </a:r>
            <a:endParaRPr lang="en-GB" b="0" i="0" dirty="0">
              <a:solidFill>
                <a:srgbClr val="333333"/>
              </a:solidFill>
              <a:effectLst/>
              <a:latin typeface="Source Sans Pro" panose="020B0503030403020204" pitchFamily="34" charset="0"/>
            </a:endParaRPr>
          </a:p>
          <a:p>
            <a:pPr algn="l">
              <a:buFont typeface="Arial" panose="020B0604020202020204" pitchFamily="34" charset="0"/>
              <a:buChar char="•"/>
            </a:pPr>
            <a:r>
              <a:rPr lang="en-GB" b="0" i="0" dirty="0">
                <a:solidFill>
                  <a:srgbClr val="333333"/>
                </a:solidFill>
                <a:effectLst/>
                <a:latin typeface="Source Sans Pro" panose="020B0503030403020204" pitchFamily="34" charset="0"/>
              </a:rPr>
              <a:t>   Read a book in the sunshine</a:t>
            </a:r>
          </a:p>
          <a:p>
            <a:endParaRPr lang="en-GB" b="1" i="0" dirty="0">
              <a:solidFill>
                <a:srgbClr val="000000"/>
              </a:solidFill>
              <a:effectLst/>
              <a:latin typeface="Open Sans"/>
            </a:endParaRPr>
          </a:p>
          <a:p>
            <a:r>
              <a:rPr lang="en-GB" b="1" i="1" dirty="0">
                <a:solidFill>
                  <a:srgbClr val="1A1A1A"/>
                </a:solidFill>
                <a:effectLst/>
                <a:latin typeface="Spectral"/>
              </a:rPr>
              <a:t>Grounding exercise- We can encourage our young people to stay in the moment by using out 5 senses. A simple way to do this is by asking your child to: </a:t>
            </a:r>
          </a:p>
          <a:p>
            <a:endParaRPr lang="en-GB" b="1" i="1" dirty="0">
              <a:solidFill>
                <a:srgbClr val="1A1A1A"/>
              </a:solidFill>
              <a:effectLst/>
              <a:latin typeface="Spectral"/>
            </a:endParaRPr>
          </a:p>
          <a:p>
            <a:r>
              <a:rPr lang="en-GB" b="1" i="1" dirty="0">
                <a:solidFill>
                  <a:srgbClr val="1A1A1A"/>
                </a:solidFill>
                <a:effectLst/>
                <a:latin typeface="Spectral"/>
              </a:rPr>
              <a:t>5: Acknowledge FIVE things they see</a:t>
            </a:r>
          </a:p>
          <a:p>
            <a:r>
              <a:rPr lang="en-GB" b="1" i="1" dirty="0">
                <a:solidFill>
                  <a:srgbClr val="1A1A1A"/>
                </a:solidFill>
                <a:effectLst/>
                <a:latin typeface="Spectral"/>
              </a:rPr>
              <a:t>4: Acknowledge FOUR things they can touch</a:t>
            </a:r>
          </a:p>
          <a:p>
            <a:r>
              <a:rPr lang="en-GB" b="1" i="1" dirty="0">
                <a:solidFill>
                  <a:srgbClr val="1A1A1A"/>
                </a:solidFill>
                <a:effectLst/>
                <a:latin typeface="Spectral"/>
              </a:rPr>
              <a:t>3: Acknowledge THREE things they can hear</a:t>
            </a:r>
          </a:p>
          <a:p>
            <a:r>
              <a:rPr lang="en-GB" b="1" i="1" dirty="0">
                <a:solidFill>
                  <a:srgbClr val="1A1A1A"/>
                </a:solidFill>
                <a:effectLst/>
                <a:latin typeface="Spectral"/>
              </a:rPr>
              <a:t>2: Acknowledge TWO things they can smell</a:t>
            </a:r>
          </a:p>
          <a:p>
            <a:r>
              <a:rPr lang="en-GB" b="1" i="1" dirty="0">
                <a:solidFill>
                  <a:srgbClr val="1A1A1A"/>
                </a:solidFill>
                <a:effectLst/>
                <a:latin typeface="Spectral"/>
              </a:rPr>
              <a:t>1: Acknowledge ONE thing they can taste</a:t>
            </a:r>
          </a:p>
          <a:p>
            <a:endParaRPr lang="en-GB" b="1" i="1" dirty="0">
              <a:solidFill>
                <a:srgbClr val="1A1A1A"/>
              </a:solidFill>
              <a:effectLst/>
              <a:latin typeface="Spectral"/>
            </a:endParaRPr>
          </a:p>
          <a:p>
            <a:r>
              <a:rPr lang="en-GB" b="1" i="0" dirty="0"/>
              <a:t>Alternative activity- </a:t>
            </a:r>
            <a:r>
              <a:rPr lang="en-GB" b="0" i="0" dirty="0"/>
              <a:t>Mindful eating, Raisin exercise</a:t>
            </a:r>
          </a:p>
          <a:p>
            <a:pPr marL="171450" indent="-171450">
              <a:buFont typeface="Arial" panose="020B0604020202020204" pitchFamily="34" charset="0"/>
              <a:buChar char="•"/>
            </a:pPr>
            <a:r>
              <a:rPr lang="en-GB" b="0" i="0" dirty="0"/>
              <a:t>Give each person a raisin- ask them to only look at it, noticing its shape, colour, lumps and bumps, how the light hits it (1-2 mins)</a:t>
            </a:r>
          </a:p>
          <a:p>
            <a:pPr marL="171450" indent="-171450">
              <a:buFont typeface="Arial" panose="020B0604020202020204" pitchFamily="34" charset="0"/>
              <a:buChar char="•"/>
            </a:pPr>
            <a:r>
              <a:rPr lang="en-GB" b="0" i="0" dirty="0"/>
              <a:t>Ask them to roll the raisin in their hand , noticing the texture. Is it smooth/rough, how would they describe it (1 minute)</a:t>
            </a:r>
          </a:p>
          <a:p>
            <a:pPr marL="171450" indent="-171450">
              <a:buFont typeface="Arial" panose="020B0604020202020204" pitchFamily="34" charset="0"/>
              <a:buChar char="•"/>
            </a:pPr>
            <a:r>
              <a:rPr lang="en-GB" b="0" i="0" dirty="0"/>
              <a:t>Ask them to then smell the raisin. Sweet or sour (30 seconds)</a:t>
            </a:r>
          </a:p>
          <a:p>
            <a:pPr marL="171450" indent="-171450">
              <a:buFont typeface="Arial" panose="020B0604020202020204" pitchFamily="34" charset="0"/>
              <a:buChar char="•"/>
            </a:pPr>
            <a:r>
              <a:rPr lang="en-GB" b="0" i="0" dirty="0"/>
              <a:t>Place the raisin on their tongue (without eating it).  Notice what it feels like? Hard, soft, round</a:t>
            </a:r>
          </a:p>
          <a:p>
            <a:pPr marL="171450" indent="-171450">
              <a:buFont typeface="Arial" panose="020B0604020202020204" pitchFamily="34" charset="0"/>
              <a:buChar char="•"/>
            </a:pPr>
            <a:r>
              <a:rPr lang="en-GB" b="0" i="0" dirty="0">
                <a:solidFill>
                  <a:srgbClr val="534745"/>
                </a:solidFill>
                <a:effectLst/>
                <a:latin typeface="times new roman" panose="02020603050405020304" pitchFamily="18" charset="0"/>
              </a:rPr>
              <a:t>slowly, take a bite into the raisin and notice the effects in your mouth. Notice any tastes that are released. Feel the texture as your teeth bite into the chewy raisin skin. </a:t>
            </a:r>
            <a:endParaRPr lang="en-GB" b="0" i="0" dirty="0"/>
          </a:p>
          <a:p>
            <a:pPr marL="171450" indent="-171450">
              <a:buFont typeface="Arial" panose="020B0604020202020204" pitchFamily="34" charset="0"/>
              <a:buChar char="•"/>
            </a:pPr>
            <a:r>
              <a:rPr lang="en-GB" b="0" i="0" dirty="0"/>
              <a:t>Notice how your tongue moves the raisin around your mouth.  Raisin can be eaten or put in the bin.</a:t>
            </a:r>
          </a:p>
          <a:p>
            <a:pPr marL="171450" indent="-171450">
              <a:buFont typeface="Arial" panose="020B0604020202020204" pitchFamily="34" charset="0"/>
              <a:buChar char="•"/>
            </a:pPr>
            <a:r>
              <a:rPr lang="en-GB" b="0" i="0" dirty="0"/>
              <a:t>How did that feel/feedback</a:t>
            </a:r>
          </a:p>
          <a:p>
            <a:pPr marL="171450" indent="-171450">
              <a:buFont typeface="Arial" panose="020B0604020202020204" pitchFamily="34" charset="0"/>
              <a:buChar char="•"/>
            </a:pPr>
            <a:r>
              <a:rPr lang="en-GB" b="0" i="0" dirty="0"/>
              <a:t>This activity could be adapted for any type of food</a:t>
            </a:r>
          </a:p>
          <a:p>
            <a:pPr marL="171450" indent="-171450">
              <a:buFont typeface="Arial" panose="020B0604020202020204" pitchFamily="34" charset="0"/>
              <a:buChar char="•"/>
            </a:pPr>
            <a:endParaRPr lang="en-GB" b="0" i="0" dirty="0"/>
          </a:p>
          <a:p>
            <a:pPr marL="0" indent="0">
              <a:buFont typeface="Arial" panose="020B0604020202020204" pitchFamily="34" charset="0"/>
              <a:buNone/>
            </a:pPr>
            <a:r>
              <a:rPr lang="en-GB" b="0" i="0" dirty="0"/>
              <a:t>Activity- On 5 ways to wellbeing sheet, write down 5 ways you could suggest that your person do to take notice this week.</a:t>
            </a:r>
          </a:p>
          <a:p>
            <a:pPr marL="0" indent="0">
              <a:buFont typeface="Arial" panose="020B0604020202020204" pitchFamily="34" charset="0"/>
              <a:buNone/>
            </a:pPr>
            <a:endParaRPr lang="en-GB" b="0" i="0" dirty="0"/>
          </a:p>
        </p:txBody>
      </p:sp>
      <p:sp>
        <p:nvSpPr>
          <p:cNvPr id="4" name="Slide Number Placeholder 3"/>
          <p:cNvSpPr>
            <a:spLocks noGrp="1"/>
          </p:cNvSpPr>
          <p:nvPr>
            <p:ph type="sldNum" sz="quarter" idx="10"/>
          </p:nvPr>
        </p:nvSpPr>
        <p:spPr/>
        <p:txBody>
          <a:bodyPr/>
          <a:lstStyle/>
          <a:p>
            <a:fld id="{B1A289E7-7D14-47ED-B516-ABA539E0AEB8}" type="slidenum">
              <a:rPr lang="en-GB" smtClean="0"/>
              <a:t>13</a:t>
            </a:fld>
            <a:endParaRPr lang="en-GB"/>
          </a:p>
        </p:txBody>
      </p:sp>
    </p:spTree>
    <p:extLst>
      <p:ext uri="{BB962C8B-B14F-4D97-AF65-F5344CB8AC3E}">
        <p14:creationId xmlns:p14="http://schemas.microsoft.com/office/powerpoint/2010/main" val="1347332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 Giving </a:t>
            </a:r>
          </a:p>
          <a:p>
            <a:endParaRPr lang="en-GB" dirty="0"/>
          </a:p>
          <a:p>
            <a:r>
              <a:rPr lang="en-GB" dirty="0"/>
              <a:t>Any acts of kindness, whether small or large can make us feel happier and more satisfied about life. Encouraging your young person to ‘give’, can have a positive impact on how they see and value themselves, and how they continue to contribute to society as they grow and develop. </a:t>
            </a:r>
          </a:p>
          <a:p>
            <a:endParaRPr lang="en-GB" dirty="0"/>
          </a:p>
          <a:p>
            <a:r>
              <a:rPr lang="en-GB" b="1" dirty="0"/>
              <a:t>Discussion</a:t>
            </a:r>
            <a:r>
              <a:rPr lang="en-GB" dirty="0"/>
              <a:t>- What type of things could we encourage our children to do to give/be kind to others?</a:t>
            </a:r>
          </a:p>
          <a:p>
            <a:endParaRPr lang="en-GB" dirty="0"/>
          </a:p>
          <a:p>
            <a:r>
              <a:rPr lang="en-GB" dirty="0"/>
              <a:t>It doesn’t have to be a large gesture</a:t>
            </a:r>
          </a:p>
          <a:p>
            <a:endParaRPr lang="en-GB" dirty="0"/>
          </a:p>
          <a:p>
            <a:pPr marL="171450" indent="-171450">
              <a:buFont typeface="Arial" panose="020B0604020202020204" pitchFamily="34" charset="0"/>
              <a:buChar char="•"/>
            </a:pPr>
            <a:r>
              <a:rPr lang="en-GB" dirty="0"/>
              <a:t>Say thank you to someone who has helped you. </a:t>
            </a:r>
          </a:p>
          <a:p>
            <a:r>
              <a:rPr lang="en-GB" dirty="0"/>
              <a:t>• Give unwanted items to a local charity shop </a:t>
            </a:r>
          </a:p>
          <a:p>
            <a:pPr marL="171450" indent="-171450">
              <a:buFont typeface="Arial" panose="020B0604020202020204" pitchFamily="34" charset="0"/>
              <a:buChar char="•"/>
            </a:pPr>
            <a:r>
              <a:rPr lang="en-GB" dirty="0"/>
              <a:t>Give someone a compliment</a:t>
            </a:r>
          </a:p>
          <a:p>
            <a:r>
              <a:rPr lang="en-GB" dirty="0"/>
              <a:t>• Donate your time to do something for someone else </a:t>
            </a:r>
          </a:p>
          <a:p>
            <a:r>
              <a:rPr lang="en-GB" dirty="0"/>
              <a:t>• Offer to help your parents </a:t>
            </a:r>
          </a:p>
          <a:p>
            <a:r>
              <a:rPr lang="en-GB" dirty="0"/>
              <a:t>• Bake a cake and give it to someone </a:t>
            </a:r>
          </a:p>
          <a:p>
            <a:r>
              <a:rPr lang="en-GB" dirty="0"/>
              <a:t>• Do some volunteering </a:t>
            </a:r>
          </a:p>
          <a:p>
            <a:r>
              <a:rPr lang="en-GB" dirty="0"/>
              <a:t>• Nominate someone for an award </a:t>
            </a:r>
          </a:p>
          <a:p>
            <a:r>
              <a:rPr lang="en-GB" dirty="0"/>
              <a:t>• Give someone a hug </a:t>
            </a:r>
          </a:p>
          <a:p>
            <a:r>
              <a:rPr lang="en-GB" dirty="0"/>
              <a:t>• Be a mentor for someone </a:t>
            </a:r>
          </a:p>
          <a:p>
            <a:r>
              <a:rPr lang="en-GB" dirty="0"/>
              <a:t>• Raise money for charity </a:t>
            </a:r>
          </a:p>
          <a:p>
            <a:r>
              <a:rPr lang="en-GB" dirty="0"/>
              <a:t>• Help an elderly neighbour </a:t>
            </a:r>
          </a:p>
          <a:p>
            <a:r>
              <a:rPr lang="en-GB" dirty="0"/>
              <a:t>• Be a good role model </a:t>
            </a:r>
          </a:p>
          <a:p>
            <a:endParaRPr lang="en-GB" dirty="0"/>
          </a:p>
          <a:p>
            <a:r>
              <a:rPr lang="en-GB" b="1" dirty="0"/>
              <a:t>Fill in 5 ways to wellbeing sheet</a:t>
            </a:r>
          </a:p>
          <a:p>
            <a:r>
              <a:rPr lang="en-GB" dirty="0"/>
              <a:t>Write down 5 things you could encourage your child to do to help others this week</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14</a:t>
            </a:fld>
            <a:endParaRPr lang="en-GB"/>
          </a:p>
        </p:txBody>
      </p:sp>
    </p:spTree>
    <p:extLst>
      <p:ext uri="{BB962C8B-B14F-4D97-AF65-F5344CB8AC3E}">
        <p14:creationId xmlns:p14="http://schemas.microsoft.com/office/powerpoint/2010/main" val="2148765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Keep learning</a:t>
            </a:r>
          </a:p>
          <a:p>
            <a:endParaRPr lang="en-GB" dirty="0"/>
          </a:p>
          <a:p>
            <a:pPr algn="l"/>
            <a:r>
              <a:rPr lang="en-GB" b="0" i="0" dirty="0">
                <a:solidFill>
                  <a:srgbClr val="212B32"/>
                </a:solidFill>
                <a:effectLst/>
                <a:latin typeface="Frutiger W01"/>
              </a:rPr>
              <a:t>Research shows that learning new skills can also improve children’s mental health and emotional wellbeing by: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boosting </a:t>
            </a:r>
            <a:r>
              <a:rPr kumimoji="0" lang="en-GB" sz="1200" b="1" i="0" u="none" strike="noStrike" kern="1200" cap="none" spc="0" normalizeH="0" baseline="0" noProof="0" dirty="0">
                <a:ln>
                  <a:noFill/>
                </a:ln>
                <a:solidFill>
                  <a:srgbClr val="212B32"/>
                </a:solidFill>
                <a:effectLst/>
                <a:uLnTx/>
                <a:uFillTx/>
                <a:latin typeface="Frutiger W01"/>
                <a:ea typeface="+mn-ea"/>
                <a:cs typeface="+mn-cs"/>
              </a:rPr>
              <a:t>self-confidence</a:t>
            </a:r>
            <a:r>
              <a:rPr kumimoji="0" lang="en-GB" sz="1200" b="0" i="0" u="none" strike="noStrike" kern="1200" cap="none" spc="0" normalizeH="0" baseline="0" noProof="0" dirty="0">
                <a:ln>
                  <a:noFill/>
                </a:ln>
                <a:solidFill>
                  <a:srgbClr val="212B32"/>
                </a:solidFill>
                <a:effectLst/>
                <a:uLnTx/>
                <a:uFillTx/>
                <a:latin typeface="Frutiger W01"/>
                <a:ea typeface="+mn-ea"/>
                <a:cs typeface="+mn-cs"/>
              </a:rPr>
              <a:t> and </a:t>
            </a:r>
            <a:r>
              <a:rPr kumimoji="0" lang="en-GB" sz="1200" b="1" i="0" u="none" strike="noStrike" kern="1200" cap="none" spc="0" normalizeH="0" baseline="0" noProof="0" dirty="0">
                <a:ln>
                  <a:noFill/>
                </a:ln>
                <a:solidFill>
                  <a:srgbClr val="212B32"/>
                </a:solidFill>
                <a:effectLst/>
                <a:uLnTx/>
                <a:uFillTx/>
                <a:latin typeface="Frutiger W01"/>
                <a:ea typeface="+mn-ea"/>
                <a:cs typeface="+mn-cs"/>
              </a:rPr>
              <a:t>self-esteem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Helping to build a </a:t>
            </a:r>
            <a:r>
              <a:rPr kumimoji="0" lang="en-GB" sz="1200" b="1" i="0" u="none" strike="noStrike" kern="1200" cap="none" spc="0" normalizeH="0" baseline="0" noProof="0" dirty="0">
                <a:ln>
                  <a:noFill/>
                </a:ln>
                <a:solidFill>
                  <a:srgbClr val="212B32"/>
                </a:solidFill>
                <a:effectLst/>
                <a:uLnTx/>
                <a:uFillTx/>
                <a:latin typeface="Frutiger W01"/>
                <a:ea typeface="+mn-ea"/>
                <a:cs typeface="+mn-cs"/>
              </a:rPr>
              <a:t>sense of purpose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helping to </a:t>
            </a:r>
            <a:r>
              <a:rPr kumimoji="0" lang="en-GB" sz="1200" b="1" i="0" u="none" strike="noStrike" kern="1200" cap="none" spc="0" normalizeH="0" baseline="0" noProof="0" dirty="0">
                <a:ln>
                  <a:noFill/>
                </a:ln>
                <a:solidFill>
                  <a:srgbClr val="212B32"/>
                </a:solidFill>
                <a:effectLst/>
                <a:uLnTx/>
                <a:uFillTx/>
                <a:latin typeface="Frutiger W01"/>
                <a:ea typeface="+mn-ea"/>
                <a:cs typeface="+mn-cs"/>
              </a:rPr>
              <a:t>connect with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12B32"/>
              </a:solidFill>
              <a:effectLst/>
              <a:uLnTx/>
              <a:uFillTx/>
              <a:latin typeface="Frutiger W01"/>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Even if your child or young person feels they do not have enough time, or may not need to learn new things, there are lots of different ways to bring learning into their lives.</a:t>
            </a:r>
          </a:p>
          <a:p>
            <a:pPr algn="l"/>
            <a:endParaRPr kumimoji="0" lang="en-GB" sz="1200" b="0" i="0" u="none" strike="noStrike" kern="1200" cap="none" spc="0" normalizeH="0" baseline="0" noProof="0" dirty="0">
              <a:ln>
                <a:noFill/>
              </a:ln>
              <a:solidFill>
                <a:srgbClr val="212B32"/>
              </a:solidFill>
              <a:effectLst/>
              <a:uLnTx/>
              <a:uFillTx/>
              <a:latin typeface="Frutiger W01"/>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12B32"/>
                </a:solidFill>
                <a:effectLst/>
                <a:uLnTx/>
                <a:uFillTx/>
                <a:latin typeface="Frutiger W01"/>
                <a:ea typeface="+mn-ea"/>
                <a:cs typeface="+mn-cs"/>
              </a:rPr>
              <a:t>Discussion</a:t>
            </a:r>
            <a:r>
              <a:rPr kumimoji="0" lang="en-GB" sz="1200" b="0" i="0" u="none" strike="noStrike" kern="1200" cap="none" spc="0" normalizeH="0" baseline="0" noProof="0" dirty="0">
                <a:ln>
                  <a:noFill/>
                </a:ln>
                <a:solidFill>
                  <a:srgbClr val="212B32"/>
                </a:solidFill>
                <a:effectLst/>
                <a:uLnTx/>
                <a:uFillTx/>
                <a:latin typeface="Frutiger W01"/>
                <a:ea typeface="+mn-ea"/>
                <a:cs typeface="+mn-cs"/>
              </a:rPr>
              <a:t>- What simple things could young people do to increase their learning in a variety or areas? </a:t>
            </a:r>
          </a:p>
          <a:p>
            <a:pPr algn="l"/>
            <a:endParaRPr kumimoji="0" lang="en-GB" sz="1200" b="0" i="0" u="none" strike="noStrike" kern="1200" cap="none" spc="0" normalizeH="0" baseline="0" noProof="0" dirty="0">
              <a:ln>
                <a:noFill/>
              </a:ln>
              <a:solidFill>
                <a:srgbClr val="212B32"/>
              </a:solidFill>
              <a:effectLst/>
              <a:uLnTx/>
              <a:uFillTx/>
              <a:latin typeface="Frutiger W01"/>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Try something new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Learn a new skill/hobby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Be creative- start a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Read something new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Complete a puzzle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Make a cake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Learn how to play a musical instrument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Join a club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Learn a new word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Learn how to draw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Research something they are interested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Learn something new about the people around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Write a story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Visit a new 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212B32"/>
              </a:solidFill>
              <a:effectLst/>
              <a:uLnTx/>
              <a:uFillTx/>
              <a:latin typeface="Frutiger W01"/>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212B32"/>
                </a:solidFill>
                <a:effectLst/>
                <a:uLnTx/>
                <a:uFillTx/>
                <a:latin typeface="Frutiger W01"/>
                <a:ea typeface="+mn-ea"/>
                <a:cs typeface="+mn-cs"/>
              </a:rPr>
              <a:t>The list is endless.</a:t>
            </a:r>
          </a:p>
          <a:p>
            <a:pPr algn="l"/>
            <a:endParaRPr lang="en-GB" b="0" i="0" dirty="0">
              <a:solidFill>
                <a:srgbClr val="212B32"/>
              </a:solidFill>
              <a:effectLs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Activity- </a:t>
            </a:r>
            <a:r>
              <a:rPr kumimoji="0" lang="en-GB" sz="1200" b="0" i="0" u="none" strike="noStrike" kern="1200" cap="none" spc="0" normalizeH="0" baseline="0" noProof="0" dirty="0">
                <a:ln>
                  <a:noFill/>
                </a:ln>
                <a:solidFill>
                  <a:prstClr val="black"/>
                </a:solidFill>
                <a:effectLst/>
                <a:uLnTx/>
                <a:uFillTx/>
                <a:latin typeface="+mn-lt"/>
                <a:ea typeface="+mn-ea"/>
                <a:cs typeface="+mn-cs"/>
              </a:rPr>
              <a:t>On 5 ways to wellbeing sheet, write down 5 ways you could suggest that your person do to learn something new this week.</a:t>
            </a:r>
          </a:p>
          <a:p>
            <a:pPr algn="l"/>
            <a:endParaRPr lang="en-GB" b="0" i="0" dirty="0">
              <a:solidFill>
                <a:srgbClr val="212B32"/>
              </a:solidFill>
              <a:effectLst/>
              <a:latin typeface="Frutiger W01"/>
            </a:endParaRPr>
          </a:p>
        </p:txBody>
      </p:sp>
      <p:sp>
        <p:nvSpPr>
          <p:cNvPr id="4" name="Slide Number Placeholder 3"/>
          <p:cNvSpPr>
            <a:spLocks noGrp="1"/>
          </p:cNvSpPr>
          <p:nvPr>
            <p:ph type="sldNum" sz="quarter" idx="10"/>
          </p:nvPr>
        </p:nvSpPr>
        <p:spPr/>
        <p:txBody>
          <a:bodyPr/>
          <a:lstStyle/>
          <a:p>
            <a:fld id="{B1A289E7-7D14-47ED-B516-ABA539E0AEB8}" type="slidenum">
              <a:rPr lang="en-GB" smtClean="0"/>
              <a:t>15</a:t>
            </a:fld>
            <a:endParaRPr lang="en-GB"/>
          </a:p>
        </p:txBody>
      </p:sp>
    </p:spTree>
    <p:extLst>
      <p:ext uri="{BB962C8B-B14F-4D97-AF65-F5344CB8AC3E}">
        <p14:creationId xmlns:p14="http://schemas.microsoft.com/office/powerpoint/2010/main" val="321064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parent our children always come first, but it is important to make sure that you don’t forget to look after yourself. If you don’t look after your health and wellbeing it can make it harder for you to support your children, especially if they are struggling with their mental health.</a:t>
            </a:r>
          </a:p>
          <a:p>
            <a:endParaRPr lang="en-GB" dirty="0"/>
          </a:p>
          <a:p>
            <a:r>
              <a:rPr lang="en-GB" dirty="0"/>
              <a:t>It’s important not to blame yourself if your child is having problems. It can be an incredibly distressing situation to be in, but it doesn’t</a:t>
            </a:r>
          </a:p>
          <a:p>
            <a:r>
              <a:rPr lang="en-GB" dirty="0"/>
              <a:t>make you a bad parent.</a:t>
            </a:r>
          </a:p>
          <a:p>
            <a:endParaRPr lang="en-GB" dirty="0"/>
          </a:p>
          <a:p>
            <a:r>
              <a:rPr lang="en-GB" dirty="0"/>
              <a:t>For some people, talking to a friend or family member will help them to put the situation into perspective. For others, talking to people who have been through or are experiencing a similar thing proves beneficial as they can share their challenges and coping strategies.</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16</a:t>
            </a:fld>
            <a:endParaRPr lang="en-GB"/>
          </a:p>
        </p:txBody>
      </p:sp>
    </p:spTree>
    <p:extLst>
      <p:ext uri="{BB962C8B-B14F-4D97-AF65-F5344CB8AC3E}">
        <p14:creationId xmlns:p14="http://schemas.microsoft.com/office/powerpoint/2010/main" val="3409609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all experience low mood from time to time.</a:t>
            </a:r>
          </a:p>
          <a:p>
            <a:r>
              <a:rPr lang="en-GB" dirty="0"/>
              <a:t>Low mood can affect the way we think, feel and what we do.</a:t>
            </a:r>
          </a:p>
          <a:p>
            <a:r>
              <a:rPr lang="en-GB" dirty="0"/>
              <a:t>Live positively by using the 5 ways of wellbeing.</a:t>
            </a:r>
          </a:p>
          <a:p>
            <a:endParaRPr lang="en-GB" dirty="0"/>
          </a:p>
          <a:p>
            <a:endParaRPr lang="en-GB" dirty="0"/>
          </a:p>
          <a:p>
            <a:r>
              <a:rPr lang="en-GB" b="1" dirty="0"/>
              <a:t>Possible home activity- </a:t>
            </a:r>
            <a:r>
              <a:rPr lang="en-GB" b="0" dirty="0"/>
              <a:t>Talk with your children about the 5 Ways to Wellbeing – they  </a:t>
            </a:r>
            <a:r>
              <a:rPr lang="en-GB" dirty="0"/>
              <a:t>could draw their own 5 ways to wellbeing poster/ draw around their hand and include their planned activities for the week.</a:t>
            </a:r>
          </a:p>
          <a:p>
            <a:endParaRPr lang="en-GB" dirty="0"/>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17</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Online Support</a:t>
            </a:r>
          </a:p>
          <a:p>
            <a:endParaRPr lang="en-GB" dirty="0"/>
          </a:p>
          <a:p>
            <a:r>
              <a:rPr lang="en-GB" dirty="0"/>
              <a:t>There is an abundance of online support and guidance in relation to Low mood. </a:t>
            </a:r>
          </a:p>
          <a:p>
            <a:endParaRPr lang="en-GB" dirty="0"/>
          </a:p>
          <a:p>
            <a:r>
              <a:rPr lang="en-GB" dirty="0"/>
              <a:t>We only recommend using websites and apps that have been verified and deemed appropriate for children and young people by professionals. </a:t>
            </a:r>
          </a:p>
          <a:p>
            <a:endParaRPr lang="en-GB" dirty="0"/>
          </a:p>
          <a:p>
            <a:r>
              <a:rPr lang="en-GB" dirty="0"/>
              <a:t>So please explore, investigate and find techniques and practices that work for you and your family.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They are all free and can provide you and your child with advice, support and guidance on a number of issues that they might be facing right now. </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18</a:t>
            </a:fld>
            <a:endParaRPr lang="en-GB"/>
          </a:p>
        </p:txBody>
      </p:sp>
    </p:spTree>
    <p:extLst>
      <p:ext uri="{BB962C8B-B14F-4D97-AF65-F5344CB8AC3E}">
        <p14:creationId xmlns:p14="http://schemas.microsoft.com/office/powerpoint/2010/main" val="2754064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85" name="Google Shape;38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19</a:t>
            </a:fld>
            <a:endParaRPr sz="12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a:solidFill>
                  <a:schemeClr val="dk1"/>
                </a:solidFill>
                <a:latin typeface="Calibri"/>
                <a:ea typeface="Calibri"/>
                <a:cs typeface="Calibri"/>
                <a:sym typeface="Calibri"/>
              </a:rPr>
              <a:t>Aims/objectives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a:solidFill>
                  <a:schemeClr val="dk1"/>
                </a:solidFill>
                <a:latin typeface="Calibri"/>
                <a:ea typeface="Calibri"/>
                <a:cs typeface="Calibri"/>
                <a:sym typeface="Calibri"/>
              </a:rPr>
              <a:t>To understand and recognise: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dirty="0">
                <a:solidFill>
                  <a:schemeClr val="dk1"/>
                </a:solidFill>
                <a:latin typeface="Calibri"/>
                <a:ea typeface="Calibri"/>
                <a:cs typeface="Calibri"/>
                <a:sym typeface="Calibri"/>
              </a:rPr>
              <a:t>what low mood 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dirty="0">
                <a:solidFill>
                  <a:schemeClr val="dk1"/>
                </a:solidFill>
                <a:latin typeface="Calibri"/>
                <a:ea typeface="Calibri"/>
                <a:cs typeface="Calibri"/>
                <a:sym typeface="Calibri"/>
              </a:rPr>
              <a:t>How low mood affects our child’s  thoughts, feelings and behaviour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dirty="0">
                <a:solidFill>
                  <a:schemeClr val="dk1"/>
                </a:solidFill>
                <a:latin typeface="Calibri"/>
                <a:ea typeface="Calibri"/>
                <a:cs typeface="Calibri"/>
                <a:sym typeface="Calibri"/>
              </a:rPr>
              <a:t>How to increase/boost  our child’s mood by using different techniques and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cap="none" dirty="0">
                <a:solidFill>
                  <a:schemeClr val="dk1"/>
                </a:solidFill>
                <a:latin typeface="+mn-lt"/>
                <a:ea typeface="Calibri"/>
                <a:cs typeface="Calibri"/>
                <a:sym typeface="Calibri"/>
              </a:rPr>
              <a:t>Safe Space Ground Rules</a:t>
            </a:r>
          </a:p>
          <a:p>
            <a:endParaRPr lang="en-GB" dirty="0"/>
          </a:p>
          <a:p>
            <a:r>
              <a:rPr lang="en-GB" dirty="0"/>
              <a:t>During the session I will be asking you to reflect on your own emotions and experiences. </a:t>
            </a:r>
          </a:p>
          <a:p>
            <a:r>
              <a:rPr lang="en-GB" dirty="0"/>
              <a:t>You</a:t>
            </a:r>
            <a:r>
              <a:rPr lang="en-GB" baseline="0" dirty="0"/>
              <a:t> </a:t>
            </a:r>
            <a:r>
              <a:rPr lang="en-GB" dirty="0"/>
              <a:t>will have the opportunity to share your thoughts,</a:t>
            </a:r>
            <a:r>
              <a:rPr lang="en-GB" baseline="0" dirty="0"/>
              <a:t> if you would like to.</a:t>
            </a:r>
            <a:r>
              <a:rPr lang="en-GB" dirty="0"/>
              <a:t> </a:t>
            </a:r>
          </a:p>
          <a:p>
            <a:endParaRPr lang="en-GB" dirty="0"/>
          </a:p>
          <a:p>
            <a:r>
              <a:rPr lang="en-GB" dirty="0"/>
              <a:t>It is important</a:t>
            </a:r>
            <a:r>
              <a:rPr lang="en-GB" baseline="0" dirty="0"/>
              <a:t> to listen when someone is sharing their thoughts and ideas.  </a:t>
            </a:r>
          </a:p>
          <a:p>
            <a:r>
              <a:rPr lang="en-GB" baseline="0" dirty="0"/>
              <a:t>We all have different thoughts and experiences – please respect each others. </a:t>
            </a:r>
          </a:p>
          <a:p>
            <a:r>
              <a:rPr lang="en-GB" baseline="0" dirty="0"/>
              <a:t>Only share what you feel comfortable sharing. </a:t>
            </a:r>
            <a:endParaRPr lang="en-GB" sz="1200" b="0"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B1A289E7-7D14-47ED-B516-ABA539E0AEB8}" type="slidenum">
              <a:rPr lang="en-GB" smtClean="0"/>
              <a:t>2</a:t>
            </a:fld>
            <a:endParaRPr lang="en-GB"/>
          </a:p>
        </p:txBody>
      </p:sp>
    </p:spTree>
    <p:extLst>
      <p:ext uri="{BB962C8B-B14F-4D97-AF65-F5344CB8AC3E}">
        <p14:creationId xmlns:p14="http://schemas.microsoft.com/office/powerpoint/2010/main" val="2234806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B1A289E7-7D14-47ED-B516-ABA539E0AEB8}" type="slidenum">
              <a:rPr lang="en-GB" smtClean="0"/>
              <a:t>20</a:t>
            </a:fld>
            <a:endParaRPr lang="en-GB"/>
          </a:p>
        </p:txBody>
      </p:sp>
    </p:spTree>
    <p:extLst>
      <p:ext uri="{BB962C8B-B14F-4D97-AF65-F5344CB8AC3E}">
        <p14:creationId xmlns:p14="http://schemas.microsoft.com/office/powerpoint/2010/main" val="1162657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212B32"/>
                </a:solidFill>
              </a:rPr>
              <a:t>What is low mood?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212B3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212B32"/>
                </a:solidFill>
              </a:rPr>
              <a:t>Ask the parents/carers first!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212B32"/>
                </a:solidFill>
              </a:rPr>
              <a:t>What words come to mind when you think of low mood?-Use these to </a:t>
            </a:r>
            <a:r>
              <a:rPr lang="en-GB" sz="1200" b="1" dirty="0">
                <a:solidFill>
                  <a:srgbClr val="212B32"/>
                </a:solidFill>
              </a:rPr>
              <a:t>create 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212B32"/>
                </a:solidFill>
              </a:rPr>
              <a:t>e.g. down, low, blue, down in the dumps, sad, tired, isolating/lonely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212B3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E48"/>
                </a:solidFill>
                <a:effectLst/>
                <a:latin typeface="Montserrat"/>
              </a:rPr>
              <a:t>How we feel is always changing. Sometimes we are excited and happy; at other times, we feel sad, bored or stressed out. It’s perfectly normal to feel low, anxious or overwhelmed, especially when things are difficult.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E48"/>
                </a:solidFill>
                <a:effectLst/>
                <a:latin typeface="Montserrat"/>
              </a:rPr>
              <a:t>Mostly these feelings will pass quite quickly, </a:t>
            </a:r>
            <a:r>
              <a:rPr lang="en-GB" b="1" i="0" dirty="0">
                <a:solidFill>
                  <a:srgbClr val="333E48"/>
                </a:solidFill>
                <a:effectLst/>
                <a:latin typeface="Montserrat"/>
              </a:rPr>
              <a:t>however sometimes they develop into more serious problems and begin to affect our children’s day to day lives.</a:t>
            </a:r>
            <a:endParaRPr lang="en-GB" sz="1200" b="1"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With low mood, these feelings of sadness seem to continue for a longer period of time and often stop our children from enjoying the things they normally like to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Some people describe feeling low as ‘</a:t>
            </a:r>
            <a:r>
              <a:rPr lang="en-GB" sz="1200" b="0" i="1" kern="1200" dirty="0">
                <a:solidFill>
                  <a:schemeClr val="tx1"/>
                </a:solidFill>
                <a:effectLst/>
                <a:latin typeface="+mn-lt"/>
                <a:ea typeface="+mn-ea"/>
                <a:cs typeface="+mn-cs"/>
              </a:rPr>
              <a:t>being under a dark heavy cloud</a:t>
            </a:r>
            <a:r>
              <a:rPr lang="en-GB"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B1A289E7-7D14-47ED-B516-ABA539E0AEB8}" type="slidenum">
              <a:rPr lang="en-GB" smtClean="0"/>
              <a:t>3</a:t>
            </a:fld>
            <a:endParaRPr lang="en-GB"/>
          </a:p>
        </p:txBody>
      </p:sp>
    </p:spTree>
    <p:extLst>
      <p:ext uri="{BB962C8B-B14F-4D97-AF65-F5344CB8AC3E}">
        <p14:creationId xmlns:p14="http://schemas.microsoft.com/office/powerpoint/2010/main" val="1194905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cap="none" dirty="0">
                <a:solidFill>
                  <a:schemeClr val="dk1"/>
                </a:solidFill>
                <a:latin typeface="Calibri"/>
                <a:ea typeface="Calibri"/>
                <a:cs typeface="Calibri"/>
                <a:sym typeface="Calibri"/>
              </a:rPr>
              <a:t>Discussion- What can cause low mood?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Calibri" panose="020F0502020204030204" pitchFamily="34" charset="0"/>
              </a:rPr>
              <a:t>We can feel low for a variety of reasons.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Calibri" panose="020F0502020204030204" pitchFamily="34" charset="0"/>
              </a:rPr>
              <a:t>However low mood often follows difficult experiences </a:t>
            </a:r>
            <a:endParaRPr lang="en-GB" sz="1200" b="1"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a:solidFill>
                  <a:schemeClr val="dk1"/>
                </a:solidFill>
                <a:latin typeface="Calibri"/>
                <a:ea typeface="Calibri"/>
                <a:cs typeface="Calibri"/>
                <a:sym typeface="Calibri"/>
              </a:rPr>
              <a:t>Ask the group to discuss events or situations which may contribute to a young person  feeling 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a:solidFill>
                  <a:schemeClr val="dk1"/>
                </a:solidFill>
                <a:latin typeface="Calibri"/>
                <a:ea typeface="Calibri"/>
                <a:cs typeface="Calibri"/>
                <a:sym typeface="Calibri"/>
              </a:rPr>
              <a:t>e.g. bullying, loss/bereavement, friendship difficulties, transitions/moving school, home, negative comments from others, not experiencing success.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34241"/>
                </a:solidFill>
                <a:effectLst/>
                <a:latin typeface="RobotoRegular"/>
              </a:rPr>
              <a:t>BUT sometimes periods of low mood happen for no obvious reason.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434241"/>
              </a:solidFill>
              <a:effectLst/>
              <a:latin typeface="Robot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34241"/>
                </a:solidFill>
                <a:effectLst/>
                <a:latin typeface="RobotoRegular"/>
              </a:rPr>
              <a:t>Feedback to larger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434241"/>
              </a:solidFill>
              <a:effectLst/>
              <a:latin typeface="Roboto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B1A289E7-7D14-47ED-B516-ABA539E0AEB8}" type="slidenum">
              <a:rPr lang="en-GB" smtClean="0"/>
              <a:t>4</a:t>
            </a:fld>
            <a:endParaRPr lang="en-GB"/>
          </a:p>
        </p:txBody>
      </p:sp>
    </p:spTree>
    <p:extLst>
      <p:ext uri="{BB962C8B-B14F-4D97-AF65-F5344CB8AC3E}">
        <p14:creationId xmlns:p14="http://schemas.microsoft.com/office/powerpoint/2010/main" val="386707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thoughts, emotions, physical symptoms and behaviours are all connected and influence one another.</a:t>
            </a:r>
          </a:p>
          <a:p>
            <a:r>
              <a:rPr lang="en-GB" dirty="0"/>
              <a:t>Low mood can affect the way a person feels, how they think and the things they do.  </a:t>
            </a:r>
          </a:p>
          <a:p>
            <a:endParaRPr lang="en-GB" dirty="0"/>
          </a:p>
          <a:p>
            <a:r>
              <a:rPr lang="en-GB" dirty="0"/>
              <a:t>When feeling low, people may find themselves thinking negatively about themselves, perhaps thinking that other people do not like them.  This can make them feel sad and tired. A common symptom of low mood is that people tend to withdraw or avoid certain activities or social interaction.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This avoidance can often make the person feel worse…. Causing them to withdraw or isolate themselves further.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We sometimes call this the vicious cycle of low mood.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5</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When a child or young person feels low, it is easy for them to fall into the trap of thinking negatively about themselves, others and the world around them, </a:t>
            </a:r>
            <a:r>
              <a:rPr lang="en-GB" altLang="en-US" sz="1200" dirty="0">
                <a:latin typeface="Calibri" panose="020F0502020204030204" pitchFamily="34" charset="0"/>
              </a:rPr>
              <a:t>and this has a negative impact on their mood.</a:t>
            </a:r>
            <a:r>
              <a:rPr lang="en-GB" b="0" i="0" dirty="0">
                <a:solidFill>
                  <a:srgbClr val="4A4A4A"/>
                </a:solidFill>
                <a:effectLst/>
                <a:latin typeface="RobotoRegular"/>
              </a:rPr>
              <a:t>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Someone who is feeling low may:</a:t>
            </a:r>
          </a:p>
          <a:p>
            <a:r>
              <a:rPr lang="en-GB" sz="1200" b="1" i="0" u="none" strike="noStrike" kern="1200" baseline="0" dirty="0">
                <a:solidFill>
                  <a:schemeClr val="tx1"/>
                </a:solidFill>
                <a:latin typeface="+mn-lt"/>
                <a:ea typeface="+mn-ea"/>
                <a:cs typeface="+mn-cs"/>
              </a:rPr>
              <a:t>…Lose confidence in themselves </a:t>
            </a:r>
            <a:r>
              <a:rPr lang="en-GB" sz="1200" b="0" i="0" u="none" strike="noStrike" kern="1200" baseline="0" dirty="0">
                <a:solidFill>
                  <a:schemeClr val="tx1"/>
                </a:solidFill>
                <a:latin typeface="+mn-lt"/>
                <a:ea typeface="+mn-ea"/>
                <a:cs typeface="+mn-cs"/>
              </a:rPr>
              <a:t>(I cant do it, I’m rubbish, I’ll make a mistake, I’m  not good enough, no-one likes me), </a:t>
            </a:r>
          </a:p>
          <a:p>
            <a:r>
              <a:rPr lang="en-GB" sz="1200" b="1" i="0" u="none" strike="noStrike" kern="1200" baseline="0" dirty="0">
                <a:solidFill>
                  <a:schemeClr val="tx1"/>
                </a:solidFill>
                <a:latin typeface="+mn-lt"/>
                <a:ea typeface="+mn-ea"/>
                <a:cs typeface="+mn-cs"/>
              </a:rPr>
              <a:t>...Expect bad things to happen </a:t>
            </a:r>
            <a:r>
              <a:rPr lang="en-GB" sz="1200" b="0" i="0" u="none" strike="noStrike" kern="1200" baseline="0" dirty="0">
                <a:solidFill>
                  <a:schemeClr val="tx1"/>
                </a:solidFill>
                <a:latin typeface="+mn-lt"/>
                <a:ea typeface="+mn-ea"/>
                <a:cs typeface="+mn-cs"/>
              </a:rPr>
              <a:t>(they will laugh at me, I’m going to fail, everything is hopeless, nothing will ever change)</a:t>
            </a:r>
          </a:p>
          <a:p>
            <a:r>
              <a:rPr lang="en-GB" sz="1200" b="1" i="0" u="none" strike="noStrike" kern="1200" baseline="0" dirty="0">
                <a:solidFill>
                  <a:schemeClr val="tx1"/>
                </a:solidFill>
                <a:latin typeface="+mn-lt"/>
                <a:ea typeface="+mn-ea"/>
                <a:cs typeface="+mn-cs"/>
              </a:rPr>
              <a:t>…think like they hate themselves </a:t>
            </a:r>
            <a:r>
              <a:rPr lang="en-GB" sz="1200" b="0" i="0" u="none" strike="noStrike" kern="1200" baseline="0" dirty="0">
                <a:solidFill>
                  <a:schemeClr val="tx1"/>
                </a:solidFill>
                <a:latin typeface="+mn-lt"/>
                <a:ea typeface="+mn-ea"/>
                <a:cs typeface="+mn-cs"/>
              </a:rPr>
              <a:t>(I’m useless/worthless, I’m  a horrible person, what’s the point!)</a:t>
            </a:r>
          </a:p>
          <a:p>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really upsetting thoughts but are a very common symptom of low mood.  These thoughts are </a:t>
            </a:r>
            <a:r>
              <a:rPr lang="en-GB" b="1" dirty="0"/>
              <a:t>not</a:t>
            </a:r>
            <a:r>
              <a:rPr lang="en-GB" dirty="0"/>
              <a:t> based on truth, but often </a:t>
            </a:r>
            <a:r>
              <a:rPr lang="en-GB" b="1" dirty="0"/>
              <a:t>feel believable</a:t>
            </a:r>
            <a:r>
              <a:rPr lang="en-GB" dirty="0"/>
              <a:t> at the time.</a:t>
            </a:r>
            <a:r>
              <a:rPr lang="en-GB" sz="1200" b="0" i="0" u="none" strike="noStrike" kern="1200" baseline="0" dirty="0">
                <a:solidFill>
                  <a:schemeClr val="tx1"/>
                </a:solidFill>
                <a:latin typeface="+mn-lt"/>
                <a:ea typeface="+mn-ea"/>
                <a:cs typeface="+mn-cs"/>
              </a:rPr>
              <a:t>  We call these </a:t>
            </a:r>
            <a:r>
              <a:rPr lang="en-GB" sz="1200" b="1" i="0" u="none" strike="noStrike" kern="1200" baseline="0" dirty="0">
                <a:solidFill>
                  <a:schemeClr val="tx1"/>
                </a:solidFill>
                <a:latin typeface="+mn-lt"/>
                <a:ea typeface="+mn-ea"/>
                <a:cs typeface="+mn-cs"/>
              </a:rPr>
              <a:t>Negative Automatic Thoughts </a:t>
            </a:r>
            <a:r>
              <a:rPr lang="en-GB" sz="1200" b="0" i="0" u="none" strike="noStrike" kern="1200" baseline="0" dirty="0">
                <a:solidFill>
                  <a:schemeClr val="tx1"/>
                </a:solidFill>
                <a:latin typeface="+mn-lt"/>
                <a:ea typeface="+mn-ea"/>
                <a:cs typeface="+mn-cs"/>
              </a:rPr>
              <a:t>(NATs).  Young people  can dwell on these thoughts repeatedly, mulling over things, asking themselves why, or taking things personally,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Helping to normalise- </a:t>
            </a:r>
            <a:r>
              <a:rPr lang="en-GB" sz="1200" b="0" i="0" u="none" strike="noStrike" kern="1200" baseline="0" dirty="0">
                <a:solidFill>
                  <a:schemeClr val="tx1"/>
                </a:solidFill>
                <a:latin typeface="+mn-lt"/>
                <a:ea typeface="+mn-ea"/>
                <a:cs typeface="+mn-cs"/>
              </a:rPr>
              <a:t>Ask parents to share with a partner, if they have experienced any of these thoughts, how they had overcome them or how they could help someone experiencing these thoughts- presenter to model. ( could talk about child if it’s easier)</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Please watch the video to see how some of these thoughts can be challenged.</a:t>
            </a:r>
          </a:p>
          <a:p>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6</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It is important to be able to identify the signs and symptoms of low mood, in order to help our children affectively. </a:t>
            </a:r>
          </a:p>
          <a:p>
            <a:r>
              <a:rPr lang="en-GB" sz="1200" b="0" i="0" u="none" strike="noStrike" kern="1200" baseline="0" dirty="0">
                <a:solidFill>
                  <a:schemeClr val="tx1"/>
                </a:solidFill>
                <a:latin typeface="+mn-lt"/>
                <a:ea typeface="+mn-ea"/>
                <a:cs typeface="+mn-cs"/>
              </a:rPr>
              <a:t>There are a number of symptoms of low mood and they affect everyone in different ways. </a:t>
            </a:r>
          </a:p>
          <a:p>
            <a:r>
              <a:rPr lang="en-GB" sz="1200" b="0" i="0" u="none" strike="noStrike" kern="1200" baseline="0" dirty="0">
                <a:solidFill>
                  <a:schemeClr val="tx1"/>
                </a:solidFill>
                <a:latin typeface="+mn-lt"/>
                <a:ea typeface="+mn-ea"/>
                <a:cs typeface="+mn-cs"/>
              </a:rPr>
              <a:t>Not everyone will have the same experience.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low mood affects our feelings and emotions</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When a person thinks negatively about themselves or others, it can often make them feel:</a:t>
            </a:r>
          </a:p>
          <a:p>
            <a:r>
              <a:rPr lang="en-GB" sz="1200" b="0" i="0" u="none" strike="noStrike" kern="1200" baseline="0" dirty="0">
                <a:solidFill>
                  <a:schemeClr val="tx1"/>
                </a:solidFill>
                <a:latin typeface="+mn-lt"/>
                <a:ea typeface="+mn-ea"/>
                <a:cs typeface="+mn-cs"/>
              </a:rPr>
              <a:t>Sad/Low/Flat </a:t>
            </a:r>
          </a:p>
          <a:p>
            <a:r>
              <a:rPr lang="en-GB" sz="1200" b="0" i="0" u="none" strike="noStrike" kern="1200" baseline="0" dirty="0">
                <a:solidFill>
                  <a:schemeClr val="tx1"/>
                </a:solidFill>
                <a:latin typeface="+mn-lt"/>
                <a:ea typeface="+mn-ea"/>
                <a:cs typeface="+mn-cs"/>
              </a:rPr>
              <a:t>Upset, Tearful,</a:t>
            </a:r>
          </a:p>
          <a:p>
            <a:r>
              <a:rPr lang="en-GB" sz="1200" b="0" i="0" u="none" strike="noStrike" kern="1200" baseline="0" dirty="0">
                <a:solidFill>
                  <a:schemeClr val="tx1"/>
                </a:solidFill>
                <a:latin typeface="+mn-lt"/>
                <a:ea typeface="+mn-ea"/>
                <a:cs typeface="+mn-cs"/>
              </a:rPr>
              <a:t>Irritable,</a:t>
            </a:r>
          </a:p>
          <a:p>
            <a:r>
              <a:rPr lang="en-GB" sz="1200" b="0" i="0" u="none" strike="noStrike" kern="1200" baseline="0" dirty="0">
                <a:solidFill>
                  <a:schemeClr val="tx1"/>
                </a:solidFill>
                <a:latin typeface="+mn-lt"/>
                <a:ea typeface="+mn-ea"/>
                <a:cs typeface="+mn-cs"/>
              </a:rPr>
              <a:t>Lonely/ worthless</a:t>
            </a:r>
          </a:p>
          <a:p>
            <a:r>
              <a:rPr lang="en-GB" sz="1200" b="0" i="0" u="none" strike="noStrike" kern="1200" baseline="0" dirty="0">
                <a:solidFill>
                  <a:schemeClr val="tx1"/>
                </a:solidFill>
                <a:latin typeface="+mn-lt"/>
                <a:ea typeface="+mn-ea"/>
                <a:cs typeface="+mn-cs"/>
              </a:rPr>
              <a:t>Anxious/scared </a:t>
            </a:r>
          </a:p>
          <a:p>
            <a:r>
              <a:rPr lang="en-GB" sz="1200" b="0" i="0" u="none" strike="noStrike" kern="1200" baseline="0" dirty="0">
                <a:solidFill>
                  <a:schemeClr val="tx1"/>
                </a:solidFill>
                <a:latin typeface="+mn-lt"/>
                <a:ea typeface="+mn-ea"/>
                <a:cs typeface="+mn-cs"/>
              </a:rPr>
              <a:t>Unmotivated- not wanting to do things</a:t>
            </a:r>
          </a:p>
          <a:p>
            <a:r>
              <a:rPr lang="en-GB" sz="1200" b="0" i="0" u="none" strike="noStrike" kern="1200" baseline="0" dirty="0">
                <a:solidFill>
                  <a:schemeClr val="tx1"/>
                </a:solidFill>
                <a:latin typeface="+mn-lt"/>
                <a:ea typeface="+mn-ea"/>
                <a:cs typeface="+mn-cs"/>
              </a:rPr>
              <a:t>Guilty/ worthless.</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7</a:t>
            </a:fld>
            <a:endParaRPr lang="en-GB"/>
          </a:p>
        </p:txBody>
      </p:sp>
    </p:spTree>
    <p:extLst>
      <p:ext uri="{BB962C8B-B14F-4D97-AF65-F5344CB8AC3E}">
        <p14:creationId xmlns:p14="http://schemas.microsoft.com/office/powerpoint/2010/main" val="186499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Low mood can also affect our bodies physically.</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When someone is feeling happy they might smile, laugh, have energy, enthusiasm, feel relaxed etc.</a:t>
            </a:r>
          </a:p>
          <a:p>
            <a:r>
              <a:rPr lang="en-GB" sz="1200" b="0" i="0" u="none" strike="noStrike" kern="1200" baseline="0" dirty="0">
                <a:solidFill>
                  <a:schemeClr val="tx1"/>
                </a:solidFill>
                <a:latin typeface="+mn-lt"/>
                <a:ea typeface="+mn-ea"/>
                <a:cs typeface="+mn-cs"/>
              </a:rPr>
              <a:t>When someone has low mood it may evoke feelings linked to anxiety</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You may notice your child present with some of the following symptoms if they are feeling low:</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Present with Stomach pains or butterflies</a:t>
            </a:r>
          </a:p>
          <a:p>
            <a:r>
              <a:rPr lang="en-GB" sz="1200" b="0" i="0" u="none" strike="noStrike" kern="1200" baseline="0" dirty="0">
                <a:solidFill>
                  <a:schemeClr val="tx1"/>
                </a:solidFill>
                <a:latin typeface="+mn-lt"/>
                <a:ea typeface="+mn-ea"/>
                <a:cs typeface="+mn-cs"/>
              </a:rPr>
              <a:t>Always feeling tired or appear to have little energy or motivation</a:t>
            </a:r>
          </a:p>
          <a:p>
            <a:r>
              <a:rPr lang="en-GB" sz="1200" b="0" i="0" u="none" strike="noStrike" kern="1200" baseline="0" dirty="0">
                <a:solidFill>
                  <a:schemeClr val="tx1"/>
                </a:solidFill>
                <a:latin typeface="+mn-lt"/>
                <a:ea typeface="+mn-ea"/>
                <a:cs typeface="+mn-cs"/>
              </a:rPr>
              <a:t>May appear tense, agitated or bad tempered</a:t>
            </a:r>
          </a:p>
          <a:p>
            <a:r>
              <a:rPr lang="en-GB" sz="1200" b="0" i="0" u="none" strike="noStrike" kern="1200" baseline="0" dirty="0">
                <a:solidFill>
                  <a:schemeClr val="tx1"/>
                </a:solidFill>
                <a:latin typeface="+mn-lt"/>
                <a:ea typeface="+mn-ea"/>
                <a:cs typeface="+mn-cs"/>
              </a:rPr>
              <a:t> They may cry or have more difficulty managing their emotions.</a:t>
            </a:r>
          </a:p>
          <a:p>
            <a:r>
              <a:rPr lang="en-GB" dirty="0"/>
              <a:t>You may notice them:</a:t>
            </a:r>
          </a:p>
          <a:p>
            <a:r>
              <a:rPr lang="en-GB" dirty="0"/>
              <a:t>Weight gain or weight loss- due to a change in appetite.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These body clues </a:t>
            </a:r>
            <a:r>
              <a:rPr lang="en-GB" sz="1200" b="0" i="0" u="none" strike="noStrike" kern="1200" baseline="0" dirty="0" err="1">
                <a:solidFill>
                  <a:schemeClr val="tx1"/>
                </a:solidFill>
                <a:latin typeface="+mn-lt"/>
                <a:ea typeface="+mn-ea"/>
                <a:cs typeface="+mn-cs"/>
              </a:rPr>
              <a:t>arnt</a:t>
            </a:r>
            <a:r>
              <a:rPr lang="en-GB" sz="1200" b="0" i="0" u="none" strike="noStrike" kern="1200" baseline="0" dirty="0">
                <a:solidFill>
                  <a:schemeClr val="tx1"/>
                </a:solidFill>
                <a:latin typeface="+mn-lt"/>
                <a:ea typeface="+mn-ea"/>
                <a:cs typeface="+mn-cs"/>
              </a:rPr>
              <a:t> dangerous, it is just the natural way our body responds when feeling low or anxious. And when we see these in our child, its sign for us to gather thoughts, recognise feelings and decide how to respond.</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Take a moment to think about your </a:t>
            </a:r>
            <a:r>
              <a:rPr lang="en-GB" sz="1200" b="0" i="0" u="none" strike="noStrike" kern="1200" baseline="0" dirty="0" err="1">
                <a:solidFill>
                  <a:schemeClr val="tx1"/>
                </a:solidFill>
                <a:latin typeface="+mn-lt"/>
                <a:ea typeface="+mn-ea"/>
                <a:cs typeface="+mn-cs"/>
              </a:rPr>
              <a:t>childs</a:t>
            </a:r>
            <a:r>
              <a:rPr lang="en-GB" sz="1200" b="0" i="0" u="none" strike="noStrike" kern="1200" baseline="0" dirty="0">
                <a:solidFill>
                  <a:schemeClr val="tx1"/>
                </a:solidFill>
                <a:latin typeface="+mn-lt"/>
                <a:ea typeface="+mn-ea"/>
                <a:cs typeface="+mn-cs"/>
              </a:rPr>
              <a:t> body clues, and how do they respond physically.  It is important be able to recognise these signs.</a:t>
            </a:r>
          </a:p>
        </p:txBody>
      </p:sp>
      <p:sp>
        <p:nvSpPr>
          <p:cNvPr id="4" name="Slide Number Placeholder 3"/>
          <p:cNvSpPr>
            <a:spLocks noGrp="1"/>
          </p:cNvSpPr>
          <p:nvPr>
            <p:ph type="sldNum" sz="quarter" idx="10"/>
          </p:nvPr>
        </p:nvSpPr>
        <p:spPr/>
        <p:txBody>
          <a:bodyPr/>
          <a:lstStyle/>
          <a:p>
            <a:fld id="{B1A289E7-7D14-47ED-B516-ABA539E0AEB8}" type="slidenum">
              <a:rPr lang="en-GB" smtClean="0"/>
              <a:t>8</a:t>
            </a:fld>
            <a:endParaRPr lang="en-GB"/>
          </a:p>
        </p:txBody>
      </p:sp>
    </p:spTree>
    <p:extLst>
      <p:ext uri="{BB962C8B-B14F-4D97-AF65-F5344CB8AC3E}">
        <p14:creationId xmlns:p14="http://schemas.microsoft.com/office/powerpoint/2010/main" val="939446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Behaviour</a:t>
            </a:r>
          </a:p>
          <a:p>
            <a:r>
              <a:rPr lang="en-GB" dirty="0"/>
              <a:t>If we experience unhelpful thoughts and feelings, it can affect the way we behave.</a:t>
            </a:r>
          </a:p>
          <a:p>
            <a:endParaRPr lang="en-GB" dirty="0"/>
          </a:p>
          <a:p>
            <a:r>
              <a:rPr lang="en-GB" sz="1200" b="0" i="0" u="none" strike="noStrike" kern="1200" baseline="0" dirty="0">
                <a:solidFill>
                  <a:schemeClr val="tx1"/>
                </a:solidFill>
                <a:latin typeface="+mn-lt"/>
                <a:ea typeface="+mn-ea"/>
                <a:cs typeface="+mn-cs"/>
              </a:rPr>
              <a:t>So, a child/young person who is feeling low may:</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Find it difficult to make decisions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Avoid seeing or communicating with friends/family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Lose interest in hobbies and activities they once enjoyed/ put things off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Avoid going to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Stop going places- Isolate themselves- Spending more time alone/ in their bedroom/ become quiet- may find a place to go where no one will find them.</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Have difficulty concentrating or remembering things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Have difficulty sleeping</a:t>
            </a:r>
            <a:r>
              <a:rPr lang="en-GB" dirty="0"/>
              <a:t>- Sleeping too much or too little. They may sleep more through the day feeling they don’t have much energy, negative thoughts could also stop you getting to sleep. Lack of sleep can have a massive effect on how a child manages their thoughts.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Anger outbursts</a:t>
            </a: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1A289E7-7D14-47ED-B516-ABA539E0AEB8}" type="slidenum">
              <a:rPr lang="en-GB" smtClean="0"/>
              <a:t>9</a:t>
            </a:fld>
            <a:endParaRPr lang="en-GB"/>
          </a:p>
        </p:txBody>
      </p:sp>
    </p:spTree>
    <p:extLst>
      <p:ext uri="{BB962C8B-B14F-4D97-AF65-F5344CB8AC3E}">
        <p14:creationId xmlns:p14="http://schemas.microsoft.com/office/powerpoint/2010/main" val="3547976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09/06/2021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7019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09/06/2021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319727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09/06/2021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711138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21"/>
        <p:cNvGrpSpPr/>
        <p:nvPr/>
      </p:nvGrpSpPr>
      <p:grpSpPr>
        <a:xfrm>
          <a:off x="0" y="0"/>
          <a:ext cx="0" cy="0"/>
          <a:chOff x="0" y="0"/>
          <a:chExt cx="0" cy="0"/>
        </a:xfrm>
      </p:grpSpPr>
      <p:sp>
        <p:nvSpPr>
          <p:cNvPr id="22" name="Google Shape;22;p3"/>
          <p:cNvSpPr txBox="1">
            <a:spLocks noGrp="1"/>
          </p:cNvSpPr>
          <p:nvPr>
            <p:ph type="body" idx="1"/>
          </p:nvPr>
        </p:nvSpPr>
        <p:spPr>
          <a:xfrm>
            <a:off x="250825" y="2060849"/>
            <a:ext cx="8642350" cy="4320480"/>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title"/>
          </p:nvPr>
        </p:nvSpPr>
        <p:spPr>
          <a:xfrm>
            <a:off x="251520" y="1124744"/>
            <a:ext cx="8640960" cy="72008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3700"/>
              <a:buFont typeface="Arial"/>
              <a:buNone/>
              <a:defRPr sz="37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28001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09/06/2021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843811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57E91F-671D-4BDD-990F-DDCA5EEF53BF}" type="datetimeFigureOut">
              <a:rPr lang="en-GB" smtClean="0"/>
              <a:t>09/06/2021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13769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657E91F-671D-4BDD-990F-DDCA5EEF53BF}" type="datetimeFigureOut">
              <a:rPr lang="en-GB" smtClean="0"/>
              <a:t>09/06/2021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305706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657E91F-671D-4BDD-990F-DDCA5EEF53BF}" type="datetimeFigureOut">
              <a:rPr lang="en-GB" smtClean="0"/>
              <a:t>09/06/2021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9406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657E91F-671D-4BDD-990F-DDCA5EEF53BF}" type="datetimeFigureOut">
              <a:rPr lang="en-GB" smtClean="0"/>
              <a:t>09/06/2021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715611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7E91F-671D-4BDD-990F-DDCA5EEF53BF}" type="datetimeFigureOut">
              <a:rPr lang="en-GB" smtClean="0"/>
              <a:t>09/06/2021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55152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57E91F-671D-4BDD-990F-DDCA5EEF53BF}" type="datetimeFigureOut">
              <a:rPr lang="en-GB" smtClean="0"/>
              <a:t>09/06/2021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236212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57E91F-671D-4BDD-990F-DDCA5EEF53BF}" type="datetimeFigureOut">
              <a:rPr lang="en-GB" smtClean="0"/>
              <a:t>09/06/2021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46806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57E91F-671D-4BDD-990F-DDCA5EEF53BF}" type="datetimeFigureOut">
              <a:rPr lang="en-GB" smtClean="0"/>
              <a:t>09/06/2021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7E276-C365-4684-A644-9A5D3CA4784A}" type="slidenum">
              <a:rPr lang="en-GB" smtClean="0"/>
              <a:t>‹#›</a:t>
            </a:fld>
            <a:endParaRPr lang="en-GB"/>
          </a:p>
        </p:txBody>
      </p:sp>
    </p:spTree>
    <p:extLst>
      <p:ext uri="{BB962C8B-B14F-4D97-AF65-F5344CB8AC3E}">
        <p14:creationId xmlns:p14="http://schemas.microsoft.com/office/powerpoint/2010/main" val="12530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jpg"/><Relationship Id="rId12" Type="http://schemas.openxmlformats.org/officeDocument/2006/relationships/image" Target="../media/image1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image" Target="../media/image2.jpeg"/><Relationship Id="rId10" Type="http://schemas.openxmlformats.org/officeDocument/2006/relationships/image" Target="../media/image17.png"/><Relationship Id="rId4" Type="http://schemas.openxmlformats.org/officeDocument/2006/relationships/notesSlide" Target="../notesSlides/notesSlide11.xml"/><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7.jp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2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11" Type="http://schemas.openxmlformats.org/officeDocument/2006/relationships/image" Target="../media/image22.png"/><Relationship Id="rId5" Type="http://schemas.openxmlformats.org/officeDocument/2006/relationships/image" Target="../media/image2.jpeg"/><Relationship Id="rId10" Type="http://schemas.openxmlformats.org/officeDocument/2006/relationships/image" Target="../media/image21.png"/><Relationship Id="rId4" Type="http://schemas.openxmlformats.org/officeDocument/2006/relationships/notesSlide" Target="../notesSlides/notesSlide12.xml"/><Relationship Id="rId9" Type="http://schemas.openxmlformats.org/officeDocument/2006/relationships/image" Target="../media/image20.png"/><Relationship Id="rId1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2.jpeg"/><Relationship Id="rId10" Type="http://schemas.openxmlformats.org/officeDocument/2006/relationships/image" Target="../media/image24.png"/><Relationship Id="rId4" Type="http://schemas.openxmlformats.org/officeDocument/2006/relationships/notesSlide" Target="../notesSlides/notesSlide13.xml"/><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2.jpeg"/><Relationship Id="rId10" Type="http://schemas.openxmlformats.org/officeDocument/2006/relationships/image" Target="../media/image25.jpeg"/><Relationship Id="rId4" Type="http://schemas.openxmlformats.org/officeDocument/2006/relationships/notesSlide" Target="../notesSlides/notesSlide14.xml"/><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2.jpeg"/><Relationship Id="rId10" Type="http://schemas.openxmlformats.org/officeDocument/2006/relationships/image" Target="../media/image26.png"/><Relationship Id="rId4" Type="http://schemas.openxmlformats.org/officeDocument/2006/relationships/notesSlide" Target="../notesSlides/notesSlide15.xml"/><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0.jpeg"/><Relationship Id="rId18" Type="http://schemas.openxmlformats.org/officeDocument/2006/relationships/hyperlink" Target="https://www.kooth.com/" TargetMode="External"/><Relationship Id="rId3" Type="http://schemas.openxmlformats.org/officeDocument/2006/relationships/slideLayout" Target="../slideLayouts/slideLayout2.xml"/><Relationship Id="rId7" Type="http://schemas.openxmlformats.org/officeDocument/2006/relationships/image" Target="../media/image7.jpg"/><Relationship Id="rId12" Type="http://schemas.openxmlformats.org/officeDocument/2006/relationships/hyperlink" Target="https://youngminds.org.uk/find-help/looking-after-yourself/take-time-out/" TargetMode="External"/><Relationship Id="rId17" Type="http://schemas.openxmlformats.org/officeDocument/2006/relationships/image" Target="../media/image32.jpeg"/><Relationship Id="rId2" Type="http://schemas.openxmlformats.org/officeDocument/2006/relationships/audio" Target="../media/media18.m4a"/><Relationship Id="rId16" Type="http://schemas.openxmlformats.org/officeDocument/2006/relationships/hyperlink" Target="https://www.mind.org.uk/information-support/for-children-and-young-people/" TargetMode="External"/><Relationship Id="rId20" Type="http://schemas.openxmlformats.org/officeDocument/2006/relationships/image" Target="../media/image5.png"/><Relationship Id="rId1" Type="http://schemas.microsoft.com/office/2007/relationships/media" Target="../media/media18.m4a"/><Relationship Id="rId6" Type="http://schemas.openxmlformats.org/officeDocument/2006/relationships/image" Target="../media/image6.png"/><Relationship Id="rId11" Type="http://schemas.openxmlformats.org/officeDocument/2006/relationships/hyperlink" Target="https://www.nhs.uk/conditions/stress-anxiety-depression/ways-relieve-stress/" TargetMode="External"/><Relationship Id="rId5" Type="http://schemas.openxmlformats.org/officeDocument/2006/relationships/image" Target="../media/image2.jpeg"/><Relationship Id="rId15" Type="http://schemas.openxmlformats.org/officeDocument/2006/relationships/image" Target="../media/image31.jpeg"/><Relationship Id="rId10" Type="http://schemas.openxmlformats.org/officeDocument/2006/relationships/image" Target="../media/image29.png"/><Relationship Id="rId19" Type="http://schemas.openxmlformats.org/officeDocument/2006/relationships/hyperlink" Target="http://www.moodjuice.scot.nhs.uk/" TargetMode="External"/><Relationship Id="rId4" Type="http://schemas.openxmlformats.org/officeDocument/2006/relationships/notesSlide" Target="../notesSlides/notesSlide18.xml"/><Relationship Id="rId9" Type="http://schemas.openxmlformats.org/officeDocument/2006/relationships/image" Target="../media/image28.png"/><Relationship Id="rId14" Type="http://schemas.openxmlformats.org/officeDocument/2006/relationships/hyperlink" Target="https://www.childline.org.uk/"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20.xml"/><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11" Type="http://schemas.openxmlformats.org/officeDocument/2006/relationships/hyperlink" Target="https://bcove.video/2mmEsTx" TargetMode="External"/><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7.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00" r="-1"/>
          <a:stretch/>
        </p:blipFill>
        <p:spPr>
          <a:xfrm flipH="1">
            <a:off x="-2" y="0"/>
            <a:ext cx="7433925" cy="6858000"/>
          </a:xfrm>
          <a:prstGeom prst="rect">
            <a:avLst/>
          </a:prstGeom>
        </p:spPr>
      </p:pic>
      <p:sp>
        <p:nvSpPr>
          <p:cNvPr id="7"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10"/>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6595" t="27749" r="24061" b="48063"/>
          <a:stretch/>
        </p:blipFill>
        <p:spPr>
          <a:xfrm>
            <a:off x="1835696" y="2407284"/>
            <a:ext cx="3484316" cy="1021716"/>
          </a:xfrm>
          <a:prstGeom prst="rect">
            <a:avLst/>
          </a:prstGeom>
        </p:spPr>
      </p:pic>
      <p:sp>
        <p:nvSpPr>
          <p:cNvPr id="17" name="TextBox 16"/>
          <p:cNvSpPr txBox="1"/>
          <p:nvPr/>
        </p:nvSpPr>
        <p:spPr>
          <a:xfrm>
            <a:off x="2341187" y="3645024"/>
            <a:ext cx="3672408"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Low mood</a:t>
            </a:r>
          </a:p>
        </p:txBody>
      </p:sp>
      <p:sp>
        <p:nvSpPr>
          <p:cNvPr id="21"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3" name="Recorded Sound">
            <a:hlinkClick r:id="" action="ppaction://media"/>
            <a:extLst>
              <a:ext uri="{FF2B5EF4-FFF2-40B4-BE49-F238E27FC236}">
                <a16:creationId xmlns:a16="http://schemas.microsoft.com/office/drawing/2014/main" id="{25F3943E-788A-4C70-83F6-6C3DD9449F4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09065" y="4397838"/>
            <a:ext cx="928635" cy="928635"/>
          </a:xfrm>
          <a:prstGeom prst="rect">
            <a:avLst/>
          </a:prstGeom>
        </p:spPr>
      </p:pic>
    </p:spTree>
    <p:extLst>
      <p:ext uri="{BB962C8B-B14F-4D97-AF65-F5344CB8AC3E}">
        <p14:creationId xmlns:p14="http://schemas.microsoft.com/office/powerpoint/2010/main" val="3981474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6" name="Picture 2" descr="ExpressYourself - The Five Ways to Wellbeing – Signals">
            <a:extLst>
              <a:ext uri="{FF2B5EF4-FFF2-40B4-BE49-F238E27FC236}">
                <a16:creationId xmlns:a16="http://schemas.microsoft.com/office/drawing/2014/main" id="{9A6C9384-B6E3-461A-8CBE-32062BFC05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72" y="606107"/>
            <a:ext cx="8131261" cy="60970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92BA85-F9D5-4607-815D-204829DBB2CA}"/>
              </a:ext>
            </a:extLst>
          </p:cNvPr>
          <p:cNvSpPr txBox="1"/>
          <p:nvPr/>
        </p:nvSpPr>
        <p:spPr>
          <a:xfrm>
            <a:off x="2230701" y="451250"/>
            <a:ext cx="3910115" cy="646331"/>
          </a:xfrm>
          <a:prstGeom prst="rect">
            <a:avLst/>
          </a:prstGeom>
          <a:noFill/>
        </p:spPr>
        <p:txBody>
          <a:bodyPr wrap="square" rtlCol="0">
            <a:spAutoFit/>
          </a:bodyPr>
          <a:lstStyle/>
          <a:p>
            <a:r>
              <a:rPr lang="en-GB" sz="3600" u="sng" dirty="0"/>
              <a:t>5 ways to wellbeing</a:t>
            </a:r>
          </a:p>
        </p:txBody>
      </p:sp>
      <p:pic>
        <p:nvPicPr>
          <p:cNvPr id="9" name="Recorded Sound">
            <a:hlinkClick r:id="" action="ppaction://media"/>
            <a:extLst>
              <a:ext uri="{FF2B5EF4-FFF2-40B4-BE49-F238E27FC236}">
                <a16:creationId xmlns:a16="http://schemas.microsoft.com/office/drawing/2014/main" id="{AB17BCF1-9DA7-47A7-A7EA-64A4F2F03C1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67013" y="4324293"/>
            <a:ext cx="1012739" cy="1012739"/>
          </a:xfrm>
          <a:prstGeom prst="rect">
            <a:avLst/>
          </a:prstGeom>
        </p:spPr>
      </p:pic>
    </p:spTree>
    <p:extLst>
      <p:ext uri="{BB962C8B-B14F-4D97-AF65-F5344CB8AC3E}">
        <p14:creationId xmlns:p14="http://schemas.microsoft.com/office/powerpoint/2010/main" val="1259076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61" fill="hold"/>
                                        <p:tgtEl>
                                          <p:spTgt spid="9"/>
                                        </p:tgtEl>
                                      </p:cBhvr>
                                    </p:cmd>
                                  </p:childTnLst>
                                </p:cTn>
                              </p:par>
                            </p:childTnLst>
                          </p:cTn>
                        </p:par>
                      </p:childTnLst>
                    </p:cTn>
                  </p:par>
                </p:childTnLst>
              </p:cTn>
              <p:nextCondLst>
                <p:cond evt="onClick" delay="0">
                  <p:tgtEl>
                    <p:spTgt spid="9"/>
                  </p:tgtEl>
                </p:cond>
              </p:nextCondLst>
            </p:seq>
            <p:audio>
              <p:cMediaNode vol="2449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7" name="TextBox 6">
            <a:extLst>
              <a:ext uri="{FF2B5EF4-FFF2-40B4-BE49-F238E27FC236}">
                <a16:creationId xmlns:a16="http://schemas.microsoft.com/office/drawing/2014/main" id="{2492BA85-F9D5-4607-815D-204829DBB2CA}"/>
              </a:ext>
            </a:extLst>
          </p:cNvPr>
          <p:cNvSpPr txBox="1"/>
          <p:nvPr/>
        </p:nvSpPr>
        <p:spPr>
          <a:xfrm>
            <a:off x="1008070" y="137304"/>
            <a:ext cx="5724170" cy="369332"/>
          </a:xfrm>
          <a:prstGeom prst="rect">
            <a:avLst/>
          </a:prstGeom>
          <a:noFill/>
        </p:spPr>
        <p:txBody>
          <a:bodyPr wrap="square" rtlCol="0">
            <a:spAutoFit/>
          </a:bodyPr>
          <a:lstStyle/>
          <a:p>
            <a:r>
              <a:rPr lang="en-GB" u="sng" dirty="0"/>
              <a:t>5 ways to wellbeing</a:t>
            </a:r>
          </a:p>
        </p:txBody>
      </p:sp>
      <p:pic>
        <p:nvPicPr>
          <p:cNvPr id="3074" name="Picture 2">
            <a:extLst>
              <a:ext uri="{FF2B5EF4-FFF2-40B4-BE49-F238E27FC236}">
                <a16:creationId xmlns:a16="http://schemas.microsoft.com/office/drawing/2014/main" id="{C937EA37-8E56-4D23-BDAD-C36A105A146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888" t="62257" r="31100" b="24386"/>
          <a:stretch/>
        </p:blipFill>
        <p:spPr bwMode="auto">
          <a:xfrm>
            <a:off x="1111875" y="783744"/>
            <a:ext cx="6204689" cy="1584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oy Best Friends Cartoon - Friend Png , Free Transparent Clipart -  ClipartKey">
            <a:extLst>
              <a:ext uri="{FF2B5EF4-FFF2-40B4-BE49-F238E27FC236}">
                <a16:creationId xmlns:a16="http://schemas.microsoft.com/office/drawing/2014/main" id="{6C04CBC8-3642-43D7-A003-B7FE22F8A3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38721" y="4619889"/>
            <a:ext cx="2093346" cy="19888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oy and girl talking on cellphone - Download Free Vectors, Clipart Graphics  &amp; Vector Art">
            <a:extLst>
              <a:ext uri="{FF2B5EF4-FFF2-40B4-BE49-F238E27FC236}">
                <a16:creationId xmlns:a16="http://schemas.microsoft.com/office/drawing/2014/main" id="{5D5CD92C-8A48-462B-99DA-8DB47286E2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20072" y="4083384"/>
            <a:ext cx="1920493" cy="19637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icture - Family And Friends Clipart , Free Transparent Clipart - ClipartKey">
            <a:extLst>
              <a:ext uri="{FF2B5EF4-FFF2-40B4-BE49-F238E27FC236}">
                <a16:creationId xmlns:a16="http://schemas.microsoft.com/office/drawing/2014/main" id="{C0F7E16B-4CF3-41C5-A253-8E4B0A11CCD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3100" y="2485775"/>
            <a:ext cx="2830121" cy="29653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59FA24E-37DA-403C-B5C5-4DEF28450763}"/>
              </a:ext>
            </a:extLst>
          </p:cNvPr>
          <p:cNvSpPr txBox="1"/>
          <p:nvPr/>
        </p:nvSpPr>
        <p:spPr>
          <a:xfrm>
            <a:off x="3995935" y="2441448"/>
            <a:ext cx="3349913" cy="1477328"/>
          </a:xfrm>
          <a:prstGeom prst="rect">
            <a:avLst/>
          </a:prstGeom>
          <a:solidFill>
            <a:schemeClr val="accent3">
              <a:lumMod val="20000"/>
              <a:lumOff val="80000"/>
            </a:schemeClr>
          </a:solidFill>
        </p:spPr>
        <p:txBody>
          <a:bodyPr wrap="square" rtlCol="0">
            <a:spAutoFit/>
          </a:bodyPr>
          <a:lstStyle/>
          <a:p>
            <a:r>
              <a:rPr lang="en-GB" dirty="0"/>
              <a:t>Connect: Strengthening relationships with others and feeling close to and valued by others is critical to boosting wellbeing. </a:t>
            </a:r>
          </a:p>
        </p:txBody>
      </p:sp>
      <p:pic>
        <p:nvPicPr>
          <p:cNvPr id="9" name="Recorded Sound">
            <a:hlinkClick r:id="" action="ppaction://media"/>
            <a:extLst>
              <a:ext uri="{FF2B5EF4-FFF2-40B4-BE49-F238E27FC236}">
                <a16:creationId xmlns:a16="http://schemas.microsoft.com/office/drawing/2014/main" id="{43A46A9A-80CF-4F34-9F07-B8DDF5D3DF2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979882" y="4496348"/>
            <a:ext cx="770082" cy="978764"/>
          </a:xfrm>
          <a:prstGeom prst="rect">
            <a:avLst/>
          </a:prstGeom>
        </p:spPr>
      </p:pic>
    </p:spTree>
    <p:extLst>
      <p:ext uri="{BB962C8B-B14F-4D97-AF65-F5344CB8AC3E}">
        <p14:creationId xmlns:p14="http://schemas.microsoft.com/office/powerpoint/2010/main" val="25951769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32" fill="hold"/>
                                        <p:tgtEl>
                                          <p:spTgt spid="9"/>
                                        </p:tgtEl>
                                      </p:cBhvr>
                                    </p:cmd>
                                  </p:childTnLst>
                                </p:cTn>
                              </p:par>
                            </p:childTnLst>
                          </p:cTn>
                        </p:par>
                      </p:childTnLst>
                    </p:cTn>
                  </p:par>
                </p:childTnLst>
              </p:cTn>
              <p:nextCondLst>
                <p:cond evt="onClick" delay="0">
                  <p:tgtEl>
                    <p:spTgt spid="9"/>
                  </p:tgtEl>
                </p:cond>
              </p:nextCondLst>
            </p:seq>
            <p:audio>
              <p:cMediaNode vol="9898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7" name="TextBox 6">
            <a:extLst>
              <a:ext uri="{FF2B5EF4-FFF2-40B4-BE49-F238E27FC236}">
                <a16:creationId xmlns:a16="http://schemas.microsoft.com/office/drawing/2014/main" id="{2492BA85-F9D5-4607-815D-204829DBB2CA}"/>
              </a:ext>
            </a:extLst>
          </p:cNvPr>
          <p:cNvSpPr txBox="1"/>
          <p:nvPr/>
        </p:nvSpPr>
        <p:spPr>
          <a:xfrm>
            <a:off x="1008070" y="137304"/>
            <a:ext cx="5724170" cy="369332"/>
          </a:xfrm>
          <a:prstGeom prst="rect">
            <a:avLst/>
          </a:prstGeom>
          <a:noFill/>
        </p:spPr>
        <p:txBody>
          <a:bodyPr wrap="square" rtlCol="0">
            <a:spAutoFit/>
          </a:bodyPr>
          <a:lstStyle/>
          <a:p>
            <a:r>
              <a:rPr lang="en-GB" u="sng" dirty="0"/>
              <a:t>5 ways to wellbeing</a:t>
            </a:r>
          </a:p>
        </p:txBody>
      </p:sp>
      <p:pic>
        <p:nvPicPr>
          <p:cNvPr id="4098" name="Picture 2">
            <a:extLst>
              <a:ext uri="{FF2B5EF4-FFF2-40B4-BE49-F238E27FC236}">
                <a16:creationId xmlns:a16="http://schemas.microsoft.com/office/drawing/2014/main" id="{3CF75565-2461-4F0F-A63C-AFE0C71D6D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1101" t="44447" r="29525" b="41083"/>
          <a:stretch/>
        </p:blipFill>
        <p:spPr bwMode="auto">
          <a:xfrm>
            <a:off x="1184849" y="821333"/>
            <a:ext cx="6092985" cy="158417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ee Play Football, Download Free Clip Art, Free Clip Art on Clipart Library">
            <a:extLst>
              <a:ext uri="{FF2B5EF4-FFF2-40B4-BE49-F238E27FC236}">
                <a16:creationId xmlns:a16="http://schemas.microsoft.com/office/drawing/2014/main" id="{06754B77-1590-4892-9A37-94B6A76389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0219" y="2497880"/>
            <a:ext cx="3086472" cy="18868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ycle Clipart Png Png Transparent Images – Free PNG Images Vector, PSD,  Clipart, Templates">
            <a:extLst>
              <a:ext uri="{FF2B5EF4-FFF2-40B4-BE49-F238E27FC236}">
                <a16:creationId xmlns:a16="http://schemas.microsoft.com/office/drawing/2014/main" id="{9E11EA28-01D7-40F0-8006-9FAEEB9E45E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98903" y="4572641"/>
            <a:ext cx="1908212" cy="19590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alking Dog Cartoon Png , Png Download - Walk The Dog Png , Free  Transparent Clipart - ClipartKey">
            <a:extLst>
              <a:ext uri="{FF2B5EF4-FFF2-40B4-BE49-F238E27FC236}">
                <a16:creationId xmlns:a16="http://schemas.microsoft.com/office/drawing/2014/main" id="{44C53AAA-E057-4964-8471-E6F98474E2B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9710" y="4558494"/>
            <a:ext cx="1908212" cy="22431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ilhouette Dance Clip Art - Dancer Silhouette Dance Clipart, HD Png  Download - kindpng">
            <a:extLst>
              <a:ext uri="{FF2B5EF4-FFF2-40B4-BE49-F238E27FC236}">
                <a16:creationId xmlns:a16="http://schemas.microsoft.com/office/drawing/2014/main" id="{6BEBD430-584D-4BAE-8B9E-CA4666931CC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91817" y="4219071"/>
            <a:ext cx="2453996" cy="14609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59955" y="6211740"/>
            <a:ext cx="2057762" cy="508956"/>
          </a:xfrm>
          <a:prstGeom prst="rect">
            <a:avLst/>
          </a:prstGeom>
        </p:spPr>
      </p:pic>
      <p:sp>
        <p:nvSpPr>
          <p:cNvPr id="8" name="TextBox 7">
            <a:extLst>
              <a:ext uri="{FF2B5EF4-FFF2-40B4-BE49-F238E27FC236}">
                <a16:creationId xmlns:a16="http://schemas.microsoft.com/office/drawing/2014/main" id="{2826DA12-FB36-4C2F-8619-D3C8FDF356C7}"/>
              </a:ext>
            </a:extLst>
          </p:cNvPr>
          <p:cNvSpPr txBox="1"/>
          <p:nvPr/>
        </p:nvSpPr>
        <p:spPr>
          <a:xfrm>
            <a:off x="4455893" y="2888910"/>
            <a:ext cx="2880320" cy="1200329"/>
          </a:xfrm>
          <a:prstGeom prst="rect">
            <a:avLst/>
          </a:prstGeom>
          <a:solidFill>
            <a:schemeClr val="accent4">
              <a:lumMod val="20000"/>
              <a:lumOff val="80000"/>
            </a:schemeClr>
          </a:solidFill>
        </p:spPr>
        <p:txBody>
          <a:bodyPr wrap="square" rtlCol="0">
            <a:spAutoFit/>
          </a:bodyPr>
          <a:lstStyle/>
          <a:p>
            <a:r>
              <a:rPr lang="en-GB" dirty="0"/>
              <a:t>Be Active: Being physically active, improves our physical health and can improve our mood and wellbeing. </a:t>
            </a:r>
          </a:p>
        </p:txBody>
      </p:sp>
      <p:pic>
        <p:nvPicPr>
          <p:cNvPr id="6" name="Recorded Sound">
            <a:hlinkClick r:id="" action="ppaction://media"/>
            <a:extLst>
              <a:ext uri="{FF2B5EF4-FFF2-40B4-BE49-F238E27FC236}">
                <a16:creationId xmlns:a16="http://schemas.microsoft.com/office/drawing/2014/main" id="{15840E56-46A0-45E8-9AC0-D867ABD2A2C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917983" y="4558494"/>
            <a:ext cx="910799" cy="910799"/>
          </a:xfrm>
          <a:prstGeom prst="rect">
            <a:avLst/>
          </a:prstGeom>
        </p:spPr>
      </p:pic>
    </p:spTree>
    <p:extLst>
      <p:ext uri="{BB962C8B-B14F-4D97-AF65-F5344CB8AC3E}">
        <p14:creationId xmlns:p14="http://schemas.microsoft.com/office/powerpoint/2010/main" val="2688967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1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7" name="TextBox 6">
            <a:extLst>
              <a:ext uri="{FF2B5EF4-FFF2-40B4-BE49-F238E27FC236}">
                <a16:creationId xmlns:a16="http://schemas.microsoft.com/office/drawing/2014/main" id="{2492BA85-F9D5-4607-815D-204829DBB2CA}"/>
              </a:ext>
            </a:extLst>
          </p:cNvPr>
          <p:cNvSpPr txBox="1"/>
          <p:nvPr/>
        </p:nvSpPr>
        <p:spPr>
          <a:xfrm>
            <a:off x="1008070" y="137304"/>
            <a:ext cx="5724170" cy="369332"/>
          </a:xfrm>
          <a:prstGeom prst="rect">
            <a:avLst/>
          </a:prstGeom>
          <a:noFill/>
        </p:spPr>
        <p:txBody>
          <a:bodyPr wrap="square" rtlCol="0">
            <a:spAutoFit/>
          </a:bodyPr>
          <a:lstStyle/>
          <a:p>
            <a:r>
              <a:rPr lang="en-GB" u="sng" dirty="0"/>
              <a:t>5 ways to wellbeing</a:t>
            </a:r>
          </a:p>
        </p:txBody>
      </p:sp>
      <p:pic>
        <p:nvPicPr>
          <p:cNvPr id="5122" name="Picture 2">
            <a:extLst>
              <a:ext uri="{FF2B5EF4-FFF2-40B4-BE49-F238E27FC236}">
                <a16:creationId xmlns:a16="http://schemas.microsoft.com/office/drawing/2014/main" id="{B8EA66B4-C1D0-4F15-8611-7BE0F75A7BB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888" t="28863" r="23226" b="56666"/>
          <a:stretch/>
        </p:blipFill>
        <p:spPr bwMode="auto">
          <a:xfrm>
            <a:off x="1089352" y="1021632"/>
            <a:ext cx="5998820" cy="13681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ural landscape Cartoon Nature - Little fresh green grass png download -  1792*1358 - Free Transparent Natural Landscape png Download. - Clip Art  Library">
            <a:extLst>
              <a:ext uri="{FF2B5EF4-FFF2-40B4-BE49-F238E27FC236}">
                <a16:creationId xmlns:a16="http://schemas.microsoft.com/office/drawing/2014/main" id="{68BF6A1C-4D3F-438D-B444-EAB949D66F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609" y="2598808"/>
            <a:ext cx="4491754" cy="34039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BC46E7-F2C1-479B-9561-600403433659}"/>
              </a:ext>
            </a:extLst>
          </p:cNvPr>
          <p:cNvSpPr txBox="1"/>
          <p:nvPr/>
        </p:nvSpPr>
        <p:spPr>
          <a:xfrm>
            <a:off x="5332423" y="2636912"/>
            <a:ext cx="1928981" cy="2585323"/>
          </a:xfrm>
          <a:prstGeom prst="rect">
            <a:avLst/>
          </a:prstGeom>
          <a:solidFill>
            <a:schemeClr val="tx2">
              <a:lumMod val="20000"/>
              <a:lumOff val="80000"/>
            </a:schemeClr>
          </a:solidFill>
        </p:spPr>
        <p:txBody>
          <a:bodyPr wrap="square" rtlCol="0">
            <a:spAutoFit/>
          </a:bodyPr>
          <a:lstStyle/>
          <a:p>
            <a:r>
              <a:rPr lang="en-GB" dirty="0"/>
              <a:t>Take Notice: Paying more attention to the present moment, to thoughts and feelings and to the world around, boosts our wellbeing. </a:t>
            </a:r>
          </a:p>
        </p:txBody>
      </p:sp>
      <p:pic>
        <p:nvPicPr>
          <p:cNvPr id="6" name="Recorded Sound">
            <a:hlinkClick r:id="" action="ppaction://media"/>
            <a:extLst>
              <a:ext uri="{FF2B5EF4-FFF2-40B4-BE49-F238E27FC236}">
                <a16:creationId xmlns:a16="http://schemas.microsoft.com/office/drawing/2014/main" id="{B757BF1A-7D9E-40A2-8A1C-B78323E8DD8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992118" y="4293096"/>
            <a:ext cx="947007" cy="947007"/>
          </a:xfrm>
          <a:prstGeom prst="rect">
            <a:avLst/>
          </a:prstGeom>
        </p:spPr>
      </p:pic>
    </p:spTree>
    <p:extLst>
      <p:ext uri="{BB962C8B-B14F-4D97-AF65-F5344CB8AC3E}">
        <p14:creationId xmlns:p14="http://schemas.microsoft.com/office/powerpoint/2010/main" val="1413270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1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7" name="TextBox 6">
            <a:extLst>
              <a:ext uri="{FF2B5EF4-FFF2-40B4-BE49-F238E27FC236}">
                <a16:creationId xmlns:a16="http://schemas.microsoft.com/office/drawing/2014/main" id="{2492BA85-F9D5-4607-815D-204829DBB2CA}"/>
              </a:ext>
            </a:extLst>
          </p:cNvPr>
          <p:cNvSpPr txBox="1"/>
          <p:nvPr/>
        </p:nvSpPr>
        <p:spPr>
          <a:xfrm>
            <a:off x="1008070" y="137304"/>
            <a:ext cx="5724170" cy="369332"/>
          </a:xfrm>
          <a:prstGeom prst="rect">
            <a:avLst/>
          </a:prstGeom>
          <a:noFill/>
        </p:spPr>
        <p:txBody>
          <a:bodyPr wrap="square" rtlCol="0">
            <a:spAutoFit/>
          </a:bodyPr>
          <a:lstStyle/>
          <a:p>
            <a:r>
              <a:rPr lang="en-GB" u="sng" dirty="0"/>
              <a:t>5 ways to wellbeing</a:t>
            </a:r>
          </a:p>
        </p:txBody>
      </p:sp>
      <p:pic>
        <p:nvPicPr>
          <p:cNvPr id="6146" name="Picture 2">
            <a:extLst>
              <a:ext uri="{FF2B5EF4-FFF2-40B4-BE49-F238E27FC236}">
                <a16:creationId xmlns:a16="http://schemas.microsoft.com/office/drawing/2014/main" id="{E8E56409-0986-41C3-B75D-08BC576DDDD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100" t="7714" r="33463" b="74476"/>
          <a:stretch/>
        </p:blipFill>
        <p:spPr bwMode="auto">
          <a:xfrm>
            <a:off x="1016429" y="661583"/>
            <a:ext cx="6278198" cy="22322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elping Hand Icon Clipart Heart Shape - ClipArt Best">
            <a:extLst>
              <a:ext uri="{FF2B5EF4-FFF2-40B4-BE49-F238E27FC236}">
                <a16:creationId xmlns:a16="http://schemas.microsoft.com/office/drawing/2014/main" id="{11862C08-CCA9-469E-83EE-87918F47D5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8260" y="3048778"/>
            <a:ext cx="3086472" cy="2827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B926D1-E202-477E-9B6F-80EB2BA42EF7}"/>
              </a:ext>
            </a:extLst>
          </p:cNvPr>
          <p:cNvSpPr txBox="1"/>
          <p:nvPr/>
        </p:nvSpPr>
        <p:spPr>
          <a:xfrm>
            <a:off x="4468881" y="3225506"/>
            <a:ext cx="2592288" cy="1477328"/>
          </a:xfrm>
          <a:prstGeom prst="rect">
            <a:avLst/>
          </a:prstGeom>
          <a:solidFill>
            <a:schemeClr val="accent2">
              <a:lumMod val="20000"/>
              <a:lumOff val="80000"/>
            </a:schemeClr>
          </a:solidFill>
        </p:spPr>
        <p:txBody>
          <a:bodyPr wrap="square" rtlCol="0">
            <a:spAutoFit/>
          </a:bodyPr>
          <a:lstStyle/>
          <a:p>
            <a:r>
              <a:rPr lang="en-GB" dirty="0"/>
              <a:t>Give: Any acts of kindness, whether small or large can make you feel happier and more satisfied about life. </a:t>
            </a:r>
          </a:p>
        </p:txBody>
      </p:sp>
      <p:pic>
        <p:nvPicPr>
          <p:cNvPr id="9" name="Recorded Sound">
            <a:hlinkClick r:id="" action="ppaction://media"/>
            <a:extLst>
              <a:ext uri="{FF2B5EF4-FFF2-40B4-BE49-F238E27FC236}">
                <a16:creationId xmlns:a16="http://schemas.microsoft.com/office/drawing/2014/main" id="{D27982A9-28FC-453D-B16E-55F58A49C64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073157" y="4462406"/>
            <a:ext cx="893491" cy="893491"/>
          </a:xfrm>
          <a:prstGeom prst="rect">
            <a:avLst/>
          </a:prstGeom>
        </p:spPr>
      </p:pic>
    </p:spTree>
    <p:extLst>
      <p:ext uri="{BB962C8B-B14F-4D97-AF65-F5344CB8AC3E}">
        <p14:creationId xmlns:p14="http://schemas.microsoft.com/office/powerpoint/2010/main" val="3732550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3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7" name="TextBox 6">
            <a:extLst>
              <a:ext uri="{FF2B5EF4-FFF2-40B4-BE49-F238E27FC236}">
                <a16:creationId xmlns:a16="http://schemas.microsoft.com/office/drawing/2014/main" id="{2492BA85-F9D5-4607-815D-204829DBB2CA}"/>
              </a:ext>
            </a:extLst>
          </p:cNvPr>
          <p:cNvSpPr txBox="1"/>
          <p:nvPr/>
        </p:nvSpPr>
        <p:spPr>
          <a:xfrm>
            <a:off x="1008070" y="137304"/>
            <a:ext cx="5724170" cy="369332"/>
          </a:xfrm>
          <a:prstGeom prst="rect">
            <a:avLst/>
          </a:prstGeom>
          <a:noFill/>
        </p:spPr>
        <p:txBody>
          <a:bodyPr wrap="square" rtlCol="0">
            <a:spAutoFit/>
          </a:bodyPr>
          <a:lstStyle/>
          <a:p>
            <a:r>
              <a:rPr lang="en-GB" u="sng" dirty="0"/>
              <a:t>5 ways to wellbeing</a:t>
            </a:r>
          </a:p>
        </p:txBody>
      </p:sp>
      <p:pic>
        <p:nvPicPr>
          <p:cNvPr id="7170" name="Picture 2">
            <a:extLst>
              <a:ext uri="{FF2B5EF4-FFF2-40B4-BE49-F238E27FC236}">
                <a16:creationId xmlns:a16="http://schemas.microsoft.com/office/drawing/2014/main" id="{D27CC1F1-29AB-44FD-BC34-5A888EE8011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100" t="78953" r="31888" b="4666"/>
          <a:stretch/>
        </p:blipFill>
        <p:spPr bwMode="auto">
          <a:xfrm>
            <a:off x="1208583" y="783744"/>
            <a:ext cx="5724170" cy="17923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pen Book Clipart, HD Png Download , Transparent Png Image - PNGitem">
            <a:extLst>
              <a:ext uri="{FF2B5EF4-FFF2-40B4-BE49-F238E27FC236}">
                <a16:creationId xmlns:a16="http://schemas.microsoft.com/office/drawing/2014/main" id="{AD16CA99-DAC1-4A1E-A7EB-FF67E622411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9324" y="2708920"/>
            <a:ext cx="3290946" cy="2824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345F48-D941-4472-B257-AE1ADD18B8B8}"/>
              </a:ext>
            </a:extLst>
          </p:cNvPr>
          <p:cNvSpPr txBox="1"/>
          <p:nvPr/>
        </p:nvSpPr>
        <p:spPr>
          <a:xfrm>
            <a:off x="4469713" y="2804612"/>
            <a:ext cx="2931368" cy="1477328"/>
          </a:xfrm>
          <a:prstGeom prst="rect">
            <a:avLst/>
          </a:prstGeom>
          <a:solidFill>
            <a:schemeClr val="accent6">
              <a:lumMod val="20000"/>
              <a:lumOff val="80000"/>
            </a:schemeClr>
          </a:solidFill>
        </p:spPr>
        <p:txBody>
          <a:bodyPr wrap="square" rtlCol="0">
            <a:spAutoFit/>
          </a:bodyPr>
          <a:lstStyle/>
          <a:p>
            <a:pPr algn="l" fontAlgn="t"/>
            <a:r>
              <a:rPr lang="en-GB" b="0" i="0" dirty="0">
                <a:solidFill>
                  <a:srgbClr val="1B1B1B"/>
                </a:solidFill>
                <a:effectLst/>
                <a:latin typeface="Open Sans"/>
              </a:rPr>
              <a:t>Keep Learning: Being curious and seeking out new experiences in life, positively stimulates the brain.</a:t>
            </a:r>
          </a:p>
        </p:txBody>
      </p:sp>
      <p:pic>
        <p:nvPicPr>
          <p:cNvPr id="9" name="Recorded Sound">
            <a:hlinkClick r:id="" action="ppaction://media"/>
            <a:extLst>
              <a:ext uri="{FF2B5EF4-FFF2-40B4-BE49-F238E27FC236}">
                <a16:creationId xmlns:a16="http://schemas.microsoft.com/office/drawing/2014/main" id="{EC594A62-F86A-4007-9F00-0691FC25742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054676" y="4545328"/>
            <a:ext cx="929784" cy="929784"/>
          </a:xfrm>
          <a:prstGeom prst="rect">
            <a:avLst/>
          </a:prstGeom>
        </p:spPr>
      </p:pic>
    </p:spTree>
    <p:extLst>
      <p:ext uri="{BB962C8B-B14F-4D97-AF65-F5344CB8AC3E}">
        <p14:creationId xmlns:p14="http://schemas.microsoft.com/office/powerpoint/2010/main" val="1298985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7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22" name="Recorded Sound">
            <a:hlinkClick r:id="" action="ppaction://media"/>
            <a:extLst>
              <a:ext uri="{FF2B5EF4-FFF2-40B4-BE49-F238E27FC236}">
                <a16:creationId xmlns:a16="http://schemas.microsoft.com/office/drawing/2014/main" id="{65DACF6E-294A-458F-84EF-D04FAFBFB3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27563" y="4069033"/>
            <a:ext cx="1008070" cy="1368151"/>
          </a:xfrm>
          <a:prstGeom prst="rect">
            <a:avLst/>
          </a:prstGeom>
        </p:spPr>
      </p:pic>
      <p:sp>
        <p:nvSpPr>
          <p:cNvPr id="23" name="Title 1">
            <a:extLst>
              <a:ext uri="{FF2B5EF4-FFF2-40B4-BE49-F238E27FC236}">
                <a16:creationId xmlns:a16="http://schemas.microsoft.com/office/drawing/2014/main" id="{3229588D-E237-4B05-84A8-C88DFA40323D}"/>
              </a:ext>
            </a:extLst>
          </p:cNvPr>
          <p:cNvSpPr>
            <a:spLocks noGrp="1"/>
          </p:cNvSpPr>
          <p:nvPr>
            <p:ph type="title"/>
          </p:nvPr>
        </p:nvSpPr>
        <p:spPr>
          <a:xfrm>
            <a:off x="1190289" y="171968"/>
            <a:ext cx="5915000" cy="1426170"/>
          </a:xfrm>
        </p:spPr>
        <p:txBody>
          <a:bodyPr>
            <a:normAutofit/>
          </a:bodyPr>
          <a:lstStyle/>
          <a:p>
            <a:r>
              <a:rPr lang="en-GB" sz="3600" u="sng" dirty="0"/>
              <a:t>Looking after your own mental health</a:t>
            </a:r>
          </a:p>
        </p:txBody>
      </p:sp>
      <p:sp>
        <p:nvSpPr>
          <p:cNvPr id="24" name="Rectangle 23">
            <a:extLst>
              <a:ext uri="{FF2B5EF4-FFF2-40B4-BE49-F238E27FC236}">
                <a16:creationId xmlns:a16="http://schemas.microsoft.com/office/drawing/2014/main" id="{8A56C85B-E232-491A-AD0E-931C580993CD}"/>
              </a:ext>
            </a:extLst>
          </p:cNvPr>
          <p:cNvSpPr/>
          <p:nvPr/>
        </p:nvSpPr>
        <p:spPr>
          <a:xfrm>
            <a:off x="1127080" y="1928921"/>
            <a:ext cx="5749175" cy="409342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buFont typeface="Arial" panose="020B0604020202020204" pitchFamily="34" charset="0"/>
              <a:buChar char="•"/>
            </a:pPr>
            <a:r>
              <a:rPr lang="en-GB" sz="2000" dirty="0"/>
              <a:t>As well as thinking about the children or young people in your care, it is important to take care of your own mental health and wellbeing.</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Children and young people react, in part, to what they see from the adults around them.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When parents and caregivers deal with a situation calmly and confidently, they can provide the best support for their children and young people.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Seek support from friends, family and professionals.</a:t>
            </a:r>
          </a:p>
        </p:txBody>
      </p:sp>
    </p:spTree>
    <p:extLst>
      <p:ext uri="{BB962C8B-B14F-4D97-AF65-F5344CB8AC3E}">
        <p14:creationId xmlns:p14="http://schemas.microsoft.com/office/powerpoint/2010/main" val="38931451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909"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2050" name="Picture 2" descr="Synergy Wellbeing Events and Network - The Synergy Centre">
            <a:extLst>
              <a:ext uri="{FF2B5EF4-FFF2-40B4-BE49-F238E27FC236}">
                <a16:creationId xmlns:a16="http://schemas.microsoft.com/office/drawing/2014/main" id="{43685BE7-62F0-4155-90C8-0CE211DF7C0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5512"/>
          <a:stretch/>
        </p:blipFill>
        <p:spPr bwMode="auto">
          <a:xfrm>
            <a:off x="3800651" y="1412776"/>
            <a:ext cx="3703221" cy="32646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8E82ABC-892D-4FE6-90A2-496564224A9B}"/>
              </a:ext>
            </a:extLst>
          </p:cNvPr>
          <p:cNvSpPr txBox="1"/>
          <p:nvPr/>
        </p:nvSpPr>
        <p:spPr>
          <a:xfrm>
            <a:off x="1127080" y="299602"/>
            <a:ext cx="5760640" cy="646331"/>
          </a:xfrm>
          <a:prstGeom prst="rect">
            <a:avLst/>
          </a:prstGeom>
          <a:noFill/>
        </p:spPr>
        <p:txBody>
          <a:bodyPr wrap="square" rtlCol="0">
            <a:spAutoFit/>
          </a:bodyPr>
          <a:lstStyle/>
          <a:p>
            <a:r>
              <a:rPr lang="en-GB" sz="3600" b="1" dirty="0"/>
              <a:t>Key Points</a:t>
            </a:r>
          </a:p>
        </p:txBody>
      </p:sp>
      <p:sp>
        <p:nvSpPr>
          <p:cNvPr id="12" name="TextBox 11">
            <a:extLst>
              <a:ext uri="{FF2B5EF4-FFF2-40B4-BE49-F238E27FC236}">
                <a16:creationId xmlns:a16="http://schemas.microsoft.com/office/drawing/2014/main" id="{DCEB106B-5BDF-43D1-9F3D-3ECCDCFE206E}"/>
              </a:ext>
            </a:extLst>
          </p:cNvPr>
          <p:cNvSpPr txBox="1"/>
          <p:nvPr/>
        </p:nvSpPr>
        <p:spPr>
          <a:xfrm>
            <a:off x="1028525" y="1195539"/>
            <a:ext cx="2654380" cy="507831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lvl="0" indent="-285750">
              <a:buFont typeface="Arial" panose="020B0604020202020204" pitchFamily="34" charset="0"/>
              <a:buChar char="•"/>
            </a:pPr>
            <a:r>
              <a:rPr lang="en-GB" dirty="0">
                <a:solidFill>
                  <a:prstClr val="black"/>
                </a:solidFill>
              </a:rPr>
              <a:t>We all feel low from time to time- this is normal.</a:t>
            </a:r>
          </a:p>
          <a:p>
            <a:pPr marL="285750" lvl="0" indent="-285750">
              <a:buFont typeface="Arial" panose="020B0604020202020204" pitchFamily="34" charset="0"/>
              <a:buChar char="•"/>
            </a:pPr>
            <a:endParaRPr lang="en-GB" dirty="0">
              <a:solidFill>
                <a:prstClr val="black"/>
              </a:solidFill>
            </a:endParaRPr>
          </a:p>
          <a:p>
            <a:pPr marL="285750" lvl="0" indent="-285750">
              <a:buFont typeface="Arial" panose="020B0604020202020204" pitchFamily="34" charset="0"/>
              <a:buChar char="•"/>
            </a:pPr>
            <a:r>
              <a:rPr lang="en-GB" dirty="0">
                <a:solidFill>
                  <a:prstClr val="black"/>
                </a:solidFill>
              </a:rPr>
              <a:t>Low mood can affect  our thoughts, feeling and actions.</a:t>
            </a:r>
          </a:p>
          <a:p>
            <a:pPr marL="285750" lvl="0" indent="-285750">
              <a:buFont typeface="Arial" panose="020B0604020202020204" pitchFamily="34" charset="0"/>
              <a:buChar char="•"/>
            </a:pPr>
            <a:endParaRPr lang="en-GB" dirty="0">
              <a:solidFill>
                <a:prstClr val="black"/>
              </a:solidFill>
            </a:endParaRPr>
          </a:p>
          <a:p>
            <a:pPr marL="285750" lvl="0" indent="-285750">
              <a:buFont typeface="Arial" panose="020B0604020202020204" pitchFamily="34" charset="0"/>
              <a:buChar char="•"/>
            </a:pPr>
            <a:r>
              <a:rPr lang="en-GB" dirty="0">
                <a:solidFill>
                  <a:prstClr val="black"/>
                </a:solidFill>
              </a:rPr>
              <a:t>Pay attention to their body signs and symptoms.</a:t>
            </a:r>
          </a:p>
          <a:p>
            <a:pPr lvl="0"/>
            <a:endParaRPr lang="en-GB" dirty="0">
              <a:solidFill>
                <a:prstClr val="black"/>
              </a:solidFill>
            </a:endParaRPr>
          </a:p>
          <a:p>
            <a:pPr marL="285750" lvl="0" indent="-285750">
              <a:buFont typeface="Arial" panose="020B0604020202020204" pitchFamily="34" charset="0"/>
              <a:buChar char="•"/>
            </a:pPr>
            <a:r>
              <a:rPr lang="en-GB" dirty="0">
                <a:solidFill>
                  <a:prstClr val="black"/>
                </a:solidFill>
              </a:rPr>
              <a:t>Mood can be increased by following the 5 Ways to  Wellbeing.</a:t>
            </a:r>
          </a:p>
          <a:p>
            <a:pPr marL="285750" lvl="0" indent="-285750">
              <a:buFont typeface="Arial" panose="020B0604020202020204" pitchFamily="34" charset="0"/>
              <a:buChar char="•"/>
            </a:pPr>
            <a:endParaRPr lang="en-GB" dirty="0">
              <a:solidFill>
                <a:prstClr val="black"/>
              </a:solidFill>
            </a:endParaRPr>
          </a:p>
          <a:p>
            <a:pPr marL="285750" lvl="0" indent="-285750">
              <a:buFont typeface="Arial" panose="020B0604020202020204" pitchFamily="34" charset="0"/>
              <a:buChar char="•"/>
            </a:pPr>
            <a:r>
              <a:rPr lang="en-GB" dirty="0">
                <a:solidFill>
                  <a:prstClr val="black"/>
                </a:solidFill>
              </a:rPr>
              <a:t>Its alright to ask for help</a:t>
            </a:r>
          </a:p>
        </p:txBody>
      </p:sp>
      <p:pic>
        <p:nvPicPr>
          <p:cNvPr id="8" name="Recorded Sound">
            <a:hlinkClick r:id="" action="ppaction://media"/>
            <a:extLst>
              <a:ext uri="{FF2B5EF4-FFF2-40B4-BE49-F238E27FC236}">
                <a16:creationId xmlns:a16="http://schemas.microsoft.com/office/drawing/2014/main" id="{3D850EF0-7535-4220-A4F6-933F38E18E2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475" y="4743142"/>
            <a:ext cx="707886" cy="707886"/>
          </a:xfrm>
          <a:prstGeom prst="rect">
            <a:avLst/>
          </a:prstGeom>
        </p:spPr>
      </p:pic>
    </p:spTree>
    <p:extLst>
      <p:ext uri="{BB962C8B-B14F-4D97-AF65-F5344CB8AC3E}">
        <p14:creationId xmlns:p14="http://schemas.microsoft.com/office/powerpoint/2010/main" val="2665816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7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112A4625-05E3-4793-AAEE-97E2060F1FF0}"/>
              </a:ext>
            </a:extLst>
          </p:cNvPr>
          <p:cNvSpPr/>
          <p:nvPr/>
        </p:nvSpPr>
        <p:spPr>
          <a:xfrm>
            <a:off x="1980199" y="477856"/>
            <a:ext cx="4572000" cy="461665"/>
          </a:xfrm>
          <a:prstGeom prst="rect">
            <a:avLst/>
          </a:prstGeom>
        </p:spPr>
        <p:txBody>
          <a:bodyPr>
            <a:spAutoFit/>
          </a:bodyPr>
          <a:lstStyle/>
          <a:p>
            <a:pPr algn="ctr"/>
            <a:r>
              <a:rPr lang="en-GB" sz="2400" b="1" dirty="0">
                <a:solidFill>
                  <a:srgbClr val="222222"/>
                </a:solidFill>
              </a:rPr>
              <a:t>Low mood </a:t>
            </a:r>
            <a:r>
              <a:rPr lang="en-GB" sz="2400" b="1" i="0" dirty="0">
                <a:solidFill>
                  <a:srgbClr val="222222"/>
                </a:solidFill>
                <a:effectLst/>
              </a:rPr>
              <a:t>Online Support</a:t>
            </a:r>
            <a:endParaRPr lang="en-GB" b="0" i="0" dirty="0">
              <a:solidFill>
                <a:srgbClr val="222222"/>
              </a:solidFill>
              <a:effectLst/>
              <a:latin typeface="Open Sans"/>
            </a:endParaRPr>
          </a:p>
        </p:txBody>
      </p:sp>
      <p:pic>
        <p:nvPicPr>
          <p:cNvPr id="7" name="Picture 2" descr="File:NHS-Logo.svg - Wikimedia Commons">
            <a:extLst>
              <a:ext uri="{FF2B5EF4-FFF2-40B4-BE49-F238E27FC236}">
                <a16:creationId xmlns:a16="http://schemas.microsoft.com/office/drawing/2014/main" id="{4C9FFE48-7233-4762-9F22-84DD5535833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4564" y="1689198"/>
            <a:ext cx="1190297" cy="4812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alth Services">
            <a:extLst>
              <a:ext uri="{FF2B5EF4-FFF2-40B4-BE49-F238E27FC236}">
                <a16:creationId xmlns:a16="http://schemas.microsoft.com/office/drawing/2014/main" id="{A1F8D876-47F7-465B-BE44-8B616A9B91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54564" y="2371849"/>
            <a:ext cx="1155038" cy="7691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101E0F5-B625-42B2-A8D6-8A9764EDC9E2}"/>
              </a:ext>
            </a:extLst>
          </p:cNvPr>
          <p:cNvSpPr/>
          <p:nvPr/>
        </p:nvSpPr>
        <p:spPr>
          <a:xfrm>
            <a:off x="2602558" y="1612635"/>
            <a:ext cx="4572000" cy="646331"/>
          </a:xfrm>
          <a:prstGeom prst="rect">
            <a:avLst/>
          </a:prstGeom>
        </p:spPr>
        <p:txBody>
          <a:bodyPr>
            <a:spAutoFit/>
          </a:bodyPr>
          <a:lstStyle/>
          <a:p>
            <a:r>
              <a:rPr lang="en-GB" dirty="0">
                <a:hlinkClick r:id="rId11"/>
              </a:rPr>
              <a:t>https://www.nhs.uk/conditions/stress-anxiety-depression/ways-relieve-stress/</a:t>
            </a:r>
            <a:endParaRPr lang="en-GB" dirty="0"/>
          </a:p>
        </p:txBody>
      </p:sp>
      <p:sp>
        <p:nvSpPr>
          <p:cNvPr id="9" name="Rectangle 8">
            <a:extLst>
              <a:ext uri="{FF2B5EF4-FFF2-40B4-BE49-F238E27FC236}">
                <a16:creationId xmlns:a16="http://schemas.microsoft.com/office/drawing/2014/main" id="{D56D6FB1-2194-496A-A0A5-7C38FCCDBD84}"/>
              </a:ext>
            </a:extLst>
          </p:cNvPr>
          <p:cNvSpPr/>
          <p:nvPr/>
        </p:nvSpPr>
        <p:spPr>
          <a:xfrm>
            <a:off x="2603176" y="2430903"/>
            <a:ext cx="4572000" cy="369332"/>
          </a:xfrm>
          <a:prstGeom prst="rect">
            <a:avLst/>
          </a:prstGeom>
        </p:spPr>
        <p:txBody>
          <a:bodyPr>
            <a:spAutoFit/>
          </a:bodyPr>
          <a:lstStyle/>
          <a:p>
            <a:r>
              <a:rPr lang="en-GB" dirty="0">
                <a:hlinkClick r:id="rId12"/>
              </a:rPr>
              <a:t>https://youngminds.org.uk/</a:t>
            </a:r>
            <a:endParaRPr lang="en-GB" dirty="0"/>
          </a:p>
        </p:txBody>
      </p:sp>
      <p:pic>
        <p:nvPicPr>
          <p:cNvPr id="15" name="Picture 8" descr="Rochdale News | News Headlines | Beat exam result stress with ...">
            <a:extLst>
              <a:ext uri="{FF2B5EF4-FFF2-40B4-BE49-F238E27FC236}">
                <a16:creationId xmlns:a16="http://schemas.microsoft.com/office/drawing/2014/main" id="{3FF13FE2-3409-43A3-AF61-28EE1D1C247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17290" y="3278828"/>
            <a:ext cx="1217430" cy="76089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B09C31E-8086-4269-8282-9FA0A2EFDE3E}"/>
              </a:ext>
            </a:extLst>
          </p:cNvPr>
          <p:cNvSpPr/>
          <p:nvPr/>
        </p:nvSpPr>
        <p:spPr>
          <a:xfrm>
            <a:off x="2574358" y="3388290"/>
            <a:ext cx="2976905" cy="369332"/>
          </a:xfrm>
          <a:prstGeom prst="rect">
            <a:avLst/>
          </a:prstGeom>
        </p:spPr>
        <p:txBody>
          <a:bodyPr wrap="none">
            <a:spAutoFit/>
          </a:bodyPr>
          <a:lstStyle/>
          <a:p>
            <a:r>
              <a:rPr lang="en-GB" dirty="0">
                <a:hlinkClick r:id="rId14"/>
              </a:rPr>
              <a:t>https://www.childline.org.uk/</a:t>
            </a:r>
            <a:endParaRPr lang="en-GB" dirty="0"/>
          </a:p>
        </p:txBody>
      </p:sp>
      <p:pic>
        <p:nvPicPr>
          <p:cNvPr id="17" name="Picture 6" descr="Mind Logo - The Rakem Group">
            <a:extLst>
              <a:ext uri="{FF2B5EF4-FFF2-40B4-BE49-F238E27FC236}">
                <a16:creationId xmlns:a16="http://schemas.microsoft.com/office/drawing/2014/main" id="{D9DB47DA-7F6B-48B5-808A-894885281F7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40997" y="4177582"/>
            <a:ext cx="1217430" cy="78265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87D6838-86A5-4B87-A5A3-9F2D454F96E8}"/>
              </a:ext>
            </a:extLst>
          </p:cNvPr>
          <p:cNvSpPr/>
          <p:nvPr/>
        </p:nvSpPr>
        <p:spPr>
          <a:xfrm>
            <a:off x="2602558" y="4177582"/>
            <a:ext cx="4572000" cy="646331"/>
          </a:xfrm>
          <a:prstGeom prst="rect">
            <a:avLst/>
          </a:prstGeom>
        </p:spPr>
        <p:txBody>
          <a:bodyPr wrap="square">
            <a:spAutoFit/>
          </a:bodyPr>
          <a:lstStyle/>
          <a:p>
            <a:r>
              <a:rPr lang="en-GB" dirty="0">
                <a:hlinkClick r:id="rId16"/>
              </a:rPr>
              <a:t>https://www.mind.org.uk/information-support/for-children-and-young-people/</a:t>
            </a:r>
            <a:endParaRPr lang="en-GB" dirty="0"/>
          </a:p>
        </p:txBody>
      </p:sp>
      <p:pic>
        <p:nvPicPr>
          <p:cNvPr id="19" name="Picture 10" descr="Free online counselling now available for children and young ...">
            <a:extLst>
              <a:ext uri="{FF2B5EF4-FFF2-40B4-BE49-F238E27FC236}">
                <a16:creationId xmlns:a16="http://schemas.microsoft.com/office/drawing/2014/main" id="{C18EB989-ABB5-4611-8E75-DBC117B07B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45077" y="5203230"/>
            <a:ext cx="1370016" cy="75723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A474FC8A-D584-4DBD-B30D-916EE5533E9C}"/>
              </a:ext>
            </a:extLst>
          </p:cNvPr>
          <p:cNvSpPr/>
          <p:nvPr/>
        </p:nvSpPr>
        <p:spPr>
          <a:xfrm>
            <a:off x="2652100" y="5388226"/>
            <a:ext cx="2535951" cy="369332"/>
          </a:xfrm>
          <a:prstGeom prst="rect">
            <a:avLst/>
          </a:prstGeom>
        </p:spPr>
        <p:txBody>
          <a:bodyPr wrap="none">
            <a:spAutoFit/>
          </a:bodyPr>
          <a:lstStyle/>
          <a:p>
            <a:r>
              <a:rPr lang="en-GB" dirty="0">
                <a:hlinkClick r:id="rId18"/>
              </a:rPr>
              <a:t>https://www.kooth.com/</a:t>
            </a:r>
            <a:endParaRPr lang="en-GB" dirty="0"/>
          </a:p>
        </p:txBody>
      </p:sp>
      <p:sp>
        <p:nvSpPr>
          <p:cNvPr id="21" name="TextBox 20">
            <a:extLst>
              <a:ext uri="{FF2B5EF4-FFF2-40B4-BE49-F238E27FC236}">
                <a16:creationId xmlns:a16="http://schemas.microsoft.com/office/drawing/2014/main" id="{003556DB-92E0-4346-A074-532B00A9CBEA}"/>
              </a:ext>
            </a:extLst>
          </p:cNvPr>
          <p:cNvSpPr txBox="1"/>
          <p:nvPr/>
        </p:nvSpPr>
        <p:spPr>
          <a:xfrm>
            <a:off x="1039740" y="6281552"/>
            <a:ext cx="4609214" cy="369332"/>
          </a:xfrm>
          <a:prstGeom prst="rect">
            <a:avLst/>
          </a:prstGeom>
          <a:noFill/>
        </p:spPr>
        <p:txBody>
          <a:bodyPr wrap="square">
            <a:spAutoFit/>
          </a:bodyPr>
          <a:lstStyle/>
          <a:p>
            <a:r>
              <a:rPr lang="en-GB" altLang="en-US" sz="1800" dirty="0"/>
              <a:t>Moodjuice. </a:t>
            </a:r>
            <a:r>
              <a:rPr lang="en-GB" altLang="en-US" sz="1800" dirty="0">
                <a:hlinkClick r:id="rId19"/>
              </a:rPr>
              <a:t>www.moodjuice.scot.nhs.uk/</a:t>
            </a:r>
            <a:endParaRPr lang="en-GB" altLang="en-US" sz="1800" dirty="0"/>
          </a:p>
        </p:txBody>
      </p:sp>
      <p:pic>
        <p:nvPicPr>
          <p:cNvPr id="11" name="Recorded Sound">
            <a:hlinkClick r:id="" action="ppaction://media"/>
            <a:extLst>
              <a:ext uri="{FF2B5EF4-FFF2-40B4-BE49-F238E27FC236}">
                <a16:creationId xmlns:a16="http://schemas.microsoft.com/office/drawing/2014/main" id="{B45B0286-DD86-432E-B91F-779ECA666008}"/>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7998923" y="4545219"/>
            <a:ext cx="987391" cy="987391"/>
          </a:xfrm>
          <a:prstGeom prst="rect">
            <a:avLst/>
          </a:prstGeom>
        </p:spPr>
      </p:pic>
    </p:spTree>
    <p:extLst>
      <p:ext uri="{BB962C8B-B14F-4D97-AF65-F5344CB8AC3E}">
        <p14:creationId xmlns:p14="http://schemas.microsoft.com/office/powerpoint/2010/main" val="1628149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0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8"/>
          <p:cNvSpPr txBox="1">
            <a:spLocks noGrp="1"/>
          </p:cNvSpPr>
          <p:nvPr>
            <p:ph type="title" idx="4294967295"/>
          </p:nvPr>
        </p:nvSpPr>
        <p:spPr>
          <a:xfrm>
            <a:off x="466725" y="197761"/>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Calibri"/>
              <a:buNone/>
            </a:pPr>
            <a:r>
              <a:rPr lang="en-GB" sz="2800" b="1" i="0" u="sng" strike="noStrike" cap="none" dirty="0">
                <a:solidFill>
                  <a:schemeClr val="dk1"/>
                </a:solidFill>
                <a:latin typeface="Calibri"/>
                <a:ea typeface="Calibri"/>
                <a:cs typeface="Calibri"/>
                <a:sym typeface="Calibri"/>
              </a:rPr>
              <a:t>Apps</a:t>
            </a:r>
            <a:endParaRPr dirty="0"/>
          </a:p>
        </p:txBody>
      </p:sp>
      <p:sp>
        <p:nvSpPr>
          <p:cNvPr id="388" name="Google Shape;388;p48"/>
          <p:cNvSpPr txBox="1">
            <a:spLocks noGrp="1"/>
          </p:cNvSpPr>
          <p:nvPr>
            <p:ph type="body" idx="4294967295"/>
          </p:nvPr>
        </p:nvSpPr>
        <p:spPr>
          <a:xfrm>
            <a:off x="466725" y="1467082"/>
            <a:ext cx="5545435" cy="50582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1850"/>
              <a:buFont typeface="Arial"/>
              <a:buNone/>
            </a:pPr>
            <a:r>
              <a:rPr lang="en-GB" sz="1850" b="0" i="0" u="none" strike="noStrike" cap="none" dirty="0">
                <a:solidFill>
                  <a:schemeClr val="dk1"/>
                </a:solidFill>
                <a:latin typeface="Calibri"/>
                <a:ea typeface="Calibri"/>
                <a:cs typeface="Calibri"/>
                <a:sym typeface="Calibri"/>
              </a:rPr>
              <a:t>			 </a:t>
            </a:r>
            <a:r>
              <a:rPr lang="en-GB" sz="2405" b="0" i="0" u="none" strike="noStrike" cap="none" dirty="0">
                <a:solidFill>
                  <a:schemeClr val="dk1"/>
                </a:solidFill>
                <a:latin typeface="Calibri"/>
                <a:ea typeface="Calibri"/>
                <a:cs typeface="Calibri"/>
                <a:sym typeface="Calibri"/>
              </a:rPr>
              <a:t>Headspace (mindfulness)</a:t>
            </a:r>
            <a:endParaRPr dirty="0"/>
          </a:p>
          <a:p>
            <a:pPr marL="342900" marR="0" lvl="0" indent="-342900" algn="l" rtl="0">
              <a:lnSpc>
                <a:spcPct val="80000"/>
              </a:lnSpc>
              <a:spcBef>
                <a:spcPts val="481"/>
              </a:spcBef>
              <a:spcAft>
                <a:spcPts val="0"/>
              </a:spcAft>
              <a:buClr>
                <a:schemeClr val="dk1"/>
              </a:buClr>
              <a:buSzPts val="2405"/>
              <a:buFont typeface="Arial"/>
              <a:buNone/>
            </a:pPr>
            <a:endParaRPr sz="2405"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481"/>
              </a:spcBef>
              <a:spcAft>
                <a:spcPts val="0"/>
              </a:spcAft>
              <a:buClr>
                <a:schemeClr val="dk1"/>
              </a:buClr>
              <a:buSzPts val="2405"/>
              <a:buFont typeface="Arial"/>
              <a:buNone/>
            </a:pPr>
            <a:endParaRPr sz="2405"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481"/>
              </a:spcBef>
              <a:spcAft>
                <a:spcPts val="0"/>
              </a:spcAft>
              <a:buClr>
                <a:schemeClr val="dk1"/>
              </a:buClr>
              <a:buSzPts val="2405"/>
              <a:buFont typeface="Arial"/>
              <a:buNone/>
            </a:pPr>
            <a:r>
              <a:rPr lang="en-GB" sz="2405" b="0" i="0" u="none" strike="noStrike" cap="none" dirty="0">
                <a:solidFill>
                  <a:schemeClr val="dk1"/>
                </a:solidFill>
                <a:latin typeface="Calibri"/>
                <a:ea typeface="Calibri"/>
                <a:cs typeface="Calibri"/>
                <a:sym typeface="Calibri"/>
              </a:rPr>
              <a:t>			 Mindshift </a:t>
            </a:r>
            <a:endParaRPr dirty="0"/>
          </a:p>
          <a:p>
            <a:pPr marL="342900" marR="0" lvl="0" indent="-342900" algn="l" rtl="0">
              <a:lnSpc>
                <a:spcPct val="80000"/>
              </a:lnSpc>
              <a:spcBef>
                <a:spcPts val="481"/>
              </a:spcBef>
              <a:spcAft>
                <a:spcPts val="0"/>
              </a:spcAft>
              <a:buClr>
                <a:schemeClr val="dk1"/>
              </a:buClr>
              <a:buSzPts val="2405"/>
              <a:buFont typeface="Arial"/>
              <a:buNone/>
            </a:pPr>
            <a:endParaRPr sz="2405"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481"/>
              </a:spcBef>
              <a:spcAft>
                <a:spcPts val="0"/>
              </a:spcAft>
              <a:buClr>
                <a:schemeClr val="dk1"/>
              </a:buClr>
              <a:buSzPts val="2405"/>
              <a:buFont typeface="Arial"/>
              <a:buNone/>
            </a:pPr>
            <a:endParaRPr sz="2405" b="0" i="0" u="none" strike="noStrike" cap="none" dirty="0">
              <a:solidFill>
                <a:schemeClr val="dk1"/>
              </a:solidFill>
              <a:latin typeface="Calibri"/>
              <a:ea typeface="Calibri"/>
              <a:cs typeface="Calibri"/>
              <a:sym typeface="Calibri"/>
            </a:endParaRPr>
          </a:p>
          <a:p>
            <a:pPr marL="342900" marR="0" lvl="0" indent="-342900" algn="l" rtl="0">
              <a:lnSpc>
                <a:spcPct val="80000"/>
              </a:lnSpc>
              <a:spcBef>
                <a:spcPts val="481"/>
              </a:spcBef>
              <a:spcAft>
                <a:spcPts val="0"/>
              </a:spcAft>
              <a:buClr>
                <a:schemeClr val="dk1"/>
              </a:buClr>
              <a:buSzPts val="2405"/>
              <a:buFont typeface="Arial"/>
              <a:buNone/>
            </a:pPr>
            <a:r>
              <a:rPr lang="en-GB" sz="2405" b="0" i="0" u="none" strike="noStrike" cap="none" dirty="0">
                <a:solidFill>
                  <a:schemeClr val="dk1"/>
                </a:solidFill>
                <a:latin typeface="Calibri"/>
                <a:ea typeface="Calibri"/>
                <a:cs typeface="Calibri"/>
                <a:sym typeface="Calibri"/>
              </a:rPr>
              <a:t>	                       Calm                                                                  </a:t>
            </a:r>
          </a:p>
          <a:p>
            <a:pPr marL="342900" marR="0" lvl="0" indent="-342900" algn="l" rtl="0">
              <a:lnSpc>
                <a:spcPct val="80000"/>
              </a:lnSpc>
              <a:spcBef>
                <a:spcPts val="481"/>
              </a:spcBef>
              <a:spcAft>
                <a:spcPts val="0"/>
              </a:spcAft>
              <a:buClr>
                <a:schemeClr val="dk1"/>
              </a:buClr>
              <a:buSzPts val="2405"/>
              <a:buFont typeface="Arial"/>
              <a:buNone/>
            </a:pPr>
            <a:endParaRPr lang="en-GB" sz="2405" dirty="0"/>
          </a:p>
          <a:p>
            <a:pPr marL="342900" marR="0" lvl="0" indent="-342900" algn="l" rtl="0">
              <a:lnSpc>
                <a:spcPct val="80000"/>
              </a:lnSpc>
              <a:spcBef>
                <a:spcPts val="481"/>
              </a:spcBef>
              <a:spcAft>
                <a:spcPts val="0"/>
              </a:spcAft>
              <a:buClr>
                <a:schemeClr val="dk1"/>
              </a:buClr>
              <a:buSzPts val="2405"/>
              <a:buFont typeface="Arial"/>
              <a:buNone/>
            </a:pPr>
            <a:r>
              <a:rPr lang="en-GB" sz="2405" b="0" i="0" u="none" strike="noStrike" cap="none" dirty="0">
                <a:solidFill>
                  <a:schemeClr val="dk1"/>
                </a:solidFill>
                <a:latin typeface="Calibri"/>
                <a:ea typeface="Calibri"/>
                <a:cs typeface="Calibri"/>
                <a:sym typeface="Calibri"/>
              </a:rPr>
              <a:t>                          </a:t>
            </a:r>
          </a:p>
          <a:p>
            <a:pPr marL="342900" marR="0" lvl="0" indent="-342900" algn="l" rtl="0">
              <a:lnSpc>
                <a:spcPct val="80000"/>
              </a:lnSpc>
              <a:spcBef>
                <a:spcPts val="481"/>
              </a:spcBef>
              <a:spcAft>
                <a:spcPts val="0"/>
              </a:spcAft>
              <a:buClr>
                <a:schemeClr val="dk1"/>
              </a:buClr>
              <a:buSzPts val="2405"/>
              <a:buFont typeface="Arial"/>
              <a:buNone/>
            </a:pPr>
            <a:r>
              <a:rPr lang="en-GB" sz="2405" dirty="0"/>
              <a:t>                          </a:t>
            </a:r>
            <a:r>
              <a:rPr lang="en-GB" sz="2405" b="0" i="0" u="none" strike="noStrike" cap="none" dirty="0">
                <a:solidFill>
                  <a:schemeClr val="dk1"/>
                </a:solidFill>
                <a:latin typeface="Calibri"/>
                <a:ea typeface="Calibri"/>
                <a:cs typeface="Calibri"/>
                <a:sym typeface="Calibri"/>
              </a:rPr>
              <a:t> Stop Breath Think</a:t>
            </a:r>
          </a:p>
          <a:p>
            <a:pPr marL="342900" marR="0" lvl="0" indent="-342900" algn="l" rtl="0">
              <a:lnSpc>
                <a:spcPct val="80000"/>
              </a:lnSpc>
              <a:spcBef>
                <a:spcPts val="481"/>
              </a:spcBef>
              <a:spcAft>
                <a:spcPts val="0"/>
              </a:spcAft>
              <a:buClr>
                <a:schemeClr val="dk1"/>
              </a:buClr>
              <a:buSzPts val="2405"/>
              <a:buFont typeface="Arial"/>
              <a:buNone/>
            </a:pPr>
            <a:endParaRPr lang="en-GB" sz="2405" dirty="0"/>
          </a:p>
          <a:p>
            <a:pPr marL="342900" marR="0" lvl="0" indent="-342900" algn="l" rtl="0">
              <a:lnSpc>
                <a:spcPct val="80000"/>
              </a:lnSpc>
              <a:spcBef>
                <a:spcPts val="481"/>
              </a:spcBef>
              <a:spcAft>
                <a:spcPts val="0"/>
              </a:spcAft>
              <a:buClr>
                <a:schemeClr val="dk1"/>
              </a:buClr>
              <a:buSzPts val="2405"/>
              <a:buFont typeface="Arial"/>
              <a:buNone/>
            </a:pPr>
            <a:endParaRPr lang="en-GB" sz="2405" dirty="0"/>
          </a:p>
          <a:p>
            <a:pPr marL="342900" marR="0" lvl="0" indent="-342900" algn="l" rtl="0">
              <a:lnSpc>
                <a:spcPct val="80000"/>
              </a:lnSpc>
              <a:spcBef>
                <a:spcPts val="481"/>
              </a:spcBef>
              <a:spcAft>
                <a:spcPts val="0"/>
              </a:spcAft>
              <a:buClr>
                <a:schemeClr val="dk1"/>
              </a:buClr>
              <a:buSzPts val="2405"/>
              <a:buFont typeface="Arial"/>
              <a:buNone/>
            </a:pPr>
            <a:r>
              <a:rPr lang="en-GB" sz="2405" dirty="0"/>
              <a:t>                           Thought diary</a:t>
            </a:r>
            <a:endParaRPr sz="1850" b="0" i="0" u="none" strike="noStrike" cap="none" dirty="0">
              <a:solidFill>
                <a:schemeClr val="dk1"/>
              </a:solidFill>
              <a:latin typeface="Calibri"/>
              <a:ea typeface="Calibri"/>
              <a:cs typeface="Calibri"/>
              <a:sym typeface="Calibri"/>
            </a:endParaRPr>
          </a:p>
        </p:txBody>
      </p:sp>
      <p:sp>
        <p:nvSpPr>
          <p:cNvPr id="389" name="Google Shape;389;p48" descr="Image result for headspace app"/>
          <p:cNvSpPr/>
          <p:nvPr/>
        </p:nvSpPr>
        <p:spPr>
          <a:xfrm>
            <a:off x="161925" y="460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0" name="Google Shape;390;p48" descr="Image result for headspace app"/>
          <p:cNvSpPr/>
          <p:nvPr/>
        </p:nvSpPr>
        <p:spPr>
          <a:xfrm>
            <a:off x="161925" y="460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48" descr="Image result for headspace app"/>
          <p:cNvSpPr/>
          <p:nvPr/>
        </p:nvSpPr>
        <p:spPr>
          <a:xfrm>
            <a:off x="161925" y="460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92" name="Google Shape;392;p48" descr="Image result for headspace app"/>
          <p:cNvPicPr preferRelativeResize="0"/>
          <p:nvPr/>
        </p:nvPicPr>
        <p:blipFill rotWithShape="1">
          <a:blip r:embed="rId3">
            <a:alphaModFix/>
          </a:blip>
          <a:srcRect/>
          <a:stretch/>
        </p:blipFill>
        <p:spPr>
          <a:xfrm>
            <a:off x="811213" y="959756"/>
            <a:ext cx="927100" cy="927100"/>
          </a:xfrm>
          <a:prstGeom prst="rect">
            <a:avLst/>
          </a:prstGeom>
          <a:noFill/>
          <a:ln>
            <a:noFill/>
          </a:ln>
        </p:spPr>
      </p:pic>
      <p:sp>
        <p:nvSpPr>
          <p:cNvPr id="393" name="Google Shape;393;p48" descr="Image result for Mindshift app"/>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 name="Google Shape;394;p48" descr="Image result for Mindshift app"/>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 name="Google Shape;395;p48" descr="Cover art"/>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 name="Google Shape;396;p48" descr="Cover art"/>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397;p48" descr="Cover art"/>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98" name="Google Shape;398;p48"/>
          <p:cNvPicPr preferRelativeResize="0"/>
          <p:nvPr/>
        </p:nvPicPr>
        <p:blipFill rotWithShape="1">
          <a:blip r:embed="rId4">
            <a:alphaModFix/>
          </a:blip>
          <a:srcRect/>
          <a:stretch/>
        </p:blipFill>
        <p:spPr>
          <a:xfrm>
            <a:off x="823687" y="1968506"/>
            <a:ext cx="866775" cy="866775"/>
          </a:xfrm>
          <a:prstGeom prst="rect">
            <a:avLst/>
          </a:prstGeom>
          <a:noFill/>
          <a:ln>
            <a:noFill/>
          </a:ln>
        </p:spPr>
      </p:pic>
      <p:sp>
        <p:nvSpPr>
          <p:cNvPr id="399" name="Google Shape;399;p48" descr="Image result for optimism app"/>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401;p48" descr="Image result for wellmind app"/>
          <p:cNvSpPr/>
          <p:nvPr/>
        </p:nvSpPr>
        <p:spPr>
          <a:xfrm>
            <a:off x="161925" y="460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84E9671B-77F5-42E0-B542-4F75F9D66380}"/>
              </a:ext>
            </a:extLst>
          </p:cNvPr>
          <p:cNvPicPr>
            <a:picLocks noChangeAspect="1"/>
          </p:cNvPicPr>
          <p:nvPr/>
        </p:nvPicPr>
        <p:blipFill>
          <a:blip r:embed="rId5"/>
          <a:stretch>
            <a:fillRect/>
          </a:stretch>
        </p:blipFill>
        <p:spPr>
          <a:xfrm>
            <a:off x="811213" y="3105150"/>
            <a:ext cx="952500" cy="952500"/>
          </a:xfrm>
          <a:prstGeom prst="rect">
            <a:avLst/>
          </a:prstGeom>
        </p:spPr>
      </p:pic>
      <p:pic>
        <p:nvPicPr>
          <p:cNvPr id="5" name="Picture 4">
            <a:extLst>
              <a:ext uri="{FF2B5EF4-FFF2-40B4-BE49-F238E27FC236}">
                <a16:creationId xmlns:a16="http://schemas.microsoft.com/office/drawing/2014/main" id="{ED5D232F-9A70-43D8-95C5-0C9D293A2388}"/>
              </a:ext>
            </a:extLst>
          </p:cNvPr>
          <p:cNvPicPr>
            <a:picLocks noChangeAspect="1"/>
          </p:cNvPicPr>
          <p:nvPr/>
        </p:nvPicPr>
        <p:blipFill>
          <a:blip r:embed="rId6"/>
          <a:stretch>
            <a:fillRect/>
          </a:stretch>
        </p:blipFill>
        <p:spPr>
          <a:xfrm>
            <a:off x="823687" y="4316189"/>
            <a:ext cx="952500" cy="952500"/>
          </a:xfrm>
          <a:prstGeom prst="rect">
            <a:avLst/>
          </a:prstGeom>
        </p:spPr>
      </p:pic>
      <p:pic>
        <p:nvPicPr>
          <p:cNvPr id="7" name="Picture 6">
            <a:extLst>
              <a:ext uri="{FF2B5EF4-FFF2-40B4-BE49-F238E27FC236}">
                <a16:creationId xmlns:a16="http://schemas.microsoft.com/office/drawing/2014/main" id="{BA590970-D9C9-4B7A-A79B-8A82438572BA}"/>
              </a:ext>
            </a:extLst>
          </p:cNvPr>
          <p:cNvPicPr>
            <a:picLocks noChangeAspect="1"/>
          </p:cNvPicPr>
          <p:nvPr/>
        </p:nvPicPr>
        <p:blipFill>
          <a:blip r:embed="rId7"/>
          <a:stretch>
            <a:fillRect/>
          </a:stretch>
        </p:blipFill>
        <p:spPr>
          <a:xfrm>
            <a:off x="867230" y="5460554"/>
            <a:ext cx="952500" cy="952500"/>
          </a:xfrm>
          <a:prstGeom prst="rect">
            <a:avLst/>
          </a:prstGeom>
        </p:spPr>
      </p:pic>
      <p:pic>
        <p:nvPicPr>
          <p:cNvPr id="9" name="Picture 8">
            <a:extLst>
              <a:ext uri="{FF2B5EF4-FFF2-40B4-BE49-F238E27FC236}">
                <a16:creationId xmlns:a16="http://schemas.microsoft.com/office/drawing/2014/main" id="{B19F5666-E2AB-4AF7-B180-02EC1E2F3A4B}"/>
              </a:ext>
            </a:extLst>
          </p:cNvPr>
          <p:cNvPicPr>
            <a:picLocks noChangeAspect="1"/>
          </p:cNvPicPr>
          <p:nvPr/>
        </p:nvPicPr>
        <p:blipFill>
          <a:blip r:embed="rId8"/>
          <a:stretch>
            <a:fillRect/>
          </a:stretch>
        </p:blipFill>
        <p:spPr>
          <a:xfrm>
            <a:off x="6642650" y="1544438"/>
            <a:ext cx="1506433" cy="2832094"/>
          </a:xfrm>
          <a:prstGeom prst="rect">
            <a:avLst/>
          </a:prstGeom>
        </p:spPr>
      </p:pic>
      <p:sp>
        <p:nvSpPr>
          <p:cNvPr id="10" name="TextBox 9">
            <a:extLst>
              <a:ext uri="{FF2B5EF4-FFF2-40B4-BE49-F238E27FC236}">
                <a16:creationId xmlns:a16="http://schemas.microsoft.com/office/drawing/2014/main" id="{E67C7696-58A7-45E9-ADC1-E987DC03FD30}"/>
              </a:ext>
            </a:extLst>
          </p:cNvPr>
          <p:cNvSpPr txBox="1"/>
          <p:nvPr/>
        </p:nvSpPr>
        <p:spPr>
          <a:xfrm>
            <a:off x="6412665" y="4552715"/>
            <a:ext cx="2339677" cy="954107"/>
          </a:xfrm>
          <a:prstGeom prst="rect">
            <a:avLst/>
          </a:prstGeom>
          <a:noFill/>
        </p:spPr>
        <p:txBody>
          <a:bodyPr wrap="square" rtlCol="0">
            <a:spAutoFit/>
          </a:bodyPr>
          <a:lstStyle/>
          <a:p>
            <a:r>
              <a:rPr lang="en-GB" dirty="0"/>
              <a:t>This app is supportive for family and friends of a young person who has mental ill health.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7" name="TextBox 6">
            <a:extLst>
              <a:ext uri="{FF2B5EF4-FFF2-40B4-BE49-F238E27FC236}">
                <a16:creationId xmlns:a16="http://schemas.microsoft.com/office/drawing/2014/main" id="{A5786235-CC28-4A26-826E-8472CABEA467}"/>
              </a:ext>
            </a:extLst>
          </p:cNvPr>
          <p:cNvSpPr txBox="1"/>
          <p:nvPr/>
        </p:nvSpPr>
        <p:spPr>
          <a:xfrm>
            <a:off x="1254564" y="1124744"/>
            <a:ext cx="5837716"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kern="1200" dirty="0">
                <a:solidFill>
                  <a:schemeClr val="tx1"/>
                </a:solidFill>
                <a:effectLst/>
                <a:latin typeface="+mn-lt"/>
                <a:ea typeface="+mn-ea"/>
                <a:cs typeface="+mn-cs"/>
              </a:rPr>
              <a:t>To understand and recognise: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i="0" kern="1200" dirty="0">
              <a:solidFill>
                <a:schemeClr val="tx1"/>
              </a:solidFill>
              <a:effectLst/>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t>W</a:t>
            </a:r>
            <a:r>
              <a:rPr lang="en-GB" sz="2800" b="0" i="0" kern="1200" dirty="0">
                <a:solidFill>
                  <a:schemeClr val="tx1"/>
                </a:solidFill>
                <a:effectLst/>
                <a:latin typeface="+mn-lt"/>
                <a:ea typeface="+mn-ea"/>
                <a:cs typeface="+mn-cs"/>
              </a:rPr>
              <a:t>hat is low mood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0" i="0" kern="1200" dirty="0">
                <a:solidFill>
                  <a:schemeClr val="tx1"/>
                </a:solidFill>
                <a:effectLst/>
                <a:latin typeface="+mn-lt"/>
                <a:ea typeface="+mn-ea"/>
                <a:cs typeface="+mn-cs"/>
              </a:rPr>
              <a:t>How low mood </a:t>
            </a:r>
            <a:r>
              <a:rPr lang="en-GB" sz="2800" dirty="0"/>
              <a:t>can affect our children’s </a:t>
            </a:r>
            <a:r>
              <a:rPr lang="en-GB" sz="2800" b="0" i="0" kern="1200" dirty="0">
                <a:solidFill>
                  <a:schemeClr val="tx1"/>
                </a:solidFill>
                <a:effectLst/>
                <a:latin typeface="+mn-lt"/>
                <a:ea typeface="+mn-ea"/>
                <a:cs typeface="+mn-cs"/>
              </a:rPr>
              <a:t> </a:t>
            </a:r>
            <a:r>
              <a:rPr lang="en-GB" sz="2800" b="1" i="0" kern="1200" dirty="0">
                <a:solidFill>
                  <a:schemeClr val="tx1"/>
                </a:solidFill>
                <a:effectLst/>
                <a:latin typeface="+mn-lt"/>
                <a:ea typeface="+mn-ea"/>
                <a:cs typeface="+mn-cs"/>
              </a:rPr>
              <a:t>thoughts</a:t>
            </a:r>
            <a:r>
              <a:rPr lang="en-GB" sz="2800" b="0" i="0" kern="1200" dirty="0">
                <a:solidFill>
                  <a:schemeClr val="tx1"/>
                </a:solidFill>
                <a:effectLst/>
                <a:latin typeface="+mn-lt"/>
                <a:ea typeface="+mn-ea"/>
                <a:cs typeface="+mn-cs"/>
              </a:rPr>
              <a:t>, </a:t>
            </a:r>
            <a:r>
              <a:rPr lang="en-GB" sz="2800" b="1" i="0" kern="1200" dirty="0">
                <a:solidFill>
                  <a:schemeClr val="tx1"/>
                </a:solidFill>
                <a:effectLst/>
                <a:latin typeface="+mn-lt"/>
                <a:ea typeface="+mn-ea"/>
                <a:cs typeface="+mn-cs"/>
              </a:rPr>
              <a:t>feelings</a:t>
            </a:r>
            <a:r>
              <a:rPr lang="en-GB" sz="2800" b="0" i="0" kern="1200" dirty="0">
                <a:solidFill>
                  <a:schemeClr val="tx1"/>
                </a:solidFill>
                <a:effectLst/>
                <a:latin typeface="+mn-lt"/>
                <a:ea typeface="+mn-ea"/>
                <a:cs typeface="+mn-cs"/>
              </a:rPr>
              <a:t> and </a:t>
            </a:r>
            <a:r>
              <a:rPr lang="en-GB" sz="2800" b="1" i="0" kern="1200" dirty="0">
                <a:solidFill>
                  <a:schemeClr val="tx1"/>
                </a:solidFill>
                <a:effectLst/>
                <a:latin typeface="+mn-lt"/>
                <a:ea typeface="+mn-ea"/>
                <a:cs typeface="+mn-cs"/>
              </a:rPr>
              <a:t>behaviour.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0" i="0" kern="1200" dirty="0">
                <a:solidFill>
                  <a:schemeClr val="tx1"/>
                </a:solidFill>
                <a:effectLst/>
                <a:latin typeface="+mn-lt"/>
                <a:ea typeface="+mn-ea"/>
                <a:cs typeface="+mn-cs"/>
              </a:rPr>
              <a:t>How to improve/boost our children’s mood by using the ‘5 </a:t>
            </a:r>
            <a:r>
              <a:rPr lang="en-GB" sz="2800" dirty="0"/>
              <a:t>W</a:t>
            </a:r>
            <a:r>
              <a:rPr lang="en-GB" sz="2800" b="0" i="0" kern="1200" dirty="0">
                <a:solidFill>
                  <a:schemeClr val="tx1"/>
                </a:solidFill>
                <a:effectLst/>
                <a:latin typeface="+mn-lt"/>
                <a:ea typeface="+mn-ea"/>
                <a:cs typeface="+mn-cs"/>
              </a:rPr>
              <a:t>ays to Wellbeing’.</a:t>
            </a:r>
          </a:p>
        </p:txBody>
      </p:sp>
      <p:sp>
        <p:nvSpPr>
          <p:cNvPr id="6" name="TextBox 5">
            <a:extLst>
              <a:ext uri="{FF2B5EF4-FFF2-40B4-BE49-F238E27FC236}">
                <a16:creationId xmlns:a16="http://schemas.microsoft.com/office/drawing/2014/main" id="{83698CC6-F921-4F3E-9188-F0E95CE5E520}"/>
              </a:ext>
            </a:extLst>
          </p:cNvPr>
          <p:cNvSpPr txBox="1"/>
          <p:nvPr/>
        </p:nvSpPr>
        <p:spPr>
          <a:xfrm>
            <a:off x="1254564" y="171968"/>
            <a:ext cx="5400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0" i="0" u="sng" kern="1200" dirty="0">
                <a:solidFill>
                  <a:schemeClr val="tx1"/>
                </a:solidFill>
                <a:effectLst/>
                <a:latin typeface="+mn-lt"/>
                <a:ea typeface="+mn-ea"/>
                <a:cs typeface="+mn-cs"/>
              </a:rPr>
              <a:t>Aims/objectives</a:t>
            </a:r>
          </a:p>
        </p:txBody>
      </p:sp>
      <p:pic>
        <p:nvPicPr>
          <p:cNvPr id="9" name="Recorded Sound">
            <a:hlinkClick r:id="" action="ppaction://media"/>
            <a:extLst>
              <a:ext uri="{FF2B5EF4-FFF2-40B4-BE49-F238E27FC236}">
                <a16:creationId xmlns:a16="http://schemas.microsoft.com/office/drawing/2014/main" id="{B896BE78-D159-413B-B6B5-679749E983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77206" y="4446597"/>
            <a:ext cx="753647" cy="753647"/>
          </a:xfrm>
          <a:prstGeom prst="rect">
            <a:avLst/>
          </a:prstGeom>
        </p:spPr>
      </p:pic>
    </p:spTree>
    <p:extLst>
      <p:ext uri="{BB962C8B-B14F-4D97-AF65-F5344CB8AC3E}">
        <p14:creationId xmlns:p14="http://schemas.microsoft.com/office/powerpoint/2010/main" val="1631149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8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9" name="Google Shape;234;g7dcf7e230f_0_488">
            <a:extLst>
              <a:ext uri="{FF2B5EF4-FFF2-40B4-BE49-F238E27FC236}">
                <a16:creationId xmlns:a16="http://schemas.microsoft.com/office/drawing/2014/main" id="{A3EEFACC-561A-4477-8181-CA6B9A701873}"/>
              </a:ext>
            </a:extLst>
          </p:cNvPr>
          <p:cNvPicPr preferRelativeResize="0"/>
          <p:nvPr/>
        </p:nvPicPr>
        <p:blipFill rotWithShape="1">
          <a:blip r:embed="rId9">
            <a:alphaModFix/>
          </a:blip>
          <a:srcRect b="23251"/>
          <a:stretch/>
        </p:blipFill>
        <p:spPr>
          <a:xfrm>
            <a:off x="1432032" y="1762203"/>
            <a:ext cx="5668334" cy="4415257"/>
          </a:xfrm>
          <a:prstGeom prst="rect">
            <a:avLst/>
          </a:prstGeom>
          <a:noFill/>
          <a:ln>
            <a:noFill/>
          </a:ln>
        </p:spPr>
      </p:pic>
      <p:sp>
        <p:nvSpPr>
          <p:cNvPr id="11" name="TextBox 10">
            <a:extLst>
              <a:ext uri="{FF2B5EF4-FFF2-40B4-BE49-F238E27FC236}">
                <a16:creationId xmlns:a16="http://schemas.microsoft.com/office/drawing/2014/main" id="{67B5F5D3-4B1D-43B0-8C62-C371F40BEC6A}"/>
              </a:ext>
            </a:extLst>
          </p:cNvPr>
          <p:cNvSpPr txBox="1"/>
          <p:nvPr/>
        </p:nvSpPr>
        <p:spPr>
          <a:xfrm>
            <a:off x="1565899" y="783744"/>
            <a:ext cx="5400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t>Thank You for Listening  </a:t>
            </a:r>
            <a:endParaRPr lang="en-GB" sz="3600" b="0" i="0" kern="1200" dirty="0">
              <a:solidFill>
                <a:schemeClr val="tx1"/>
              </a:solidFill>
              <a:effectLst/>
              <a:latin typeface="+mn-lt"/>
              <a:ea typeface="+mn-ea"/>
              <a:cs typeface="+mn-cs"/>
            </a:endParaRPr>
          </a:p>
        </p:txBody>
      </p:sp>
      <p:pic>
        <p:nvPicPr>
          <p:cNvPr id="12" name="Recorded Sound">
            <a:hlinkClick r:id="" action="ppaction://media"/>
            <a:extLst>
              <a:ext uri="{FF2B5EF4-FFF2-40B4-BE49-F238E27FC236}">
                <a16:creationId xmlns:a16="http://schemas.microsoft.com/office/drawing/2014/main" id="{F4BF18FE-7AA9-4F3B-9889-6065E23DB86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02218" y="4269274"/>
            <a:ext cx="718254" cy="718254"/>
          </a:xfrm>
          <a:prstGeom prst="rect">
            <a:avLst/>
          </a:prstGeom>
        </p:spPr>
      </p:pic>
    </p:spTree>
    <p:extLst>
      <p:ext uri="{BB962C8B-B14F-4D97-AF65-F5344CB8AC3E}">
        <p14:creationId xmlns:p14="http://schemas.microsoft.com/office/powerpoint/2010/main" val="710128682"/>
      </p:ext>
    </p:extLst>
  </p:cSld>
  <p:clrMapOvr>
    <a:masterClrMapping/>
  </p:clrMapOvr>
  <mc:AlternateContent xmlns:mc="http://schemas.openxmlformats.org/markup-compatibility/2006" xmlns:p14="http://schemas.microsoft.com/office/powerpoint/2010/main">
    <mc:Choice Requires="p14">
      <p:transition spd="slow" p14:dur="2000" advTm="2844"/>
    </mc:Choice>
    <mc:Fallback xmlns="">
      <p:transition spd="slow" advTm="284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2050" name="Picture 2" descr="Coping with low mood | Combat Stress"/>
          <p:cNvPicPr>
            <a:picLocks noChangeAspect="1" noChangeArrowheads="1"/>
          </p:cNvPicPr>
          <p:nvPr/>
        </p:nvPicPr>
        <p:blipFill rotWithShape="1">
          <a:blip r:embed="rId9">
            <a:extLst>
              <a:ext uri="{28A0092B-C50C-407E-A947-70E740481C1C}">
                <a14:useLocalDpi xmlns:a14="http://schemas.microsoft.com/office/drawing/2010/main" val="0"/>
              </a:ext>
            </a:extLst>
          </a:blip>
          <a:srcRect l="30431" r="27726"/>
          <a:stretch/>
        </p:blipFill>
        <p:spPr bwMode="auto">
          <a:xfrm>
            <a:off x="915054" y="2331110"/>
            <a:ext cx="3012323" cy="40529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6443" y="6420"/>
            <a:ext cx="5203032" cy="2308324"/>
          </a:xfrm>
          <a:prstGeom prst="rect">
            <a:avLst/>
          </a:prstGeom>
          <a:noFill/>
        </p:spPr>
        <p:txBody>
          <a:bodyPr wrap="square" rtlCol="0">
            <a:spAutoFit/>
          </a:bodyPr>
          <a:lstStyle/>
          <a:p>
            <a:pPr algn="ctr"/>
            <a:r>
              <a:rPr lang="en-GB" sz="6600" dirty="0"/>
              <a:t>What</a:t>
            </a:r>
            <a:r>
              <a:rPr lang="en-GB" sz="7200" dirty="0"/>
              <a:t> is low mood?</a:t>
            </a:r>
          </a:p>
        </p:txBody>
      </p:sp>
      <p:pic>
        <p:nvPicPr>
          <p:cNvPr id="9" name="Recorded Sound">
            <a:hlinkClick r:id="" action="ppaction://media"/>
            <a:extLst>
              <a:ext uri="{FF2B5EF4-FFF2-40B4-BE49-F238E27FC236}">
                <a16:creationId xmlns:a16="http://schemas.microsoft.com/office/drawing/2014/main" id="{B0A654A1-C303-40A8-821E-D23A166333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56376" y="4511322"/>
            <a:ext cx="860670" cy="860670"/>
          </a:xfrm>
          <a:prstGeom prst="rect">
            <a:avLst/>
          </a:prstGeom>
        </p:spPr>
      </p:pic>
      <p:sp>
        <p:nvSpPr>
          <p:cNvPr id="11" name="Rectangle 10">
            <a:extLst>
              <a:ext uri="{FF2B5EF4-FFF2-40B4-BE49-F238E27FC236}">
                <a16:creationId xmlns:a16="http://schemas.microsoft.com/office/drawing/2014/main" id="{2E3957A2-E532-41FB-9C55-FA4D625C91DD}"/>
              </a:ext>
            </a:extLst>
          </p:cNvPr>
          <p:cNvSpPr/>
          <p:nvPr/>
        </p:nvSpPr>
        <p:spPr>
          <a:xfrm>
            <a:off x="4046387" y="2380636"/>
            <a:ext cx="3218199" cy="372409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GB" dirty="0"/>
              <a:t>Low mood is an emotional state characterised by sadness, anxiety, low self-esteem, tiredness, and frustration. In its most severe form it becomes an ongoing problem that impacts your daily life</a:t>
            </a:r>
          </a:p>
          <a:p>
            <a:endParaRPr lang="en-GB" dirty="0"/>
          </a:p>
          <a:p>
            <a:r>
              <a:rPr lang="en-GB" dirty="0"/>
              <a:t>People experiencing low mood tend think negatively about themselves and withdraw from activities and social interaction</a:t>
            </a:r>
            <a:r>
              <a:rPr lang="en-GB" b="1" dirty="0"/>
              <a:t>.</a:t>
            </a:r>
            <a:endParaRPr lang="en-GB" dirty="0"/>
          </a:p>
          <a:p>
            <a:endParaRPr lang="en-GB" sz="2000" dirty="0"/>
          </a:p>
        </p:txBody>
      </p:sp>
    </p:spTree>
    <p:extLst>
      <p:ext uri="{BB962C8B-B14F-4D97-AF65-F5344CB8AC3E}">
        <p14:creationId xmlns:p14="http://schemas.microsoft.com/office/powerpoint/2010/main" val="269473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0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7" name="Picture 2" descr="discuss clipart - Clip Art Library">
            <a:extLst>
              <a:ext uri="{FF2B5EF4-FFF2-40B4-BE49-F238E27FC236}">
                <a16:creationId xmlns:a16="http://schemas.microsoft.com/office/drawing/2014/main" id="{77494046-DF88-4498-BD43-593870C104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5471" y="923083"/>
            <a:ext cx="6682446" cy="50118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60201" y="497097"/>
            <a:ext cx="6131391" cy="707886"/>
          </a:xfrm>
          <a:prstGeom prst="rect">
            <a:avLst/>
          </a:prstGeom>
          <a:noFill/>
        </p:spPr>
        <p:txBody>
          <a:bodyPr wrap="square" rtlCol="0">
            <a:spAutoFit/>
          </a:bodyPr>
          <a:lstStyle/>
          <a:p>
            <a:pPr algn="ctr"/>
            <a:r>
              <a:rPr lang="en-GB" sz="4000" dirty="0"/>
              <a:t>What can </a:t>
            </a:r>
            <a:r>
              <a:rPr lang="en-GB" sz="3600" dirty="0"/>
              <a:t>cause</a:t>
            </a:r>
            <a:r>
              <a:rPr lang="en-GB" sz="4000" dirty="0"/>
              <a:t> low mood?</a:t>
            </a:r>
          </a:p>
        </p:txBody>
      </p:sp>
      <p:pic>
        <p:nvPicPr>
          <p:cNvPr id="9" name="Recorded Sound">
            <a:hlinkClick r:id="" action="ppaction://media"/>
            <a:extLst>
              <a:ext uri="{FF2B5EF4-FFF2-40B4-BE49-F238E27FC236}">
                <a16:creationId xmlns:a16="http://schemas.microsoft.com/office/drawing/2014/main" id="{3E0CABFE-1CFE-4A6A-A064-A9A27956DA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33360" y="4236238"/>
            <a:ext cx="919683" cy="919683"/>
          </a:xfrm>
          <a:prstGeom prst="rect">
            <a:avLst/>
          </a:prstGeom>
        </p:spPr>
      </p:pic>
    </p:spTree>
    <p:extLst>
      <p:ext uri="{BB962C8B-B14F-4D97-AF65-F5344CB8AC3E}">
        <p14:creationId xmlns:p14="http://schemas.microsoft.com/office/powerpoint/2010/main" val="846384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9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6" name="Picture 5">
            <a:extLst>
              <a:ext uri="{FF2B5EF4-FFF2-40B4-BE49-F238E27FC236}">
                <a16:creationId xmlns:a16="http://schemas.microsoft.com/office/drawing/2014/main" id="{BBEB0483-D8D3-4137-A2C6-FE98CEF14191}"/>
              </a:ext>
            </a:extLst>
          </p:cNvPr>
          <p:cNvPicPr>
            <a:picLocks noChangeAspect="1"/>
          </p:cNvPicPr>
          <p:nvPr/>
        </p:nvPicPr>
        <p:blipFill rotWithShape="1">
          <a:blip r:embed="rId9"/>
          <a:srcRect l="12250" t="22001" r="14563" b="6760"/>
          <a:stretch/>
        </p:blipFill>
        <p:spPr>
          <a:xfrm>
            <a:off x="683946" y="1993967"/>
            <a:ext cx="6776640" cy="3748742"/>
          </a:xfrm>
          <a:prstGeom prst="rect">
            <a:avLst/>
          </a:prstGeom>
        </p:spPr>
      </p:pic>
      <p:pic>
        <p:nvPicPr>
          <p:cNvPr id="8" name="Recorded Sound">
            <a:hlinkClick r:id="" action="ppaction://media"/>
            <a:extLst>
              <a:ext uri="{FF2B5EF4-FFF2-40B4-BE49-F238E27FC236}">
                <a16:creationId xmlns:a16="http://schemas.microsoft.com/office/drawing/2014/main" id="{F54AC8CA-0F46-4316-ABA2-D7BBA86D14B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01851" y="4280947"/>
            <a:ext cx="929002" cy="929002"/>
          </a:xfrm>
          <a:prstGeom prst="rect">
            <a:avLst/>
          </a:prstGeom>
        </p:spPr>
      </p:pic>
      <p:sp>
        <p:nvSpPr>
          <p:cNvPr id="11" name="TextBox 10">
            <a:extLst>
              <a:ext uri="{FF2B5EF4-FFF2-40B4-BE49-F238E27FC236}">
                <a16:creationId xmlns:a16="http://schemas.microsoft.com/office/drawing/2014/main" id="{D3B790BE-2103-49BA-BD3A-6EF5D8B9C962}"/>
              </a:ext>
            </a:extLst>
          </p:cNvPr>
          <p:cNvSpPr txBox="1"/>
          <p:nvPr/>
        </p:nvSpPr>
        <p:spPr>
          <a:xfrm>
            <a:off x="981074" y="415231"/>
            <a:ext cx="6131391" cy="1323439"/>
          </a:xfrm>
          <a:prstGeom prst="rect">
            <a:avLst/>
          </a:prstGeom>
          <a:noFill/>
        </p:spPr>
        <p:txBody>
          <a:bodyPr wrap="square" rtlCol="0">
            <a:spAutoFit/>
          </a:bodyPr>
          <a:lstStyle/>
          <a:p>
            <a:pPr algn="ctr"/>
            <a:r>
              <a:rPr lang="en-GB" sz="4000" u="sng" dirty="0"/>
              <a:t>Thoughts, </a:t>
            </a:r>
            <a:r>
              <a:rPr lang="en-GB" sz="3600" u="sng" dirty="0"/>
              <a:t>Emotions</a:t>
            </a:r>
            <a:r>
              <a:rPr lang="en-GB" sz="4000" u="sng" dirty="0"/>
              <a:t> and Behaviours</a:t>
            </a:r>
          </a:p>
        </p:txBody>
      </p:sp>
    </p:spTree>
    <p:extLst>
      <p:ext uri="{BB962C8B-B14F-4D97-AF65-F5344CB8AC3E}">
        <p14:creationId xmlns:p14="http://schemas.microsoft.com/office/powerpoint/2010/main" val="4247368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0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4564" y="1520754"/>
            <a:ext cx="5573112" cy="4144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88641" y="0"/>
            <a:ext cx="3071852" cy="523220"/>
          </a:xfrm>
          <a:prstGeom prst="rect">
            <a:avLst/>
          </a:prstGeom>
          <a:noFill/>
        </p:spPr>
        <p:txBody>
          <a:bodyPr wrap="square" rtlCol="0">
            <a:spAutoFit/>
          </a:bodyPr>
          <a:lstStyle/>
          <a:p>
            <a:pPr algn="ctr"/>
            <a:r>
              <a:rPr lang="en-GB" sz="2800" dirty="0"/>
              <a:t>Signs of low mood</a:t>
            </a:r>
          </a:p>
        </p:txBody>
      </p:sp>
      <p:sp>
        <p:nvSpPr>
          <p:cNvPr id="9" name="TextBox 8">
            <a:extLst>
              <a:ext uri="{FF2B5EF4-FFF2-40B4-BE49-F238E27FC236}">
                <a16:creationId xmlns:a16="http://schemas.microsoft.com/office/drawing/2014/main" id="{5B923BD0-3D1A-4C23-88A3-8C966E0B2905}"/>
              </a:ext>
            </a:extLst>
          </p:cNvPr>
          <p:cNvSpPr txBox="1"/>
          <p:nvPr/>
        </p:nvSpPr>
        <p:spPr>
          <a:xfrm>
            <a:off x="1921864" y="620589"/>
            <a:ext cx="4115585" cy="707886"/>
          </a:xfrm>
          <a:prstGeom prst="rect">
            <a:avLst/>
          </a:prstGeom>
          <a:noFill/>
        </p:spPr>
        <p:txBody>
          <a:bodyPr wrap="square" rtlCol="0">
            <a:spAutoFit/>
          </a:bodyPr>
          <a:lstStyle/>
          <a:p>
            <a:pPr algn="ctr"/>
            <a:r>
              <a:rPr lang="en-GB" sz="4000" u="sng" dirty="0"/>
              <a:t>Thoughts</a:t>
            </a:r>
            <a:endParaRPr lang="en-GB" sz="5400" u="sng" dirty="0"/>
          </a:p>
        </p:txBody>
      </p:sp>
      <p:pic>
        <p:nvPicPr>
          <p:cNvPr id="7" name="Recorded Sound">
            <a:hlinkClick r:id="" action="ppaction://media"/>
            <a:extLst>
              <a:ext uri="{FF2B5EF4-FFF2-40B4-BE49-F238E27FC236}">
                <a16:creationId xmlns:a16="http://schemas.microsoft.com/office/drawing/2014/main" id="{39D20FF5-55BD-4592-AEA1-984C5D7F587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63710" y="4377040"/>
            <a:ext cx="978764" cy="978764"/>
          </a:xfrm>
          <a:prstGeom prst="rect">
            <a:avLst/>
          </a:prstGeom>
        </p:spPr>
      </p:pic>
      <p:sp>
        <p:nvSpPr>
          <p:cNvPr id="11" name="Rectangle 10">
            <a:extLst>
              <a:ext uri="{FF2B5EF4-FFF2-40B4-BE49-F238E27FC236}">
                <a16:creationId xmlns:a16="http://schemas.microsoft.com/office/drawing/2014/main" id="{432EF849-AFA1-4E1B-98BB-B40B69FC274F}"/>
              </a:ext>
            </a:extLst>
          </p:cNvPr>
          <p:cNvSpPr/>
          <p:nvPr/>
        </p:nvSpPr>
        <p:spPr>
          <a:xfrm>
            <a:off x="2004659" y="6086123"/>
            <a:ext cx="3007490" cy="646331"/>
          </a:xfrm>
          <a:prstGeom prst="rect">
            <a:avLst/>
          </a:prstGeom>
        </p:spPr>
        <p:txBody>
          <a:bodyPr wrap="none">
            <a:spAutoFit/>
          </a:bodyPr>
          <a:lstStyle/>
          <a:p>
            <a:r>
              <a:rPr lang="en-GB" dirty="0">
                <a:hlinkClick r:id="rId11"/>
              </a:rPr>
              <a:t>https://bcove.video/2mmEsTx</a:t>
            </a:r>
            <a:endParaRPr lang="en-GB" dirty="0"/>
          </a:p>
          <a:p>
            <a:endParaRPr lang="en-GB" dirty="0"/>
          </a:p>
        </p:txBody>
      </p:sp>
    </p:spTree>
    <p:extLst>
      <p:ext uri="{BB962C8B-B14F-4D97-AF65-F5344CB8AC3E}">
        <p14:creationId xmlns:p14="http://schemas.microsoft.com/office/powerpoint/2010/main" val="1225281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25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9" name="TextBox 8">
            <a:extLst>
              <a:ext uri="{FF2B5EF4-FFF2-40B4-BE49-F238E27FC236}">
                <a16:creationId xmlns:a16="http://schemas.microsoft.com/office/drawing/2014/main" id="{05A05ADF-AA27-4F79-9434-57BDE55FA2B9}"/>
              </a:ext>
            </a:extLst>
          </p:cNvPr>
          <p:cNvSpPr txBox="1"/>
          <p:nvPr/>
        </p:nvSpPr>
        <p:spPr>
          <a:xfrm>
            <a:off x="-357017" y="171968"/>
            <a:ext cx="4392488" cy="523220"/>
          </a:xfrm>
          <a:prstGeom prst="rect">
            <a:avLst/>
          </a:prstGeom>
          <a:noFill/>
        </p:spPr>
        <p:txBody>
          <a:bodyPr wrap="square" rtlCol="0">
            <a:spAutoFit/>
          </a:bodyPr>
          <a:lstStyle/>
          <a:p>
            <a:pPr algn="ctr"/>
            <a:r>
              <a:rPr lang="en-GB" sz="2800" dirty="0"/>
              <a:t>Signs of low mood</a:t>
            </a:r>
          </a:p>
        </p:txBody>
      </p:sp>
      <p:grpSp>
        <p:nvGrpSpPr>
          <p:cNvPr id="12" name="Group 11">
            <a:extLst>
              <a:ext uri="{FF2B5EF4-FFF2-40B4-BE49-F238E27FC236}">
                <a16:creationId xmlns:a16="http://schemas.microsoft.com/office/drawing/2014/main" id="{BD85881C-C2AA-4DEF-B3BE-FBBBA12279F7}"/>
              </a:ext>
            </a:extLst>
          </p:cNvPr>
          <p:cNvGrpSpPr/>
          <p:nvPr/>
        </p:nvGrpSpPr>
        <p:grpSpPr>
          <a:xfrm>
            <a:off x="670265" y="903203"/>
            <a:ext cx="7710184" cy="5051594"/>
            <a:chOff x="925520" y="1181871"/>
            <a:chExt cx="7710184" cy="5051594"/>
          </a:xfrm>
        </p:grpSpPr>
        <p:pic>
          <p:nvPicPr>
            <p:cNvPr id="13" name="Picture 2">
              <a:extLst>
                <a:ext uri="{FF2B5EF4-FFF2-40B4-BE49-F238E27FC236}">
                  <a16:creationId xmlns:a16="http://schemas.microsoft.com/office/drawing/2014/main" id="{CADF9E2E-D62D-4B63-987B-D8C8D9763C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5375" y="2492375"/>
              <a:ext cx="1797050" cy="28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loud Callout 3">
              <a:extLst>
                <a:ext uri="{FF2B5EF4-FFF2-40B4-BE49-F238E27FC236}">
                  <a16:creationId xmlns:a16="http://schemas.microsoft.com/office/drawing/2014/main" id="{1D69EA81-3A60-4F76-953D-51A3F04F85A6}"/>
                </a:ext>
              </a:extLst>
            </p:cNvPr>
            <p:cNvSpPr/>
            <p:nvPr/>
          </p:nvSpPr>
          <p:spPr>
            <a:xfrm>
              <a:off x="1153560" y="1587896"/>
              <a:ext cx="1512888" cy="1439862"/>
            </a:xfrm>
            <a:prstGeom prst="cloudCallout">
              <a:avLst>
                <a:gd name="adj1" fmla="val 125443"/>
                <a:gd name="adj2" fmla="val 19597"/>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dirty="0"/>
                <a:t>Angry or Irritable</a:t>
              </a:r>
            </a:p>
          </p:txBody>
        </p:sp>
        <p:sp>
          <p:nvSpPr>
            <p:cNvPr id="15" name="Cloud Callout 4">
              <a:extLst>
                <a:ext uri="{FF2B5EF4-FFF2-40B4-BE49-F238E27FC236}">
                  <a16:creationId xmlns:a16="http://schemas.microsoft.com/office/drawing/2014/main" id="{C6D1AF2C-BA8D-4502-9589-9A7C7D240BB8}"/>
                </a:ext>
              </a:extLst>
            </p:cNvPr>
            <p:cNvSpPr/>
            <p:nvPr/>
          </p:nvSpPr>
          <p:spPr>
            <a:xfrm>
              <a:off x="5611517" y="1181871"/>
              <a:ext cx="3024187" cy="1439862"/>
            </a:xfrm>
            <a:prstGeom prst="cloudCallout">
              <a:avLst>
                <a:gd name="adj1" fmla="val -57345"/>
                <a:gd name="adj2" fmla="val 61302"/>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dirty="0"/>
                <a:t>Upset/tearful</a:t>
              </a:r>
            </a:p>
          </p:txBody>
        </p:sp>
        <p:sp>
          <p:nvSpPr>
            <p:cNvPr id="16" name="Cloud Callout 5">
              <a:extLst>
                <a:ext uri="{FF2B5EF4-FFF2-40B4-BE49-F238E27FC236}">
                  <a16:creationId xmlns:a16="http://schemas.microsoft.com/office/drawing/2014/main" id="{46C9AB24-D857-44ED-9FCD-64FED18FAD76}"/>
                </a:ext>
              </a:extLst>
            </p:cNvPr>
            <p:cNvSpPr/>
            <p:nvPr/>
          </p:nvSpPr>
          <p:spPr>
            <a:xfrm>
              <a:off x="925520" y="3230166"/>
              <a:ext cx="1800225" cy="1512888"/>
            </a:xfrm>
            <a:prstGeom prst="cloudCallout">
              <a:avLst>
                <a:gd name="adj1" fmla="val 91296"/>
                <a:gd name="adj2" fmla="val -28731"/>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Sad/ unhappy</a:t>
              </a:r>
            </a:p>
          </p:txBody>
        </p:sp>
        <p:sp>
          <p:nvSpPr>
            <p:cNvPr id="17" name="Cloud Callout 6">
              <a:extLst>
                <a:ext uri="{FF2B5EF4-FFF2-40B4-BE49-F238E27FC236}">
                  <a16:creationId xmlns:a16="http://schemas.microsoft.com/office/drawing/2014/main" id="{0D5C17D4-0DE8-4D0A-ADA4-818799FB19C4}"/>
                </a:ext>
              </a:extLst>
            </p:cNvPr>
            <p:cNvSpPr/>
            <p:nvPr/>
          </p:nvSpPr>
          <p:spPr>
            <a:xfrm>
              <a:off x="6712114" y="2830867"/>
              <a:ext cx="1876426" cy="1439862"/>
            </a:xfrm>
            <a:prstGeom prst="cloudCallout">
              <a:avLst>
                <a:gd name="adj1" fmla="val -118176"/>
                <a:gd name="adj2" fmla="val -19424"/>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t>frustrated</a:t>
              </a:r>
              <a:endParaRPr lang="en-GB" dirty="0"/>
            </a:p>
          </p:txBody>
        </p:sp>
        <p:sp>
          <p:nvSpPr>
            <p:cNvPr id="18" name="Cloud Callout 8">
              <a:extLst>
                <a:ext uri="{FF2B5EF4-FFF2-40B4-BE49-F238E27FC236}">
                  <a16:creationId xmlns:a16="http://schemas.microsoft.com/office/drawing/2014/main" id="{6C0DA00F-A201-420E-9B6A-29FFF25B9CC2}"/>
                </a:ext>
              </a:extLst>
            </p:cNvPr>
            <p:cNvSpPr/>
            <p:nvPr/>
          </p:nvSpPr>
          <p:spPr>
            <a:xfrm>
              <a:off x="6591013" y="4793603"/>
              <a:ext cx="1508957" cy="1439862"/>
            </a:xfrm>
            <a:prstGeom prst="cloudCallout">
              <a:avLst>
                <a:gd name="adj1" fmla="val -105041"/>
                <a:gd name="adj2" fmla="val -99238"/>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Anxious/worried</a:t>
              </a:r>
            </a:p>
          </p:txBody>
        </p:sp>
      </p:grpSp>
      <p:sp>
        <p:nvSpPr>
          <p:cNvPr id="20" name="Cloud Callout 8">
            <a:extLst>
              <a:ext uri="{FF2B5EF4-FFF2-40B4-BE49-F238E27FC236}">
                <a16:creationId xmlns:a16="http://schemas.microsoft.com/office/drawing/2014/main" id="{BFAF75F6-6F3F-4AA0-AF23-7E7FFC8E24E3}"/>
              </a:ext>
            </a:extLst>
          </p:cNvPr>
          <p:cNvSpPr/>
          <p:nvPr/>
        </p:nvSpPr>
        <p:spPr>
          <a:xfrm>
            <a:off x="1207465" y="4968956"/>
            <a:ext cx="1743994" cy="1439862"/>
          </a:xfrm>
          <a:prstGeom prst="cloudCallout">
            <a:avLst>
              <a:gd name="adj1" fmla="val 81803"/>
              <a:gd name="adj2" fmla="val -102178"/>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Guilty/ worthless/ alone</a:t>
            </a:r>
          </a:p>
        </p:txBody>
      </p:sp>
      <p:sp>
        <p:nvSpPr>
          <p:cNvPr id="22" name="Cloud Callout 8">
            <a:extLst>
              <a:ext uri="{FF2B5EF4-FFF2-40B4-BE49-F238E27FC236}">
                <a16:creationId xmlns:a16="http://schemas.microsoft.com/office/drawing/2014/main" id="{2CCDC149-0D77-4D2B-9789-476A4DEF6724}"/>
              </a:ext>
            </a:extLst>
          </p:cNvPr>
          <p:cNvSpPr/>
          <p:nvPr/>
        </p:nvSpPr>
        <p:spPr>
          <a:xfrm>
            <a:off x="3331287" y="5240232"/>
            <a:ext cx="1508957" cy="1439862"/>
          </a:xfrm>
          <a:prstGeom prst="cloudCallout">
            <a:avLst>
              <a:gd name="adj1" fmla="val -117"/>
              <a:gd name="adj2" fmla="val -27500"/>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Scared</a:t>
            </a:r>
          </a:p>
        </p:txBody>
      </p:sp>
      <p:sp>
        <p:nvSpPr>
          <p:cNvPr id="7" name="TextBox 6">
            <a:extLst>
              <a:ext uri="{FF2B5EF4-FFF2-40B4-BE49-F238E27FC236}">
                <a16:creationId xmlns:a16="http://schemas.microsoft.com/office/drawing/2014/main" id="{E4030CBC-4D0F-413D-BAFD-0AE14229ED49}"/>
              </a:ext>
            </a:extLst>
          </p:cNvPr>
          <p:cNvSpPr txBox="1"/>
          <p:nvPr/>
        </p:nvSpPr>
        <p:spPr>
          <a:xfrm>
            <a:off x="2036881" y="685935"/>
            <a:ext cx="4731928" cy="646331"/>
          </a:xfrm>
          <a:prstGeom prst="rect">
            <a:avLst/>
          </a:prstGeom>
          <a:noFill/>
        </p:spPr>
        <p:txBody>
          <a:bodyPr wrap="square" rtlCol="0">
            <a:spAutoFit/>
          </a:bodyPr>
          <a:lstStyle/>
          <a:p>
            <a:r>
              <a:rPr lang="en-GB" sz="3600" u="sng" dirty="0"/>
              <a:t>Feelings/ emotions</a:t>
            </a:r>
          </a:p>
        </p:txBody>
      </p:sp>
      <p:pic>
        <p:nvPicPr>
          <p:cNvPr id="8" name="Recorded Sound">
            <a:hlinkClick r:id="" action="ppaction://media"/>
            <a:extLst>
              <a:ext uri="{FF2B5EF4-FFF2-40B4-BE49-F238E27FC236}">
                <a16:creationId xmlns:a16="http://schemas.microsoft.com/office/drawing/2014/main" id="{308FAD0E-EF17-40FB-BED0-9AE6F577270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43056" y="4201194"/>
            <a:ext cx="1273917" cy="1273917"/>
          </a:xfrm>
          <a:prstGeom prst="rect">
            <a:avLst/>
          </a:prstGeom>
        </p:spPr>
      </p:pic>
    </p:spTree>
    <p:extLst>
      <p:ext uri="{BB962C8B-B14F-4D97-AF65-F5344CB8AC3E}">
        <p14:creationId xmlns:p14="http://schemas.microsoft.com/office/powerpoint/2010/main" val="3266525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4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12" name="Picture 4" descr="C:\Documents and Settings\scmsu\Local Settings\Temp\Temporary Internet Files\Content.IE5\R6N41T9Q\PngMedium-Better-Stickman-Standing-17999[1].gif">
            <a:extLst>
              <a:ext uri="{FF2B5EF4-FFF2-40B4-BE49-F238E27FC236}">
                <a16:creationId xmlns:a16="http://schemas.microsoft.com/office/drawing/2014/main" id="{804D9BA5-710B-404E-A865-38DD91E903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3625" y="2856340"/>
            <a:ext cx="15795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F5B4CE1A-A062-4AC5-BFD5-3AB317A72FC4}"/>
              </a:ext>
            </a:extLst>
          </p:cNvPr>
          <p:cNvCxnSpPr>
            <a:cxnSpLocks/>
          </p:cNvCxnSpPr>
          <p:nvPr/>
        </p:nvCxnSpPr>
        <p:spPr>
          <a:xfrm flipH="1">
            <a:off x="3904338" y="1921293"/>
            <a:ext cx="280259" cy="75782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482B14B-97F5-408A-9694-B7E372B43F49}"/>
              </a:ext>
            </a:extLst>
          </p:cNvPr>
          <p:cNvCxnSpPr/>
          <p:nvPr/>
        </p:nvCxnSpPr>
        <p:spPr>
          <a:xfrm>
            <a:off x="3123625" y="2402315"/>
            <a:ext cx="377825" cy="3841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22E841E-4911-4C10-BCF0-6340132A6799}"/>
              </a:ext>
            </a:extLst>
          </p:cNvPr>
          <p:cNvCxnSpPr/>
          <p:nvPr/>
        </p:nvCxnSpPr>
        <p:spPr>
          <a:xfrm>
            <a:off x="2818825" y="3970765"/>
            <a:ext cx="431800" cy="381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791C077-1A86-4563-9D99-A437F1E423B9}"/>
              </a:ext>
            </a:extLst>
          </p:cNvPr>
          <p:cNvCxnSpPr>
            <a:cxnSpLocks/>
          </p:cNvCxnSpPr>
          <p:nvPr/>
        </p:nvCxnSpPr>
        <p:spPr>
          <a:xfrm flipV="1">
            <a:off x="2558565" y="4929615"/>
            <a:ext cx="474573" cy="21471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3857C2D-E52C-4C0D-87A1-0F4D673AA296}"/>
              </a:ext>
            </a:extLst>
          </p:cNvPr>
          <p:cNvCxnSpPr>
            <a:cxnSpLocks/>
            <a:stCxn id="22" idx="1"/>
          </p:cNvCxnSpPr>
          <p:nvPr/>
        </p:nvCxnSpPr>
        <p:spPr>
          <a:xfrm flipH="1">
            <a:off x="4401565" y="3087173"/>
            <a:ext cx="739772" cy="7555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E4E5836-4576-44C3-A761-371F27BFEB9D}"/>
              </a:ext>
            </a:extLst>
          </p:cNvPr>
          <p:cNvCxnSpPr>
            <a:cxnSpLocks/>
          </p:cNvCxnSpPr>
          <p:nvPr/>
        </p:nvCxnSpPr>
        <p:spPr>
          <a:xfrm flipH="1" flipV="1">
            <a:off x="4592064" y="3833853"/>
            <a:ext cx="549274" cy="1019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TextBox 3">
            <a:extLst>
              <a:ext uri="{FF2B5EF4-FFF2-40B4-BE49-F238E27FC236}">
                <a16:creationId xmlns:a16="http://schemas.microsoft.com/office/drawing/2014/main" id="{CBB986B1-1ADE-4C49-A6F7-DAF808377F4D}"/>
              </a:ext>
            </a:extLst>
          </p:cNvPr>
          <p:cNvSpPr txBox="1">
            <a:spLocks noChangeArrowheads="1"/>
          </p:cNvSpPr>
          <p:nvPr/>
        </p:nvSpPr>
        <p:spPr bwMode="auto">
          <a:xfrm>
            <a:off x="2012560" y="1743024"/>
            <a:ext cx="1216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defRPr/>
            </a:pPr>
            <a:r>
              <a:rPr lang="en-GB" sz="1200" b="1" dirty="0">
                <a:solidFill>
                  <a:schemeClr val="accent6">
                    <a:lumMod val="75000"/>
                  </a:schemeClr>
                </a:solidFill>
              </a:rPr>
              <a:t>Can’t think straight/ confused</a:t>
            </a:r>
          </a:p>
        </p:txBody>
      </p:sp>
      <p:sp>
        <p:nvSpPr>
          <p:cNvPr id="20" name="TextBox 7">
            <a:extLst>
              <a:ext uri="{FF2B5EF4-FFF2-40B4-BE49-F238E27FC236}">
                <a16:creationId xmlns:a16="http://schemas.microsoft.com/office/drawing/2014/main" id="{408391A9-F2F4-473B-9CBA-F0C36A21ACCE}"/>
              </a:ext>
            </a:extLst>
          </p:cNvPr>
          <p:cNvSpPr txBox="1">
            <a:spLocks noChangeArrowheads="1"/>
          </p:cNvSpPr>
          <p:nvPr/>
        </p:nvSpPr>
        <p:spPr bwMode="auto">
          <a:xfrm>
            <a:off x="1618675" y="2688065"/>
            <a:ext cx="1216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en-GB" altLang="en-US" sz="1200" b="1" dirty="0">
                <a:solidFill>
                  <a:srgbClr val="00B0F0"/>
                </a:solidFill>
              </a:rPr>
              <a:t>Headaches</a:t>
            </a:r>
            <a:r>
              <a:rPr lang="en-GB" altLang="en-US" sz="1100" dirty="0"/>
              <a:t> </a:t>
            </a:r>
          </a:p>
        </p:txBody>
      </p:sp>
      <p:sp>
        <p:nvSpPr>
          <p:cNvPr id="21" name="TextBox 1">
            <a:extLst>
              <a:ext uri="{FF2B5EF4-FFF2-40B4-BE49-F238E27FC236}">
                <a16:creationId xmlns:a16="http://schemas.microsoft.com/office/drawing/2014/main" id="{5A8FC03B-E5DA-4F1C-851D-BE17E7AC26C6}"/>
              </a:ext>
            </a:extLst>
          </p:cNvPr>
          <p:cNvSpPr txBox="1">
            <a:spLocks noChangeArrowheads="1"/>
          </p:cNvSpPr>
          <p:nvPr/>
        </p:nvSpPr>
        <p:spPr bwMode="auto">
          <a:xfrm>
            <a:off x="3657206" y="1143908"/>
            <a:ext cx="990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en-GB" altLang="en-US" sz="1200" b="1" dirty="0">
                <a:solidFill>
                  <a:srgbClr val="00B050"/>
                </a:solidFill>
              </a:rPr>
              <a:t>Crying or feel like crying</a:t>
            </a:r>
          </a:p>
        </p:txBody>
      </p:sp>
      <p:sp>
        <p:nvSpPr>
          <p:cNvPr id="22" name="TextBox 30">
            <a:extLst>
              <a:ext uri="{FF2B5EF4-FFF2-40B4-BE49-F238E27FC236}">
                <a16:creationId xmlns:a16="http://schemas.microsoft.com/office/drawing/2014/main" id="{7E878F31-A044-4DA3-A6BE-0CDEE16F50D9}"/>
              </a:ext>
            </a:extLst>
          </p:cNvPr>
          <p:cNvSpPr txBox="1">
            <a:spLocks noChangeArrowheads="1"/>
          </p:cNvSpPr>
          <p:nvPr/>
        </p:nvSpPr>
        <p:spPr bwMode="auto">
          <a:xfrm>
            <a:off x="5141337" y="2856340"/>
            <a:ext cx="15521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en-GB" altLang="en-US" sz="1200" b="1" dirty="0">
                <a:solidFill>
                  <a:srgbClr val="7030A0"/>
                </a:solidFill>
              </a:rPr>
              <a:t>Always tired/</a:t>
            </a:r>
          </a:p>
          <a:p>
            <a:pPr algn="ctr"/>
            <a:r>
              <a:rPr lang="en-GB" altLang="en-US" sz="1200" b="1" dirty="0">
                <a:solidFill>
                  <a:srgbClr val="7030A0"/>
                </a:solidFill>
              </a:rPr>
              <a:t>Little energy</a:t>
            </a:r>
          </a:p>
        </p:txBody>
      </p:sp>
      <p:sp>
        <p:nvSpPr>
          <p:cNvPr id="23" name="TextBox 31">
            <a:extLst>
              <a:ext uri="{FF2B5EF4-FFF2-40B4-BE49-F238E27FC236}">
                <a16:creationId xmlns:a16="http://schemas.microsoft.com/office/drawing/2014/main" id="{0E831165-52B8-4D3C-9796-D37F3A39AB39}"/>
              </a:ext>
            </a:extLst>
          </p:cNvPr>
          <p:cNvSpPr txBox="1">
            <a:spLocks noChangeArrowheads="1"/>
          </p:cNvSpPr>
          <p:nvPr/>
        </p:nvSpPr>
        <p:spPr bwMode="auto">
          <a:xfrm>
            <a:off x="1755200" y="3737403"/>
            <a:ext cx="1063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en-GB" altLang="en-US" sz="1200" b="1" dirty="0">
                <a:solidFill>
                  <a:srgbClr val="7030A0"/>
                </a:solidFill>
              </a:rPr>
              <a:t>Lump in throat</a:t>
            </a:r>
          </a:p>
        </p:txBody>
      </p:sp>
      <p:cxnSp>
        <p:nvCxnSpPr>
          <p:cNvPr id="24" name="Straight Arrow Connector 23">
            <a:extLst>
              <a:ext uri="{FF2B5EF4-FFF2-40B4-BE49-F238E27FC236}">
                <a16:creationId xmlns:a16="http://schemas.microsoft.com/office/drawing/2014/main" id="{4292EA1C-E475-4017-87C9-654F98C75A07}"/>
              </a:ext>
            </a:extLst>
          </p:cNvPr>
          <p:cNvCxnSpPr>
            <a:cxnSpLocks/>
          </p:cNvCxnSpPr>
          <p:nvPr/>
        </p:nvCxnSpPr>
        <p:spPr>
          <a:xfrm>
            <a:off x="2725162" y="2965878"/>
            <a:ext cx="612027" cy="23105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5" name="TextBox 38">
            <a:extLst>
              <a:ext uri="{FF2B5EF4-FFF2-40B4-BE49-F238E27FC236}">
                <a16:creationId xmlns:a16="http://schemas.microsoft.com/office/drawing/2014/main" id="{23EE9F36-E754-4509-8AA9-E64A496EAA63}"/>
              </a:ext>
            </a:extLst>
          </p:cNvPr>
          <p:cNvSpPr txBox="1">
            <a:spLocks noChangeArrowheads="1"/>
          </p:cNvSpPr>
          <p:nvPr/>
        </p:nvSpPr>
        <p:spPr bwMode="auto">
          <a:xfrm>
            <a:off x="5208073" y="3726763"/>
            <a:ext cx="1063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en-GB" altLang="en-US" sz="1200" b="1" dirty="0">
                <a:solidFill>
                  <a:srgbClr val="00B050"/>
                </a:solidFill>
              </a:rPr>
              <a:t>Heaviness</a:t>
            </a:r>
          </a:p>
        </p:txBody>
      </p:sp>
      <p:sp>
        <p:nvSpPr>
          <p:cNvPr id="26" name="TextBox 25">
            <a:extLst>
              <a:ext uri="{FF2B5EF4-FFF2-40B4-BE49-F238E27FC236}">
                <a16:creationId xmlns:a16="http://schemas.microsoft.com/office/drawing/2014/main" id="{533E2015-521D-46D6-B8AB-08A196C4B6E8}"/>
              </a:ext>
            </a:extLst>
          </p:cNvPr>
          <p:cNvSpPr txBox="1"/>
          <p:nvPr/>
        </p:nvSpPr>
        <p:spPr>
          <a:xfrm>
            <a:off x="1600928" y="5114707"/>
            <a:ext cx="1241425" cy="461665"/>
          </a:xfrm>
          <a:prstGeom prst="rect">
            <a:avLst/>
          </a:prstGeom>
          <a:noFill/>
        </p:spPr>
        <p:txBody>
          <a:bodyPr>
            <a:spAutoFit/>
          </a:bodyPr>
          <a:lstStyle/>
          <a:p>
            <a:pPr algn="ctr">
              <a:defRPr/>
            </a:pPr>
            <a:r>
              <a:rPr lang="en-GB" sz="1200" b="1" dirty="0">
                <a:solidFill>
                  <a:schemeClr val="accent6">
                    <a:lumMod val="75000"/>
                  </a:schemeClr>
                </a:solidFill>
              </a:rPr>
              <a:t>Stomach Complaints</a:t>
            </a:r>
          </a:p>
        </p:txBody>
      </p:sp>
      <p:cxnSp>
        <p:nvCxnSpPr>
          <p:cNvPr id="27" name="Straight Arrow Connector 26">
            <a:extLst>
              <a:ext uri="{FF2B5EF4-FFF2-40B4-BE49-F238E27FC236}">
                <a16:creationId xmlns:a16="http://schemas.microsoft.com/office/drawing/2014/main" id="{E2E35951-9C05-4762-8CAF-7FF86D1C4E05}"/>
              </a:ext>
            </a:extLst>
          </p:cNvPr>
          <p:cNvCxnSpPr/>
          <p:nvPr/>
        </p:nvCxnSpPr>
        <p:spPr>
          <a:xfrm flipH="1" flipV="1">
            <a:off x="4711125" y="4477178"/>
            <a:ext cx="657225" cy="1428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7739AEA-3D15-4D1F-92DA-15C1EDC18C7E}"/>
              </a:ext>
            </a:extLst>
          </p:cNvPr>
          <p:cNvSpPr txBox="1"/>
          <p:nvPr/>
        </p:nvSpPr>
        <p:spPr>
          <a:xfrm>
            <a:off x="5357238" y="4467653"/>
            <a:ext cx="892175" cy="461962"/>
          </a:xfrm>
          <a:prstGeom prst="rect">
            <a:avLst/>
          </a:prstGeom>
          <a:noFill/>
        </p:spPr>
        <p:txBody>
          <a:bodyPr>
            <a:spAutoFit/>
          </a:bodyPr>
          <a:lstStyle/>
          <a:p>
            <a:pPr algn="ctr">
              <a:defRPr/>
            </a:pPr>
            <a:r>
              <a:rPr lang="en-GB" sz="1200" b="1" dirty="0">
                <a:solidFill>
                  <a:schemeClr val="accent6">
                    <a:lumMod val="75000"/>
                  </a:schemeClr>
                </a:solidFill>
              </a:rPr>
              <a:t>Tense muscles</a:t>
            </a:r>
          </a:p>
        </p:txBody>
      </p:sp>
      <p:cxnSp>
        <p:nvCxnSpPr>
          <p:cNvPr id="29" name="Straight Arrow Connector 28">
            <a:extLst>
              <a:ext uri="{FF2B5EF4-FFF2-40B4-BE49-F238E27FC236}">
                <a16:creationId xmlns:a16="http://schemas.microsoft.com/office/drawing/2014/main" id="{968AA09E-14D1-4472-871E-908CC781BCD8}"/>
              </a:ext>
            </a:extLst>
          </p:cNvPr>
          <p:cNvCxnSpPr/>
          <p:nvPr/>
        </p:nvCxnSpPr>
        <p:spPr>
          <a:xfrm flipH="1" flipV="1">
            <a:off x="4374575" y="5345540"/>
            <a:ext cx="566738" cy="23971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1" name="TextBox 7">
            <a:extLst>
              <a:ext uri="{FF2B5EF4-FFF2-40B4-BE49-F238E27FC236}">
                <a16:creationId xmlns:a16="http://schemas.microsoft.com/office/drawing/2014/main" id="{CEDC0E2C-AE71-4471-9718-9BF21078403D}"/>
              </a:ext>
            </a:extLst>
          </p:cNvPr>
          <p:cNvSpPr txBox="1">
            <a:spLocks noChangeArrowheads="1"/>
          </p:cNvSpPr>
          <p:nvPr/>
        </p:nvSpPr>
        <p:spPr bwMode="auto">
          <a:xfrm>
            <a:off x="5039737" y="2087406"/>
            <a:ext cx="1216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en-GB" altLang="en-US" sz="1200" b="1" dirty="0">
                <a:solidFill>
                  <a:srgbClr val="00B0F0"/>
                </a:solidFill>
              </a:rPr>
              <a:t>Agitated/bad tempered</a:t>
            </a:r>
            <a:endParaRPr lang="en-GB" altLang="en-US" sz="1100" dirty="0"/>
          </a:p>
        </p:txBody>
      </p:sp>
      <p:cxnSp>
        <p:nvCxnSpPr>
          <p:cNvPr id="32" name="Straight Arrow Connector 31">
            <a:extLst>
              <a:ext uri="{FF2B5EF4-FFF2-40B4-BE49-F238E27FC236}">
                <a16:creationId xmlns:a16="http://schemas.microsoft.com/office/drawing/2014/main" id="{AB3376D8-A59B-4EF2-90AE-A50E230B42F1}"/>
              </a:ext>
            </a:extLst>
          </p:cNvPr>
          <p:cNvCxnSpPr>
            <a:cxnSpLocks/>
          </p:cNvCxnSpPr>
          <p:nvPr/>
        </p:nvCxnSpPr>
        <p:spPr>
          <a:xfrm flipH="1">
            <a:off x="4320078" y="2333849"/>
            <a:ext cx="887995" cy="60205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329CFC8-7927-4EC0-9A35-7F95731B9047}"/>
              </a:ext>
            </a:extLst>
          </p:cNvPr>
          <p:cNvSpPr txBox="1"/>
          <p:nvPr/>
        </p:nvSpPr>
        <p:spPr>
          <a:xfrm>
            <a:off x="137819" y="82819"/>
            <a:ext cx="3199370" cy="523220"/>
          </a:xfrm>
          <a:prstGeom prst="rect">
            <a:avLst/>
          </a:prstGeom>
          <a:noFill/>
        </p:spPr>
        <p:txBody>
          <a:bodyPr wrap="square" rtlCol="0">
            <a:spAutoFit/>
          </a:bodyPr>
          <a:lstStyle/>
          <a:p>
            <a:pPr algn="ctr"/>
            <a:r>
              <a:rPr lang="en-GB" sz="2800" dirty="0"/>
              <a:t>Signs of low mood</a:t>
            </a:r>
          </a:p>
        </p:txBody>
      </p:sp>
      <p:sp>
        <p:nvSpPr>
          <p:cNvPr id="8" name="TextBox 7">
            <a:extLst>
              <a:ext uri="{FF2B5EF4-FFF2-40B4-BE49-F238E27FC236}">
                <a16:creationId xmlns:a16="http://schemas.microsoft.com/office/drawing/2014/main" id="{F0C9B846-F121-4014-B477-C19A19741383}"/>
              </a:ext>
            </a:extLst>
          </p:cNvPr>
          <p:cNvSpPr txBox="1">
            <a:spLocks noChangeArrowheads="1"/>
          </p:cNvSpPr>
          <p:nvPr/>
        </p:nvSpPr>
        <p:spPr bwMode="auto">
          <a:xfrm>
            <a:off x="5109166" y="5576372"/>
            <a:ext cx="1216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en-GB" altLang="en-US" sz="1200" b="1" dirty="0">
                <a:solidFill>
                  <a:srgbClr val="00B0F0"/>
                </a:solidFill>
              </a:rPr>
              <a:t>Loss of motivation</a:t>
            </a:r>
            <a:endParaRPr lang="en-GB" altLang="en-US" sz="1100" dirty="0"/>
          </a:p>
        </p:txBody>
      </p:sp>
      <p:sp>
        <p:nvSpPr>
          <p:cNvPr id="9" name="TextBox 8">
            <a:extLst>
              <a:ext uri="{FF2B5EF4-FFF2-40B4-BE49-F238E27FC236}">
                <a16:creationId xmlns:a16="http://schemas.microsoft.com/office/drawing/2014/main" id="{B5A7AE08-84AD-4A8D-A488-BE2B81697D8E}"/>
              </a:ext>
            </a:extLst>
          </p:cNvPr>
          <p:cNvSpPr txBox="1"/>
          <p:nvPr/>
        </p:nvSpPr>
        <p:spPr>
          <a:xfrm>
            <a:off x="2166085" y="539294"/>
            <a:ext cx="4731928" cy="646331"/>
          </a:xfrm>
          <a:prstGeom prst="rect">
            <a:avLst/>
          </a:prstGeom>
          <a:noFill/>
        </p:spPr>
        <p:txBody>
          <a:bodyPr wrap="square" rtlCol="0">
            <a:spAutoFit/>
          </a:bodyPr>
          <a:lstStyle/>
          <a:p>
            <a:r>
              <a:rPr lang="en-GB" sz="3600" u="sng" dirty="0"/>
              <a:t>Physical Symptoms</a:t>
            </a:r>
          </a:p>
        </p:txBody>
      </p:sp>
      <p:pic>
        <p:nvPicPr>
          <p:cNvPr id="11" name="Recorded Sound">
            <a:hlinkClick r:id="" action="ppaction://media"/>
            <a:extLst>
              <a:ext uri="{FF2B5EF4-FFF2-40B4-BE49-F238E27FC236}">
                <a16:creationId xmlns:a16="http://schemas.microsoft.com/office/drawing/2014/main" id="{1BC3EA43-CAAE-49D9-8441-8B8FC557CBC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95102" y="4421601"/>
            <a:ext cx="1043795" cy="1043795"/>
          </a:xfrm>
          <a:prstGeom prst="rect">
            <a:avLst/>
          </a:prstGeom>
        </p:spPr>
      </p:pic>
    </p:spTree>
    <p:extLst>
      <p:ext uri="{BB962C8B-B14F-4D97-AF65-F5344CB8AC3E}">
        <p14:creationId xmlns:p14="http://schemas.microsoft.com/office/powerpoint/2010/main" val="3145375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08"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TextBox 5">
            <a:extLst>
              <a:ext uri="{FF2B5EF4-FFF2-40B4-BE49-F238E27FC236}">
                <a16:creationId xmlns:a16="http://schemas.microsoft.com/office/drawing/2014/main" id="{5582267C-C0B6-4A03-884E-D45F69BDCAB2}"/>
              </a:ext>
            </a:extLst>
          </p:cNvPr>
          <p:cNvSpPr txBox="1"/>
          <p:nvPr/>
        </p:nvSpPr>
        <p:spPr>
          <a:xfrm>
            <a:off x="2098490" y="581108"/>
            <a:ext cx="4731928" cy="646331"/>
          </a:xfrm>
          <a:prstGeom prst="rect">
            <a:avLst/>
          </a:prstGeom>
          <a:noFill/>
        </p:spPr>
        <p:txBody>
          <a:bodyPr wrap="square" rtlCol="0">
            <a:spAutoFit/>
          </a:bodyPr>
          <a:lstStyle/>
          <a:p>
            <a:r>
              <a:rPr lang="en-GB" sz="3600" u="sng" dirty="0"/>
              <a:t>What we do/behaviour</a:t>
            </a:r>
          </a:p>
        </p:txBody>
      </p:sp>
      <p:pic>
        <p:nvPicPr>
          <p:cNvPr id="11" name="Picture 2">
            <a:extLst>
              <a:ext uri="{FF2B5EF4-FFF2-40B4-BE49-F238E27FC236}">
                <a16:creationId xmlns:a16="http://schemas.microsoft.com/office/drawing/2014/main" id="{2F406D82-7A37-4565-AA6E-C776ACCE35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2962" y="3473038"/>
            <a:ext cx="2378075"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Explosion 2 3">
            <a:extLst>
              <a:ext uri="{FF2B5EF4-FFF2-40B4-BE49-F238E27FC236}">
                <a16:creationId xmlns:a16="http://schemas.microsoft.com/office/drawing/2014/main" id="{B5031030-5842-48A7-8D8D-6B5943E6D154}"/>
              </a:ext>
            </a:extLst>
          </p:cNvPr>
          <p:cNvSpPr/>
          <p:nvPr/>
        </p:nvSpPr>
        <p:spPr>
          <a:xfrm>
            <a:off x="177801" y="1784050"/>
            <a:ext cx="2808287" cy="2016125"/>
          </a:xfrm>
          <a:prstGeom prst="irregularSeal2">
            <a:avLst/>
          </a:prstGeom>
          <a:solidFill>
            <a:srgbClr val="FF0000"/>
          </a:solidFill>
          <a:ln>
            <a:solidFill>
              <a:srgbClr val="008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Avoid seeing friends</a:t>
            </a:r>
          </a:p>
        </p:txBody>
      </p:sp>
      <p:sp>
        <p:nvSpPr>
          <p:cNvPr id="13" name="Explosion 1 4">
            <a:extLst>
              <a:ext uri="{FF2B5EF4-FFF2-40B4-BE49-F238E27FC236}">
                <a16:creationId xmlns:a16="http://schemas.microsoft.com/office/drawing/2014/main" id="{60310517-8595-4819-8265-6DC413782FBC}"/>
              </a:ext>
            </a:extLst>
          </p:cNvPr>
          <p:cNvSpPr/>
          <p:nvPr/>
        </p:nvSpPr>
        <p:spPr>
          <a:xfrm>
            <a:off x="5585723" y="4605359"/>
            <a:ext cx="2509628" cy="2317151"/>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t>Poor concentration</a:t>
            </a:r>
          </a:p>
        </p:txBody>
      </p:sp>
      <p:sp>
        <p:nvSpPr>
          <p:cNvPr id="14" name="Explosion 2 5">
            <a:extLst>
              <a:ext uri="{FF2B5EF4-FFF2-40B4-BE49-F238E27FC236}">
                <a16:creationId xmlns:a16="http://schemas.microsoft.com/office/drawing/2014/main" id="{20DF0077-72CE-46AA-9FD1-06BABEAE2A74}"/>
              </a:ext>
            </a:extLst>
          </p:cNvPr>
          <p:cNvSpPr/>
          <p:nvPr/>
        </p:nvSpPr>
        <p:spPr>
          <a:xfrm>
            <a:off x="334857" y="3619199"/>
            <a:ext cx="2736850" cy="1800225"/>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Spending time alone </a:t>
            </a:r>
          </a:p>
        </p:txBody>
      </p:sp>
      <p:sp>
        <p:nvSpPr>
          <p:cNvPr id="15" name="Explosion 2 6">
            <a:extLst>
              <a:ext uri="{FF2B5EF4-FFF2-40B4-BE49-F238E27FC236}">
                <a16:creationId xmlns:a16="http://schemas.microsoft.com/office/drawing/2014/main" id="{6315489F-C80B-4CA9-8FA5-BED0674F53D3}"/>
              </a:ext>
            </a:extLst>
          </p:cNvPr>
          <p:cNvSpPr/>
          <p:nvPr/>
        </p:nvSpPr>
        <p:spPr>
          <a:xfrm>
            <a:off x="5149056" y="1548370"/>
            <a:ext cx="2303463" cy="2087562"/>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Appetite changes</a:t>
            </a:r>
            <a:endParaRPr lang="en-GB" sz="1400" dirty="0"/>
          </a:p>
        </p:txBody>
      </p:sp>
      <p:sp>
        <p:nvSpPr>
          <p:cNvPr id="16" name="Explosion 2 7">
            <a:extLst>
              <a:ext uri="{FF2B5EF4-FFF2-40B4-BE49-F238E27FC236}">
                <a16:creationId xmlns:a16="http://schemas.microsoft.com/office/drawing/2014/main" id="{38CD745B-29E2-4842-AB81-757936699DD0}"/>
              </a:ext>
            </a:extLst>
          </p:cNvPr>
          <p:cNvSpPr/>
          <p:nvPr/>
        </p:nvSpPr>
        <p:spPr>
          <a:xfrm>
            <a:off x="3264381" y="1751912"/>
            <a:ext cx="1907382" cy="1836527"/>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t>Poor sleep </a:t>
            </a:r>
          </a:p>
        </p:txBody>
      </p:sp>
      <p:sp>
        <p:nvSpPr>
          <p:cNvPr id="17" name="Explosion 2 8">
            <a:extLst>
              <a:ext uri="{FF2B5EF4-FFF2-40B4-BE49-F238E27FC236}">
                <a16:creationId xmlns:a16="http://schemas.microsoft.com/office/drawing/2014/main" id="{948DFDB7-6122-489C-A106-824DFE223724}"/>
              </a:ext>
            </a:extLst>
          </p:cNvPr>
          <p:cNvSpPr/>
          <p:nvPr/>
        </p:nvSpPr>
        <p:spPr>
          <a:xfrm>
            <a:off x="6840537" y="2666504"/>
            <a:ext cx="2303463" cy="2087562"/>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t>Stop doing things</a:t>
            </a:r>
          </a:p>
        </p:txBody>
      </p:sp>
      <p:sp>
        <p:nvSpPr>
          <p:cNvPr id="18" name="Explosion 2 9">
            <a:extLst>
              <a:ext uri="{FF2B5EF4-FFF2-40B4-BE49-F238E27FC236}">
                <a16:creationId xmlns:a16="http://schemas.microsoft.com/office/drawing/2014/main" id="{BA5016C5-50D0-46C8-AE4C-9C3824170A87}"/>
              </a:ext>
            </a:extLst>
          </p:cNvPr>
          <p:cNvSpPr/>
          <p:nvPr/>
        </p:nvSpPr>
        <p:spPr>
          <a:xfrm>
            <a:off x="1332614" y="5021473"/>
            <a:ext cx="2861367" cy="1836527"/>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Reduced social interaction</a:t>
            </a:r>
          </a:p>
        </p:txBody>
      </p:sp>
      <p:sp>
        <p:nvSpPr>
          <p:cNvPr id="7" name="TextBox 6">
            <a:extLst>
              <a:ext uri="{FF2B5EF4-FFF2-40B4-BE49-F238E27FC236}">
                <a16:creationId xmlns:a16="http://schemas.microsoft.com/office/drawing/2014/main" id="{CB58FAD8-3C5D-4BB4-B0B8-4B0AB3937D6B}"/>
              </a:ext>
            </a:extLst>
          </p:cNvPr>
          <p:cNvSpPr txBox="1"/>
          <p:nvPr/>
        </p:nvSpPr>
        <p:spPr>
          <a:xfrm>
            <a:off x="-324544" y="38018"/>
            <a:ext cx="4392488" cy="523220"/>
          </a:xfrm>
          <a:prstGeom prst="rect">
            <a:avLst/>
          </a:prstGeom>
          <a:noFill/>
        </p:spPr>
        <p:txBody>
          <a:bodyPr wrap="square" rtlCol="0">
            <a:spAutoFit/>
          </a:bodyPr>
          <a:lstStyle/>
          <a:p>
            <a:pPr algn="ctr"/>
            <a:r>
              <a:rPr lang="en-GB" sz="2800" dirty="0"/>
              <a:t>Signs of low mood</a:t>
            </a:r>
          </a:p>
        </p:txBody>
      </p:sp>
      <p:pic>
        <p:nvPicPr>
          <p:cNvPr id="9" name="Recorded Sound">
            <a:hlinkClick r:id="" action="ppaction://media"/>
            <a:extLst>
              <a:ext uri="{FF2B5EF4-FFF2-40B4-BE49-F238E27FC236}">
                <a16:creationId xmlns:a16="http://schemas.microsoft.com/office/drawing/2014/main" id="{57095C1E-CFF6-4012-9BAB-30985CC586E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77254" y="4590917"/>
            <a:ext cx="953599" cy="953599"/>
          </a:xfrm>
          <a:prstGeom prst="rect">
            <a:avLst/>
          </a:prstGeom>
        </p:spPr>
      </p:pic>
    </p:spTree>
    <p:extLst>
      <p:ext uri="{BB962C8B-B14F-4D97-AF65-F5344CB8AC3E}">
        <p14:creationId xmlns:p14="http://schemas.microsoft.com/office/powerpoint/2010/main" val="3037964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84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Be You presentation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 You presentation template 2</Template>
  <TotalTime>2443</TotalTime>
  <Words>4094</Words>
  <Application>Microsoft Office PowerPoint</Application>
  <PresentationFormat>On-screen Show (4:3)</PresentationFormat>
  <Paragraphs>457</Paragraphs>
  <Slides>20</Slides>
  <Notes>20</Notes>
  <HiddenSlides>0</HiddenSlides>
  <MMClips>19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ＭＳ Ｐゴシック</vt:lpstr>
      <vt:lpstr>Arial</vt:lpstr>
      <vt:lpstr>Calibri</vt:lpstr>
      <vt:lpstr>Frutiger W01</vt:lpstr>
      <vt:lpstr>Montserrat</vt:lpstr>
      <vt:lpstr>Open Sans</vt:lpstr>
      <vt:lpstr>RobotoRegular</vt:lpstr>
      <vt:lpstr>Source Sans Pro</vt:lpstr>
      <vt:lpstr>Spectral</vt:lpstr>
      <vt:lpstr>times new roman</vt:lpstr>
      <vt:lpstr>Be You presentation template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Looking after your own mental health</vt:lpstr>
      <vt:lpstr>PowerPoint Presentation</vt:lpstr>
      <vt:lpstr>PowerPoint Presentation</vt:lpstr>
      <vt:lpstr>Apps</vt:lpstr>
      <vt:lpstr>PowerPoint Presentation</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Waugh Kimberley</dc:creator>
  <cp:lastModifiedBy>Dixon Phillip (RTF) NHCT -1</cp:lastModifiedBy>
  <cp:revision>268</cp:revision>
  <dcterms:created xsi:type="dcterms:W3CDTF">2020-01-21T09:22:57Z</dcterms:created>
  <dcterms:modified xsi:type="dcterms:W3CDTF">2021-06-09T15:23:57Z</dcterms:modified>
</cp:coreProperties>
</file>