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0" r:id="rId3"/>
    <p:sldId id="298" r:id="rId4"/>
    <p:sldId id="309" r:id="rId5"/>
    <p:sldId id="296" r:id="rId6"/>
    <p:sldId id="288" r:id="rId7"/>
    <p:sldId id="289" r:id="rId8"/>
    <p:sldId id="311" r:id="rId9"/>
    <p:sldId id="299" r:id="rId10"/>
    <p:sldId id="291" r:id="rId11"/>
    <p:sldId id="293" r:id="rId12"/>
    <p:sldId id="259" r:id="rId13"/>
    <p:sldId id="304" r:id="rId14"/>
    <p:sldId id="307" r:id="rId15"/>
    <p:sldId id="308" r:id="rId16"/>
    <p:sldId id="305" r:id="rId17"/>
    <p:sldId id="306" r:id="rId18"/>
    <p:sldId id="294" r:id="rId19"/>
    <p:sldId id="276" r:id="rId20"/>
    <p:sldId id="303"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57168" autoAdjust="0"/>
  </p:normalViewPr>
  <p:slideViewPr>
    <p:cSldViewPr>
      <p:cViewPr varScale="1">
        <p:scale>
          <a:sx n="38" d="100"/>
          <a:sy n="38" d="100"/>
        </p:scale>
        <p:origin x="-2004"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3858-2DE8-43D3-BBEC-108554404DC9}" type="datetimeFigureOut">
              <a:rPr lang="en-GB" smtClean="0"/>
              <a:t>04/12/2020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289E7-7D14-47ED-B516-ABA539E0AEB8}" type="slidenum">
              <a:rPr lang="en-GB" smtClean="0"/>
              <a:t>‹#›</a:t>
            </a:fld>
            <a:endParaRPr lang="en-GB"/>
          </a:p>
        </p:txBody>
      </p:sp>
    </p:spTree>
    <p:extLst>
      <p:ext uri="{BB962C8B-B14F-4D97-AF65-F5344CB8AC3E}">
        <p14:creationId xmlns:p14="http://schemas.microsoft.com/office/powerpoint/2010/main" val="270731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 and role/service</a:t>
            </a:r>
          </a:p>
          <a:p>
            <a:endParaRPr lang="en-GB" dirty="0"/>
          </a:p>
          <a:p>
            <a:r>
              <a:rPr lang="en-GB" dirty="0"/>
              <a:t>We all know the importance of looking after our bodies, our physical health- making sure we are fit and strong</a:t>
            </a:r>
          </a:p>
          <a:p>
            <a:r>
              <a:rPr lang="en-GB" dirty="0"/>
              <a:t>But we also have mental health, which relates to our thoughts, feelings, mood and behaviour.  It is important to understand how to look after our mental health, in the same way we look after our physical health.</a:t>
            </a:r>
          </a:p>
          <a:p>
            <a:endParaRPr lang="en-GB" dirty="0"/>
          </a:p>
          <a:p>
            <a:r>
              <a:rPr lang="en-GB" dirty="0"/>
              <a:t>Today we are going to talk about low mood.</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a:t>
            </a:fld>
            <a:endParaRPr lang="en-GB"/>
          </a:p>
        </p:txBody>
      </p:sp>
    </p:spTree>
    <p:extLst>
      <p:ext uri="{BB962C8B-B14F-4D97-AF65-F5344CB8AC3E}">
        <p14:creationId xmlns:p14="http://schemas.microsoft.com/office/powerpoint/2010/main" val="583735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Behaviour</a:t>
            </a:r>
          </a:p>
          <a:p>
            <a:r>
              <a:rPr lang="en-GB" dirty="0"/>
              <a:t>Because we experience unhelpful thoughts and feelings, it affects the way we behave.</a:t>
            </a:r>
          </a:p>
          <a:p>
            <a:endParaRPr lang="en-GB" dirty="0"/>
          </a:p>
          <a:p>
            <a:r>
              <a:rPr lang="en-GB" sz="1200" b="0" i="0" u="none" strike="noStrike" kern="1200" baseline="0" dirty="0">
                <a:solidFill>
                  <a:schemeClr val="tx1"/>
                </a:solidFill>
                <a:latin typeface="+mn-lt"/>
                <a:ea typeface="+mn-ea"/>
                <a:cs typeface="+mn-cs"/>
              </a:rPr>
              <a:t>Someone who is feeling low may: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Find it difficult to make decisions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Avoid seeing friends/family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Isolate themselves- Spending more time alone/ in their bedroom/ become quiet</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Stop going places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Stop socialising/contacting friends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Lose interest in hobbies and activities they once enjoyed/ put things off</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Have difficulty concentrating or remembering things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Have difficulty sleeping</a:t>
            </a:r>
            <a:r>
              <a:rPr lang="en-GB" dirty="0"/>
              <a:t>- Sleeping too much or too little. They may sleep more through the day feeling they don’t have much energy, negative thoughts could also stop you getting to sleep.</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Anger outbursts</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Avoid going to school</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10</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summarise- our thoughts, feelings and behaviour are all connected- Talk through the diagram using the examples.</a:t>
            </a:r>
          </a:p>
          <a:p>
            <a:endParaRPr lang="en-GB" dirty="0"/>
          </a:p>
          <a:p>
            <a:r>
              <a:rPr lang="en-GB" dirty="0"/>
              <a:t>e.g. When we experience unhelpful thoughts such as… this can make us feel… because of this we may…which then increases our unhelpful thoughts and makes us feel low.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When this happens we tend to do less and less. We stop doing the things we used to do and enjoy.  We might want to stay in bed, or stay at home doing very little. We might isolate ourselves from friends and family. The more we do this, the worse we might feel…. and the worse we feel, the less we do! We sometimes call this the vicious cycle of low mood.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However…</a:t>
            </a:r>
          </a:p>
          <a:p>
            <a:endParaRPr lang="en-GB"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11</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improve our mood using the 5 ways to wellbeing.</a:t>
            </a:r>
          </a:p>
          <a:p>
            <a:endParaRPr lang="en-GB" dirty="0"/>
          </a:p>
          <a:p>
            <a:r>
              <a:rPr lang="en-GB" b="0" i="0" dirty="0">
                <a:solidFill>
                  <a:srgbClr val="FFFFFF"/>
                </a:solidFill>
                <a:effectLst/>
                <a:latin typeface="Montserrat"/>
              </a:rPr>
              <a:t>Everyone is individual and we all have different things that make us feel good, but researchers have recently come up with 5 ways to improve our mood and boost our emotional wellbeing that have been shown to work. </a:t>
            </a:r>
          </a:p>
          <a:p>
            <a:r>
              <a:rPr lang="en-GB" b="1" i="0" dirty="0">
                <a:solidFill>
                  <a:srgbClr val="FFFFFF"/>
                </a:solidFill>
                <a:effectLst/>
                <a:latin typeface="Montserrat"/>
              </a:rPr>
              <a:t>Connect</a:t>
            </a:r>
          </a:p>
          <a:p>
            <a:r>
              <a:rPr lang="en-GB" b="1" i="0" dirty="0">
                <a:solidFill>
                  <a:srgbClr val="FFFFFF"/>
                </a:solidFill>
                <a:effectLst/>
                <a:latin typeface="Montserrat"/>
              </a:rPr>
              <a:t>Be active</a:t>
            </a:r>
          </a:p>
          <a:p>
            <a:r>
              <a:rPr lang="en-GB" b="1" i="0" dirty="0">
                <a:solidFill>
                  <a:srgbClr val="FFFFFF"/>
                </a:solidFill>
                <a:effectLst/>
                <a:latin typeface="Montserrat"/>
              </a:rPr>
              <a:t>Take notice</a:t>
            </a:r>
          </a:p>
          <a:p>
            <a:r>
              <a:rPr lang="en-GB" b="1" i="0" dirty="0">
                <a:solidFill>
                  <a:srgbClr val="FFFFFF"/>
                </a:solidFill>
                <a:effectLst/>
                <a:latin typeface="Montserrat"/>
              </a:rPr>
              <a:t>Give </a:t>
            </a:r>
          </a:p>
          <a:p>
            <a:r>
              <a:rPr lang="en-GB" b="1" i="0" dirty="0">
                <a:solidFill>
                  <a:srgbClr val="FFFFFF"/>
                </a:solidFill>
                <a:effectLst/>
                <a:latin typeface="Montserrat"/>
              </a:rPr>
              <a:t>Keep learning.</a:t>
            </a:r>
            <a:endParaRPr lang="en-GB" b="1" dirty="0"/>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12</a:t>
            </a:fld>
            <a:endParaRPr lang="en-GB"/>
          </a:p>
        </p:txBody>
      </p:sp>
    </p:spTree>
    <p:extLst>
      <p:ext uri="{BB962C8B-B14F-4D97-AF65-F5344CB8AC3E}">
        <p14:creationId xmlns:p14="http://schemas.microsoft.com/office/powerpoint/2010/main" val="2157240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a:t>
            </a:r>
          </a:p>
          <a:p>
            <a:endParaRPr lang="en-GB" dirty="0"/>
          </a:p>
          <a:p>
            <a:r>
              <a:rPr lang="en-GB" dirty="0"/>
              <a:t>Good relationships are important for your mental wellbeing. They can:</a:t>
            </a:r>
          </a:p>
          <a:p>
            <a:pPr marL="171450" indent="-171450">
              <a:buFont typeface="Arial" panose="020B0604020202020204" pitchFamily="34" charset="0"/>
              <a:buChar char="•"/>
            </a:pPr>
            <a:r>
              <a:rPr lang="en-GB" dirty="0"/>
              <a:t>help you to build a sense of </a:t>
            </a:r>
            <a:r>
              <a:rPr lang="en-GB" b="1" dirty="0"/>
              <a:t>belonging</a:t>
            </a:r>
            <a:r>
              <a:rPr lang="en-GB" dirty="0"/>
              <a:t> and self-worth</a:t>
            </a:r>
          </a:p>
          <a:p>
            <a:pPr marL="171450" indent="-171450">
              <a:buFont typeface="Arial" panose="020B0604020202020204" pitchFamily="34" charset="0"/>
              <a:buChar char="•"/>
            </a:pPr>
            <a:r>
              <a:rPr lang="en-GB" dirty="0"/>
              <a:t>give you an opportunity </a:t>
            </a:r>
            <a:r>
              <a:rPr lang="en-GB" b="1" dirty="0"/>
              <a:t>to share positive experiences</a:t>
            </a:r>
          </a:p>
          <a:p>
            <a:pPr marL="171450" indent="-171450">
              <a:buFont typeface="Arial" panose="020B0604020202020204" pitchFamily="34" charset="0"/>
              <a:buChar char="•"/>
            </a:pPr>
            <a:r>
              <a:rPr lang="en-GB" dirty="0"/>
              <a:t>provide </a:t>
            </a:r>
            <a:r>
              <a:rPr lang="en-GB" b="1" dirty="0"/>
              <a:t>emotional support </a:t>
            </a:r>
            <a:r>
              <a:rPr lang="en-GB" dirty="0"/>
              <a:t>and allow you to support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Discussion</a:t>
            </a:r>
            <a:r>
              <a:rPr lang="en-GB" dirty="0"/>
              <a:t>- How could you connect with others? (give examples below if necessary)</a:t>
            </a:r>
          </a:p>
          <a:p>
            <a:pPr marL="171450" indent="-171450">
              <a:buFont typeface="Arial" panose="020B0604020202020204" pitchFamily="34" charset="0"/>
              <a:buChar char="•"/>
            </a:pPr>
            <a:endParaRPr lang="en-GB" dirty="0"/>
          </a:p>
          <a:p>
            <a:r>
              <a:rPr lang="en-GB" dirty="0"/>
              <a:t>There are lots of things you could try to help build stronger and closer relationships:</a:t>
            </a:r>
          </a:p>
          <a:p>
            <a:pPr marL="171450" indent="-171450">
              <a:buFont typeface="Arial" panose="020B0604020202020204" pitchFamily="34" charset="0"/>
              <a:buChar char="•"/>
            </a:pPr>
            <a:r>
              <a:rPr lang="en-GB" dirty="0"/>
              <a:t>if possible, take time each day to be with your family</a:t>
            </a:r>
          </a:p>
          <a:p>
            <a:pPr marL="171450" indent="-171450">
              <a:buFont typeface="Arial" panose="020B0604020202020204" pitchFamily="34" charset="0"/>
              <a:buChar char="•"/>
            </a:pPr>
            <a:r>
              <a:rPr lang="en-GB" dirty="0"/>
              <a:t>Talk to someone new</a:t>
            </a:r>
          </a:p>
          <a:p>
            <a:pPr marL="171450" indent="-171450">
              <a:buFont typeface="Arial" panose="020B0604020202020204" pitchFamily="34" charset="0"/>
              <a:buChar char="•"/>
            </a:pPr>
            <a:r>
              <a:rPr lang="en-GB" dirty="0"/>
              <a:t>arrange a day out with friends </a:t>
            </a:r>
          </a:p>
          <a:p>
            <a:pPr marL="171450" indent="-171450">
              <a:buFont typeface="Arial" panose="020B0604020202020204" pitchFamily="34" charset="0"/>
              <a:buChar char="•"/>
            </a:pPr>
            <a:r>
              <a:rPr lang="en-GB" dirty="0"/>
              <a:t>Join a club at school</a:t>
            </a:r>
          </a:p>
          <a:p>
            <a:pPr marL="171450" indent="-171450">
              <a:buFont typeface="Arial" panose="020B0604020202020204" pitchFamily="34" charset="0"/>
              <a:buChar char="•"/>
            </a:pPr>
            <a:r>
              <a:rPr lang="en-GB" dirty="0"/>
              <a:t>have lunch with a friend</a:t>
            </a:r>
          </a:p>
          <a:p>
            <a:pPr marL="171450" indent="-171450">
              <a:buFont typeface="Arial" panose="020B0604020202020204" pitchFamily="34" charset="0"/>
              <a:buChar char="•"/>
            </a:pPr>
            <a:r>
              <a:rPr lang="en-GB" dirty="0"/>
              <a:t>visit a friend or family member who needs support or company</a:t>
            </a:r>
          </a:p>
          <a:p>
            <a:pPr marL="171450" indent="-171450">
              <a:buFont typeface="Arial" panose="020B0604020202020204" pitchFamily="34" charset="0"/>
              <a:buChar char="•"/>
            </a:pPr>
            <a:r>
              <a:rPr lang="en-GB" dirty="0"/>
              <a:t>Talk to someone on the phone/facetime</a:t>
            </a:r>
          </a:p>
          <a:p>
            <a:pPr marL="171450" indent="-171450">
              <a:buFont typeface="Arial" panose="020B0604020202020204" pitchFamily="34" charset="0"/>
              <a:buChar char="•"/>
            </a:pPr>
            <a:r>
              <a:rPr lang="en-GB" dirty="0"/>
              <a:t>Connect with pets</a:t>
            </a:r>
          </a:p>
          <a:p>
            <a:pPr marL="171450" indent="-171450">
              <a:buFont typeface="Arial" panose="020B0604020202020204" pitchFamily="34" charset="0"/>
              <a:buChar char="•"/>
            </a:pPr>
            <a:r>
              <a:rPr lang="en-GB" dirty="0"/>
              <a:t>Play with brothers/sisters</a:t>
            </a:r>
          </a:p>
          <a:p>
            <a:pPr marL="171450" indent="-171450">
              <a:buFont typeface="Arial" panose="020B0604020202020204" pitchFamily="34" charset="0"/>
              <a:buChar char="•"/>
            </a:pPr>
            <a:r>
              <a:rPr lang="en-GB" dirty="0"/>
              <a:t>Write a letter to someone</a:t>
            </a:r>
          </a:p>
          <a:p>
            <a:endParaRPr lang="en-GB" b="1" dirty="0"/>
          </a:p>
          <a:p>
            <a:r>
              <a:rPr lang="en-GB" b="1" dirty="0"/>
              <a:t>Activity- </a:t>
            </a:r>
            <a:r>
              <a:rPr lang="en-GB" dirty="0"/>
              <a:t>On 5 ways to wellbeing sheet, write 5 ways you would/could connect with others this week.</a:t>
            </a:r>
          </a:p>
          <a:p>
            <a:r>
              <a:rPr lang="en-GB" dirty="0"/>
              <a:t>Who would you connect with? What would you do?</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13</a:t>
            </a:fld>
            <a:endParaRPr lang="en-GB"/>
          </a:p>
        </p:txBody>
      </p:sp>
    </p:spTree>
    <p:extLst>
      <p:ext uri="{BB962C8B-B14F-4D97-AF65-F5344CB8AC3E}">
        <p14:creationId xmlns:p14="http://schemas.microsoft.com/office/powerpoint/2010/main" val="3912696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 Active</a:t>
            </a:r>
          </a:p>
          <a:p>
            <a:endParaRPr lang="en-GB" dirty="0"/>
          </a:p>
          <a:p>
            <a:r>
              <a:rPr lang="en-GB" dirty="0"/>
              <a:t>Increasing our activity and exercise levels can make an enormous impact on our mood: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Makes us </a:t>
            </a:r>
            <a:r>
              <a:rPr lang="en-GB" b="1" dirty="0"/>
              <a:t>feel better </a:t>
            </a:r>
            <a:r>
              <a:rPr lang="en-GB" dirty="0"/>
              <a:t>about ourselves/ more </a:t>
            </a:r>
            <a:r>
              <a:rPr lang="en-GB" b="1" dirty="0"/>
              <a:t>hopeful/positive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improves our ability to </a:t>
            </a:r>
            <a:r>
              <a:rPr lang="en-GB" b="1" dirty="0"/>
              <a:t>think more clearly</a:t>
            </a:r>
          </a:p>
          <a:p>
            <a:r>
              <a:rPr lang="en-GB" dirty="0"/>
              <a:t>Greater </a:t>
            </a:r>
            <a:r>
              <a:rPr lang="en-GB" b="1" dirty="0"/>
              <a:t>energy and motivation</a:t>
            </a:r>
          </a:p>
          <a:p>
            <a:r>
              <a:rPr lang="en-GB" dirty="0"/>
              <a:t>Helping us think about something other than focussing on our unhelpful thoughts </a:t>
            </a:r>
          </a:p>
          <a:p>
            <a:r>
              <a:rPr lang="en-GB" dirty="0"/>
              <a:t>Giving us a sense of </a:t>
            </a:r>
            <a:r>
              <a:rPr lang="en-GB" b="1" dirty="0"/>
              <a:t>achievement </a:t>
            </a:r>
          </a:p>
          <a:p>
            <a:r>
              <a:rPr lang="en-GB" b="1" dirty="0"/>
              <a:t>Enjoyment </a:t>
            </a:r>
          </a:p>
          <a:p>
            <a:r>
              <a:rPr lang="en-GB" dirty="0"/>
              <a:t>Socialise with others </a:t>
            </a:r>
          </a:p>
          <a:p>
            <a:endParaRPr lang="en-GB" dirty="0"/>
          </a:p>
          <a:p>
            <a:r>
              <a:rPr lang="en-GB" dirty="0"/>
              <a:t>Becoming more active will help to overcome low mood because, when you do something you enjoy, you feel happier and more positive about life and the world! Doing more meaningful things, make you feel better! This helps to break the cycle of low mood.</a:t>
            </a:r>
            <a:endParaRPr lang="en-GB" baseline="0" dirty="0"/>
          </a:p>
          <a:p>
            <a:endParaRPr lang="en-GB" baseline="0" dirty="0"/>
          </a:p>
          <a:p>
            <a:r>
              <a:rPr lang="en-GB" b="1" dirty="0"/>
              <a:t>Activity</a:t>
            </a:r>
          </a:p>
          <a:p>
            <a:r>
              <a:rPr lang="en-GB" dirty="0"/>
              <a:t>When we feel low in mood, it can be difficult to plan activities or know what we can do to help us feel better. By creating a list of meaningful activities, it is much easier to choose something to do and make a plan to do it. There are some ideas here which you might want to put on your list but the most important thing is that your list is YOURS - it should be full of things that YOU enjoy doing. </a:t>
            </a:r>
          </a:p>
          <a:p>
            <a:endParaRPr lang="en-GB" sz="1200" b="0" i="0" u="none" strike="noStrike" kern="1200" baseline="0" dirty="0">
              <a:solidFill>
                <a:schemeClr val="tx1"/>
              </a:solidFill>
              <a:latin typeface="+mn-lt"/>
              <a:ea typeface="+mn-ea"/>
              <a:cs typeface="+mn-cs"/>
            </a:endParaRPr>
          </a:p>
          <a:p>
            <a:r>
              <a:rPr lang="en-GB" dirty="0"/>
              <a:t>Try to make sure your list has a good mixture of different activities (for example, make sure there's a mix of things you can do with others and things you can do alone, things you can do inside and things you can do outside, things that can be done easily and things that need more planning). This way, you will always have something you're able to do</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a list of 5 activities that you enjoy or make you feel good!</a:t>
            </a:r>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Dance to your favourite song</a:t>
            </a:r>
          </a:p>
          <a:p>
            <a:r>
              <a:rPr lang="en-GB" sz="1200" b="0" i="0" u="none" strike="noStrike" kern="1200" baseline="0" dirty="0">
                <a:solidFill>
                  <a:schemeClr val="tx1"/>
                </a:solidFill>
                <a:latin typeface="+mn-lt"/>
                <a:ea typeface="+mn-ea"/>
                <a:cs typeface="+mn-cs"/>
              </a:rPr>
              <a:t>Listen to music</a:t>
            </a:r>
          </a:p>
          <a:p>
            <a:r>
              <a:rPr lang="en-GB" sz="1200" b="0" i="0" u="none" strike="noStrike" kern="1200" baseline="0" dirty="0">
                <a:solidFill>
                  <a:schemeClr val="tx1"/>
                </a:solidFill>
                <a:latin typeface="+mn-lt"/>
                <a:ea typeface="+mn-ea"/>
                <a:cs typeface="+mn-cs"/>
              </a:rPr>
              <a:t>Walk the dog</a:t>
            </a:r>
          </a:p>
          <a:p>
            <a:r>
              <a:rPr lang="en-GB" sz="1200" b="0" i="0" u="none" strike="noStrike" kern="1200" baseline="0" dirty="0">
                <a:solidFill>
                  <a:schemeClr val="tx1"/>
                </a:solidFill>
                <a:latin typeface="+mn-lt"/>
                <a:ea typeface="+mn-ea"/>
                <a:cs typeface="+mn-cs"/>
              </a:rPr>
              <a:t>Cycle</a:t>
            </a:r>
          </a:p>
          <a:p>
            <a:r>
              <a:rPr lang="en-GB" sz="1200" b="0" i="0" u="none" strike="noStrike" kern="1200" baseline="0" dirty="0">
                <a:solidFill>
                  <a:schemeClr val="tx1"/>
                </a:solidFill>
                <a:latin typeface="+mn-lt"/>
                <a:ea typeface="+mn-ea"/>
                <a:cs typeface="+mn-cs"/>
              </a:rPr>
              <a:t>Play a sport with friends</a:t>
            </a:r>
          </a:p>
          <a:p>
            <a:r>
              <a:rPr lang="en-GB" sz="1200" b="0" i="0" u="none" strike="noStrike" kern="1200" baseline="0" dirty="0">
                <a:solidFill>
                  <a:schemeClr val="tx1"/>
                </a:solidFill>
                <a:latin typeface="+mn-lt"/>
                <a:ea typeface="+mn-ea"/>
                <a:cs typeface="+mn-cs"/>
              </a:rPr>
              <a:t>Join a club</a:t>
            </a:r>
          </a:p>
          <a:p>
            <a:r>
              <a:rPr lang="en-GB" sz="1200" b="0" i="0" u="none" strike="noStrike" kern="1200" baseline="0" dirty="0">
                <a:solidFill>
                  <a:schemeClr val="tx1"/>
                </a:solidFill>
                <a:latin typeface="+mn-lt"/>
                <a:ea typeface="+mn-ea"/>
                <a:cs typeface="+mn-cs"/>
              </a:rPr>
              <a:t>Run in the playground</a:t>
            </a:r>
          </a:p>
          <a:p>
            <a:r>
              <a:rPr lang="en-GB" sz="1200" b="0" i="0" u="none" strike="noStrike" kern="1200" baseline="0" dirty="0">
                <a:solidFill>
                  <a:schemeClr val="tx1"/>
                </a:solidFill>
                <a:latin typeface="+mn-lt"/>
                <a:ea typeface="+mn-ea"/>
                <a:cs typeface="+mn-cs"/>
              </a:rPr>
              <a:t>gardening</a:t>
            </a:r>
          </a:p>
          <a:p>
            <a:endParaRPr lang="en-GB" sz="1200" b="0" i="0" u="none" strike="noStrike" kern="1200" baseline="0" dirty="0">
              <a:solidFill>
                <a:schemeClr val="tx1"/>
              </a:solidFill>
              <a:latin typeface="+mn-lt"/>
              <a:ea typeface="+mn-ea"/>
              <a:cs typeface="+mn-cs"/>
            </a:endParaRPr>
          </a:p>
          <a:p>
            <a:r>
              <a:rPr lang="en-GB" b="1" dirty="0"/>
              <a:t>Activity- </a:t>
            </a:r>
            <a:r>
              <a:rPr lang="en-GB" dirty="0"/>
              <a:t>On 5 ways to wellbeing sheet, write 5 ways you could be active this week.</a:t>
            </a:r>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14</a:t>
            </a:fld>
            <a:endParaRPr lang="en-GB"/>
          </a:p>
        </p:txBody>
      </p:sp>
    </p:spTree>
    <p:extLst>
      <p:ext uri="{BB962C8B-B14F-4D97-AF65-F5344CB8AC3E}">
        <p14:creationId xmlns:p14="http://schemas.microsoft.com/office/powerpoint/2010/main" val="313737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notice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E48"/>
                </a:solidFill>
                <a:effectLst/>
                <a:latin typeface="Montserrat"/>
              </a:rPr>
              <a:t>Our lives can be very busy… school, home, friends, homework, clubs etc. .we often forget to notice our surroundings and reflect on the day and experiences.  This is about being mindful – appreciating what is around us and enjoying the moment.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333E48"/>
              </a:solidFill>
              <a:effectLst/>
              <a:latin typeface="Montserrat"/>
            </a:endParaRPr>
          </a:p>
          <a:p>
            <a:r>
              <a:rPr lang="en-GB" dirty="0"/>
              <a:t>In order to take notice you could:</a:t>
            </a:r>
          </a:p>
          <a:p>
            <a:pPr marL="171450" indent="-171450">
              <a:buFont typeface="Arial" panose="020B0604020202020204" pitchFamily="34" charset="0"/>
              <a:buChar char="•"/>
            </a:pPr>
            <a:r>
              <a:rPr lang="en-GB" dirty="0"/>
              <a:t>Reﬂect on how you feel and what went well that day.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dirty="0">
                <a:solidFill>
                  <a:srgbClr val="333333"/>
                </a:solidFill>
                <a:effectLst/>
                <a:latin typeface="Source Sans Pro" panose="020B0503030403020204" pitchFamily="34" charset="0"/>
              </a:rPr>
              <a:t>notice how your friends or family are feeling today</a:t>
            </a:r>
            <a:endParaRPr lang="en-GB" dirty="0"/>
          </a:p>
          <a:p>
            <a:pPr marL="171450" indent="-171450">
              <a:buFont typeface="Arial" panose="020B0604020202020204" pitchFamily="34" charset="0"/>
              <a:buChar char="•"/>
            </a:pPr>
            <a:r>
              <a:rPr lang="en-GB" b="0" i="0" dirty="0">
                <a:solidFill>
                  <a:srgbClr val="000000"/>
                </a:solidFill>
                <a:effectLst/>
                <a:latin typeface="Open Sans"/>
              </a:rPr>
              <a:t>Relax and look around you- maybe clouds moving across the sky</a:t>
            </a:r>
          </a:p>
          <a:p>
            <a:pPr marL="171450" indent="-171450">
              <a:buFont typeface="Arial" panose="020B0604020202020204" pitchFamily="34" charset="0"/>
              <a:buChar char="•"/>
            </a:pPr>
            <a:r>
              <a:rPr lang="en-GB" b="0" i="0" dirty="0">
                <a:solidFill>
                  <a:srgbClr val="000000"/>
                </a:solidFill>
                <a:effectLst/>
                <a:latin typeface="Open Sans"/>
              </a:rPr>
              <a:t>listen to music or the sound outside.</a:t>
            </a:r>
          </a:p>
          <a:p>
            <a:pPr marL="171450" indent="-171450">
              <a:buFont typeface="Arial" panose="020B0604020202020204" pitchFamily="34" charset="0"/>
              <a:buChar char="•"/>
            </a:pPr>
            <a:r>
              <a:rPr lang="en-GB" b="0" i="0" dirty="0">
                <a:solidFill>
                  <a:srgbClr val="000000"/>
                </a:solidFill>
                <a:effectLst/>
                <a:latin typeface="Open Sans"/>
              </a:rPr>
              <a:t>take a few deep breaths.</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paint or draw a picture of what you've seen today</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Reading a book in the sunshine</a:t>
            </a:r>
          </a:p>
          <a:p>
            <a:endParaRPr lang="en-GB" b="1" i="0" dirty="0">
              <a:solidFill>
                <a:srgbClr val="000000"/>
              </a:solidFill>
              <a:effectLst/>
              <a:latin typeface="Open Sans"/>
            </a:endParaRPr>
          </a:p>
          <a:p>
            <a:r>
              <a:rPr lang="en-GB" b="1" i="0" dirty="0">
                <a:solidFill>
                  <a:srgbClr val="000000"/>
                </a:solidFill>
                <a:effectLst/>
                <a:latin typeface="Open Sans"/>
              </a:rPr>
              <a:t>Grounding exercise- We can stay in the moment by using out 5 senses</a:t>
            </a:r>
          </a:p>
          <a:p>
            <a:r>
              <a:rPr lang="en-GB" b="0" i="0" dirty="0">
                <a:solidFill>
                  <a:srgbClr val="000000"/>
                </a:solidFill>
                <a:effectLst/>
                <a:latin typeface="Open Sans"/>
              </a:rPr>
              <a:t>Children can work in pairs or individually.</a:t>
            </a:r>
          </a:p>
          <a:p>
            <a:r>
              <a:rPr lang="en-GB" b="0" i="0" dirty="0">
                <a:solidFill>
                  <a:srgbClr val="000000"/>
                </a:solidFill>
                <a:effectLst/>
                <a:latin typeface="Open Sans"/>
              </a:rPr>
              <a:t>Encourage them to control their breathing, slowly and deeply</a:t>
            </a:r>
          </a:p>
          <a:p>
            <a:r>
              <a:rPr lang="en-GB" b="0" i="0" dirty="0">
                <a:solidFill>
                  <a:srgbClr val="000000"/>
                </a:solidFill>
                <a:effectLst/>
                <a:latin typeface="Open Sans"/>
              </a:rPr>
              <a:t>Then ask them to:</a:t>
            </a:r>
          </a:p>
          <a:p>
            <a:r>
              <a:rPr lang="en-GB" b="1" i="1" dirty="0">
                <a:solidFill>
                  <a:srgbClr val="1A1A1A"/>
                </a:solidFill>
                <a:effectLst/>
                <a:latin typeface="Spectral"/>
              </a:rPr>
              <a:t>5: Acknowledge FIVE things you see around you.</a:t>
            </a:r>
          </a:p>
          <a:p>
            <a:r>
              <a:rPr lang="en-GB" b="1" i="1" dirty="0">
                <a:solidFill>
                  <a:srgbClr val="1A1A1A"/>
                </a:solidFill>
                <a:effectLst/>
                <a:latin typeface="Spectral"/>
              </a:rPr>
              <a:t>4: Acknowledge FOUR things you can touch around you</a:t>
            </a:r>
          </a:p>
          <a:p>
            <a:r>
              <a:rPr lang="en-GB" b="1" i="1" dirty="0">
                <a:solidFill>
                  <a:srgbClr val="1A1A1A"/>
                </a:solidFill>
                <a:effectLst/>
                <a:latin typeface="Spectral"/>
              </a:rPr>
              <a:t>3: Acknowledge THREE things you hear.</a:t>
            </a:r>
          </a:p>
          <a:p>
            <a:r>
              <a:rPr lang="en-GB" b="1" i="1" dirty="0">
                <a:solidFill>
                  <a:srgbClr val="1A1A1A"/>
                </a:solidFill>
                <a:effectLst/>
                <a:latin typeface="Spectral"/>
              </a:rPr>
              <a:t>2: Acknowledge TWO things you can smell.</a:t>
            </a:r>
          </a:p>
          <a:p>
            <a:r>
              <a:rPr lang="en-GB" b="1" i="1" dirty="0">
                <a:solidFill>
                  <a:srgbClr val="1A1A1A"/>
                </a:solidFill>
                <a:effectLst/>
                <a:latin typeface="Spectral"/>
              </a:rPr>
              <a:t>1: Acknowledge ONE thing you can taste.</a:t>
            </a:r>
          </a:p>
          <a:p>
            <a:endParaRPr lang="en-GB" b="1" i="1" dirty="0">
              <a:solidFill>
                <a:srgbClr val="1A1A1A"/>
              </a:solidFill>
              <a:effectLst/>
              <a:latin typeface="Spectral"/>
            </a:endParaRPr>
          </a:p>
          <a:p>
            <a:r>
              <a:rPr lang="en-GB" b="1" i="0" dirty="0"/>
              <a:t>Alternative activity- </a:t>
            </a:r>
            <a:r>
              <a:rPr lang="en-GB" b="0" i="0" dirty="0"/>
              <a:t>Mindful eating, Raisin exercise</a:t>
            </a:r>
          </a:p>
          <a:p>
            <a:pPr marL="171450" indent="-171450">
              <a:buFont typeface="Arial" panose="020B0604020202020204" pitchFamily="34" charset="0"/>
              <a:buChar char="•"/>
            </a:pPr>
            <a:r>
              <a:rPr lang="en-GB" b="0" i="0" dirty="0"/>
              <a:t>Give each person a raisin- ask them to only look at it, noticing its shape, colour, lumps and bumps, how the light hits it (1-2 mins)</a:t>
            </a:r>
          </a:p>
          <a:p>
            <a:pPr marL="171450" indent="-171450">
              <a:buFont typeface="Arial" panose="020B0604020202020204" pitchFamily="34" charset="0"/>
              <a:buChar char="•"/>
            </a:pPr>
            <a:r>
              <a:rPr lang="en-GB" b="0" i="0" dirty="0"/>
              <a:t>Ask them to roll the raisin in their hand , noticing the texture. Is it smooth/rough, how would they describe it (1 minute)</a:t>
            </a:r>
          </a:p>
          <a:p>
            <a:pPr marL="171450" indent="-171450">
              <a:buFont typeface="Arial" panose="020B0604020202020204" pitchFamily="34" charset="0"/>
              <a:buChar char="•"/>
            </a:pPr>
            <a:r>
              <a:rPr lang="en-GB" b="0" i="0" dirty="0"/>
              <a:t>Ask them to then smell the raisin. Sweet or sour (30 seconds)</a:t>
            </a:r>
          </a:p>
          <a:p>
            <a:pPr marL="171450" indent="-171450">
              <a:buFont typeface="Arial" panose="020B0604020202020204" pitchFamily="34" charset="0"/>
              <a:buChar char="•"/>
            </a:pPr>
            <a:r>
              <a:rPr lang="en-GB" b="0" i="0" dirty="0"/>
              <a:t>Place the raisin on their tongue (without eating it).  Notice what it feels like? Hard, soft, round</a:t>
            </a:r>
          </a:p>
          <a:p>
            <a:pPr marL="171450" indent="-171450">
              <a:buFont typeface="Arial" panose="020B0604020202020204" pitchFamily="34" charset="0"/>
              <a:buChar char="•"/>
            </a:pPr>
            <a:r>
              <a:rPr lang="en-GB" b="0" i="0" dirty="0">
                <a:solidFill>
                  <a:srgbClr val="534745"/>
                </a:solidFill>
                <a:effectLst/>
                <a:latin typeface="times new roman" panose="02020603050405020304" pitchFamily="18" charset="0"/>
              </a:rPr>
              <a:t>slowly, take a bite into the raisin and notice the effects in your mouth. Notice any tastes that are released. Feel the texture as your teeth bite into the chewy raisin skin. </a:t>
            </a:r>
            <a:endParaRPr lang="en-GB" b="0" i="0" dirty="0"/>
          </a:p>
          <a:p>
            <a:pPr marL="171450" indent="-171450">
              <a:buFont typeface="Arial" panose="020B0604020202020204" pitchFamily="34" charset="0"/>
              <a:buChar char="•"/>
            </a:pPr>
            <a:r>
              <a:rPr lang="en-GB" b="0" i="0" dirty="0"/>
              <a:t>Notice how your tongue moves the raisin around your mouth.  Raisin and be eaten or put in the bin.</a:t>
            </a:r>
          </a:p>
          <a:p>
            <a:pPr marL="171450" indent="-171450">
              <a:buFont typeface="Arial" panose="020B0604020202020204" pitchFamily="34" charset="0"/>
              <a:buChar char="•"/>
            </a:pPr>
            <a:r>
              <a:rPr lang="en-GB" b="0" i="0" dirty="0"/>
              <a:t>How did that feel/feedback</a:t>
            </a:r>
          </a:p>
          <a:p>
            <a:pPr marL="171450" indent="-171450">
              <a:buFont typeface="Arial" panose="020B0604020202020204" pitchFamily="34" charset="0"/>
              <a:buChar char="•"/>
            </a:pPr>
            <a:endParaRPr lang="en-GB" b="0" i="0" dirty="0"/>
          </a:p>
        </p:txBody>
      </p:sp>
      <p:sp>
        <p:nvSpPr>
          <p:cNvPr id="4" name="Slide Number Placeholder 3"/>
          <p:cNvSpPr>
            <a:spLocks noGrp="1"/>
          </p:cNvSpPr>
          <p:nvPr>
            <p:ph type="sldNum" sz="quarter" idx="10"/>
          </p:nvPr>
        </p:nvSpPr>
        <p:spPr/>
        <p:txBody>
          <a:bodyPr/>
          <a:lstStyle/>
          <a:p>
            <a:fld id="{B1A289E7-7D14-47ED-B516-ABA539E0AEB8}" type="slidenum">
              <a:rPr lang="en-GB" smtClean="0"/>
              <a:t>15</a:t>
            </a:fld>
            <a:endParaRPr lang="en-GB"/>
          </a:p>
        </p:txBody>
      </p:sp>
    </p:spTree>
    <p:extLst>
      <p:ext uri="{BB962C8B-B14F-4D97-AF65-F5344CB8AC3E}">
        <p14:creationId xmlns:p14="http://schemas.microsoft.com/office/powerpoint/2010/main" val="134733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Giving</a:t>
            </a:r>
          </a:p>
          <a:p>
            <a:r>
              <a:rPr lang="en-GB" dirty="0"/>
              <a:t>Any acts of kindness, whether small or large can make you feel happier and more satisfied about life. </a:t>
            </a:r>
          </a:p>
          <a:p>
            <a:endParaRPr lang="en-GB" dirty="0"/>
          </a:p>
          <a:p>
            <a:r>
              <a:rPr lang="en-GB" b="1" dirty="0"/>
              <a:t>Discussion</a:t>
            </a:r>
            <a:r>
              <a:rPr lang="en-GB" dirty="0"/>
              <a:t>- What type of things could someone do to give/be kind to others?</a:t>
            </a:r>
          </a:p>
          <a:p>
            <a:pPr marL="171450" indent="-171450">
              <a:buFont typeface="Arial" panose="020B0604020202020204" pitchFamily="34" charset="0"/>
              <a:buChar char="•"/>
            </a:pPr>
            <a:r>
              <a:rPr lang="en-GB" dirty="0"/>
              <a:t>Say thank you to someone who has helped you. </a:t>
            </a:r>
          </a:p>
          <a:p>
            <a:r>
              <a:rPr lang="en-GB" dirty="0"/>
              <a:t>• Give unwanted items to a local charity shop </a:t>
            </a:r>
          </a:p>
          <a:p>
            <a:pPr marL="171450" indent="-171450">
              <a:buFont typeface="Arial" panose="020B0604020202020204" pitchFamily="34" charset="0"/>
              <a:buChar char="•"/>
            </a:pPr>
            <a:r>
              <a:rPr lang="en-GB" dirty="0"/>
              <a:t>Give someone a compliment</a:t>
            </a:r>
          </a:p>
          <a:p>
            <a:r>
              <a:rPr lang="en-GB" dirty="0"/>
              <a:t>• Donate your time to do something for someone else </a:t>
            </a:r>
          </a:p>
          <a:p>
            <a:r>
              <a:rPr lang="en-GB" dirty="0"/>
              <a:t>• Offer to help your parents </a:t>
            </a:r>
          </a:p>
          <a:p>
            <a:r>
              <a:rPr lang="en-GB" dirty="0"/>
              <a:t>• Bake a cake and give it to someone </a:t>
            </a:r>
          </a:p>
          <a:p>
            <a:r>
              <a:rPr lang="en-GB" dirty="0"/>
              <a:t>• Do some volunteering </a:t>
            </a:r>
          </a:p>
          <a:p>
            <a:r>
              <a:rPr lang="en-GB" dirty="0"/>
              <a:t>• Nominate someone for an award </a:t>
            </a:r>
          </a:p>
          <a:p>
            <a:r>
              <a:rPr lang="en-GB" dirty="0"/>
              <a:t>• Give someone a hug </a:t>
            </a:r>
          </a:p>
          <a:p>
            <a:r>
              <a:rPr lang="en-GB" dirty="0"/>
              <a:t>• Be a mentor for someone </a:t>
            </a:r>
          </a:p>
          <a:p>
            <a:r>
              <a:rPr lang="en-GB" dirty="0"/>
              <a:t>• Raise money for charity </a:t>
            </a:r>
          </a:p>
          <a:p>
            <a:r>
              <a:rPr lang="en-GB" dirty="0"/>
              <a:t>• Help an elderly neighbour </a:t>
            </a:r>
          </a:p>
          <a:p>
            <a:r>
              <a:rPr lang="en-GB" dirty="0"/>
              <a:t>• Be a good role model </a:t>
            </a:r>
          </a:p>
          <a:p>
            <a:endParaRPr lang="en-GB" dirty="0"/>
          </a:p>
          <a:p>
            <a:r>
              <a:rPr lang="en-GB" b="1" dirty="0"/>
              <a:t>Fill in 5 ways to wellbeing sheet</a:t>
            </a:r>
          </a:p>
          <a:p>
            <a:r>
              <a:rPr lang="en-GB" dirty="0"/>
              <a:t>Write down 5 things you could do to help others this week</a:t>
            </a:r>
          </a:p>
        </p:txBody>
      </p:sp>
      <p:sp>
        <p:nvSpPr>
          <p:cNvPr id="4" name="Slide Number Placeholder 3"/>
          <p:cNvSpPr>
            <a:spLocks noGrp="1"/>
          </p:cNvSpPr>
          <p:nvPr>
            <p:ph type="sldNum" sz="quarter" idx="10"/>
          </p:nvPr>
        </p:nvSpPr>
        <p:spPr/>
        <p:txBody>
          <a:bodyPr/>
          <a:lstStyle/>
          <a:p>
            <a:fld id="{B1A289E7-7D14-47ED-B516-ABA539E0AEB8}" type="slidenum">
              <a:rPr lang="en-GB" smtClean="0"/>
              <a:t>16</a:t>
            </a:fld>
            <a:endParaRPr lang="en-GB"/>
          </a:p>
        </p:txBody>
      </p:sp>
    </p:spTree>
    <p:extLst>
      <p:ext uri="{BB962C8B-B14F-4D97-AF65-F5344CB8AC3E}">
        <p14:creationId xmlns:p14="http://schemas.microsoft.com/office/powerpoint/2010/main" val="214876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learning</a:t>
            </a:r>
          </a:p>
          <a:p>
            <a:endParaRPr lang="en-GB" dirty="0"/>
          </a:p>
          <a:p>
            <a:pPr algn="l"/>
            <a:r>
              <a:rPr lang="en-GB" b="0" i="0" dirty="0">
                <a:solidFill>
                  <a:srgbClr val="212B32"/>
                </a:solidFill>
                <a:effectLst/>
                <a:latin typeface="Frutiger W01"/>
              </a:rPr>
              <a:t>Research shows that learning new skills can also improve your mental wellbeing by:</a:t>
            </a:r>
          </a:p>
          <a:p>
            <a:pPr algn="l">
              <a:buFont typeface="Arial" panose="020B0604020202020204" pitchFamily="34" charset="0"/>
              <a:buChar char="•"/>
            </a:pPr>
            <a:r>
              <a:rPr lang="en-GB" b="0" i="0" dirty="0">
                <a:solidFill>
                  <a:srgbClr val="212B32"/>
                </a:solidFill>
                <a:effectLst/>
                <a:latin typeface="Frutiger W01"/>
              </a:rPr>
              <a:t>boosting </a:t>
            </a:r>
            <a:r>
              <a:rPr lang="en-GB" b="1" i="0" dirty="0">
                <a:solidFill>
                  <a:srgbClr val="212B32"/>
                </a:solidFill>
                <a:effectLst/>
                <a:latin typeface="Frutiger W01"/>
              </a:rPr>
              <a:t>self-confidence</a:t>
            </a:r>
            <a:r>
              <a:rPr lang="en-GB" b="0" i="0" dirty="0">
                <a:solidFill>
                  <a:srgbClr val="212B32"/>
                </a:solidFill>
                <a:effectLst/>
                <a:latin typeface="Frutiger W01"/>
              </a:rPr>
              <a:t> and </a:t>
            </a:r>
            <a:r>
              <a:rPr lang="en-GB" b="1" i="0" dirty="0">
                <a:solidFill>
                  <a:srgbClr val="212B32"/>
                </a:solidFill>
                <a:effectLst/>
                <a:latin typeface="Frutiger W01"/>
              </a:rPr>
              <a:t>self-esteem</a:t>
            </a:r>
          </a:p>
          <a:p>
            <a:pPr algn="l">
              <a:buFont typeface="Arial" panose="020B0604020202020204" pitchFamily="34" charset="0"/>
              <a:buChar char="•"/>
            </a:pPr>
            <a:r>
              <a:rPr lang="en-GB" b="0" i="0" dirty="0">
                <a:solidFill>
                  <a:srgbClr val="212B32"/>
                </a:solidFill>
                <a:effectLst/>
                <a:latin typeface="Frutiger W01"/>
              </a:rPr>
              <a:t>helping you to build a </a:t>
            </a:r>
            <a:r>
              <a:rPr lang="en-GB" b="1" i="0" dirty="0">
                <a:solidFill>
                  <a:srgbClr val="212B32"/>
                </a:solidFill>
                <a:effectLst/>
                <a:latin typeface="Frutiger W01"/>
              </a:rPr>
              <a:t>sense of purpose</a:t>
            </a:r>
          </a:p>
          <a:p>
            <a:pPr algn="l">
              <a:buFont typeface="Arial" panose="020B0604020202020204" pitchFamily="34" charset="0"/>
              <a:buChar char="•"/>
            </a:pPr>
            <a:r>
              <a:rPr lang="en-GB" b="0" i="0" dirty="0">
                <a:solidFill>
                  <a:srgbClr val="212B32"/>
                </a:solidFill>
                <a:effectLst/>
                <a:latin typeface="Frutiger W01"/>
              </a:rPr>
              <a:t>helping you to </a:t>
            </a:r>
            <a:r>
              <a:rPr lang="en-GB" b="1" i="0" dirty="0">
                <a:solidFill>
                  <a:srgbClr val="212B32"/>
                </a:solidFill>
                <a:effectLst/>
                <a:latin typeface="Frutiger W01"/>
              </a:rPr>
              <a:t>connect with others</a:t>
            </a:r>
          </a:p>
          <a:p>
            <a:pPr algn="l"/>
            <a:r>
              <a:rPr lang="en-GB" b="0" i="0" dirty="0">
                <a:solidFill>
                  <a:srgbClr val="212B32"/>
                </a:solidFill>
                <a:effectLst/>
                <a:latin typeface="Frutiger W01"/>
              </a:rPr>
              <a:t>Even if you feel like you do not have enough time, or you may not need to learn new things, there are lots of different ways to bring learning into your life.</a:t>
            </a:r>
          </a:p>
          <a:p>
            <a:pPr algn="l"/>
            <a:endParaRPr lang="en-GB" b="0" i="0" dirty="0">
              <a:solidFill>
                <a:srgbClr val="212B32"/>
              </a:solidFill>
              <a:effectLst/>
              <a:latin typeface="Frutiger W01"/>
            </a:endParaRPr>
          </a:p>
          <a:p>
            <a:pPr algn="l"/>
            <a:r>
              <a:rPr lang="en-GB" b="1" i="0" dirty="0">
                <a:solidFill>
                  <a:srgbClr val="212B32"/>
                </a:solidFill>
                <a:effectLst/>
                <a:latin typeface="Frutiger W01"/>
              </a:rPr>
              <a:t>Discussion</a:t>
            </a:r>
            <a:r>
              <a:rPr lang="en-GB" b="0" i="0" dirty="0">
                <a:solidFill>
                  <a:srgbClr val="212B32"/>
                </a:solidFill>
                <a:effectLst/>
                <a:latin typeface="Frutiger W01"/>
              </a:rPr>
              <a:t>- ask the class, what they/someone could do to increase their learning- provide examples</a:t>
            </a:r>
          </a:p>
          <a:p>
            <a:pPr algn="l"/>
            <a:r>
              <a:rPr lang="en-GB" b="0" i="0" dirty="0">
                <a:solidFill>
                  <a:srgbClr val="212B32"/>
                </a:solidFill>
                <a:effectLst/>
                <a:latin typeface="Frutiger W01"/>
              </a:rPr>
              <a:t>Try something new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B32"/>
                </a:solidFill>
                <a:effectLst/>
                <a:latin typeface="Frutiger W01"/>
              </a:rPr>
              <a:t>Learn a new skill/hobby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12B32"/>
                </a:solidFill>
                <a:effectLst/>
                <a:latin typeface="Frutiger W01"/>
              </a:rPr>
              <a:t>Be creative- start a project</a:t>
            </a:r>
          </a:p>
          <a:p>
            <a:pPr algn="l"/>
            <a:r>
              <a:rPr lang="en-GB" b="0" i="0" dirty="0">
                <a:solidFill>
                  <a:srgbClr val="212B32"/>
                </a:solidFill>
                <a:effectLst/>
                <a:latin typeface="Frutiger W01"/>
              </a:rPr>
              <a:t>Read something new</a:t>
            </a:r>
          </a:p>
          <a:p>
            <a:pPr algn="l"/>
            <a:r>
              <a:rPr lang="en-GB" b="0" i="0" dirty="0">
                <a:solidFill>
                  <a:srgbClr val="212B32"/>
                </a:solidFill>
                <a:effectLst/>
                <a:latin typeface="Frutiger W01"/>
              </a:rPr>
              <a:t>Complete a puzzle</a:t>
            </a:r>
          </a:p>
          <a:p>
            <a:pPr algn="l"/>
            <a:r>
              <a:rPr lang="en-GB" b="0" i="0" dirty="0">
                <a:solidFill>
                  <a:srgbClr val="212B32"/>
                </a:solidFill>
                <a:effectLst/>
                <a:latin typeface="Frutiger W01"/>
              </a:rPr>
              <a:t>Make a cake</a:t>
            </a:r>
          </a:p>
          <a:p>
            <a:pPr algn="l"/>
            <a:r>
              <a:rPr lang="en-GB" b="0" i="0" dirty="0">
                <a:solidFill>
                  <a:srgbClr val="212B32"/>
                </a:solidFill>
                <a:effectLst/>
                <a:latin typeface="Frutiger W01"/>
              </a:rPr>
              <a:t>Learn how to play a musical instrument</a:t>
            </a:r>
          </a:p>
          <a:p>
            <a:pPr algn="l"/>
            <a:r>
              <a:rPr lang="en-GB" b="0" i="0" dirty="0">
                <a:solidFill>
                  <a:srgbClr val="212B32"/>
                </a:solidFill>
                <a:effectLst/>
                <a:latin typeface="Frutiger W01"/>
              </a:rPr>
              <a:t>Join a club</a:t>
            </a:r>
          </a:p>
          <a:p>
            <a:pPr algn="l"/>
            <a:r>
              <a:rPr lang="en-GB" b="0" i="0" dirty="0">
                <a:solidFill>
                  <a:srgbClr val="212B32"/>
                </a:solidFill>
                <a:effectLst/>
                <a:latin typeface="Frutiger W01"/>
              </a:rPr>
              <a:t>Learn a new word</a:t>
            </a:r>
          </a:p>
          <a:p>
            <a:pPr algn="l"/>
            <a:r>
              <a:rPr lang="en-GB" b="0" i="0" dirty="0">
                <a:solidFill>
                  <a:srgbClr val="212B32"/>
                </a:solidFill>
                <a:effectLst/>
                <a:latin typeface="Frutiger W01"/>
              </a:rPr>
              <a:t>Learn how to draw</a:t>
            </a:r>
          </a:p>
          <a:p>
            <a:pPr algn="l"/>
            <a:r>
              <a:rPr lang="en-GB" b="0" i="0" dirty="0">
                <a:solidFill>
                  <a:srgbClr val="212B32"/>
                </a:solidFill>
                <a:effectLst/>
                <a:latin typeface="Frutiger W01"/>
              </a:rPr>
              <a:t>Research something they are interested in.</a:t>
            </a:r>
          </a:p>
          <a:p>
            <a:pPr algn="l"/>
            <a:r>
              <a:rPr lang="en-GB" b="0" i="0" dirty="0">
                <a:solidFill>
                  <a:srgbClr val="212B32"/>
                </a:solidFill>
                <a:effectLst/>
                <a:latin typeface="Frutiger W01"/>
              </a:rPr>
              <a:t>Learn something new about the people around you</a:t>
            </a:r>
          </a:p>
          <a:p>
            <a:pPr algn="l"/>
            <a:r>
              <a:rPr lang="en-GB" b="0" i="0" dirty="0">
                <a:solidFill>
                  <a:srgbClr val="212B32"/>
                </a:solidFill>
                <a:effectLst/>
                <a:latin typeface="Frutiger W01"/>
              </a:rPr>
              <a:t>Write a story</a:t>
            </a:r>
          </a:p>
          <a:p>
            <a:pPr algn="l"/>
            <a:r>
              <a:rPr lang="en-GB" b="0" i="0" dirty="0">
                <a:solidFill>
                  <a:srgbClr val="212B32"/>
                </a:solidFill>
                <a:effectLst/>
                <a:latin typeface="Frutiger W01"/>
              </a:rPr>
              <a:t>Visit a new place</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Talk about their interests with a partner.</a:t>
            </a:r>
          </a:p>
          <a:p>
            <a:pPr algn="l"/>
            <a:endParaRPr lang="en-GB" b="0" i="0" dirty="0">
              <a:solidFill>
                <a:srgbClr val="212B32"/>
              </a:solidFill>
              <a:effectLst/>
              <a:latin typeface="Frutiger W01"/>
            </a:endParaRPr>
          </a:p>
          <a:p>
            <a:pPr algn="l"/>
            <a:r>
              <a:rPr lang="en-GB" b="0" i="0" dirty="0">
                <a:solidFill>
                  <a:srgbClr val="212B32"/>
                </a:solidFill>
                <a:effectLst/>
                <a:latin typeface="Frutiger W01"/>
              </a:rPr>
              <a:t>Complete Learn section on 5 ways to Wellbeing sheet- what 5 activities could they could do this week to boost their learning</a:t>
            </a:r>
          </a:p>
        </p:txBody>
      </p:sp>
      <p:sp>
        <p:nvSpPr>
          <p:cNvPr id="4" name="Slide Number Placeholder 3"/>
          <p:cNvSpPr>
            <a:spLocks noGrp="1"/>
          </p:cNvSpPr>
          <p:nvPr>
            <p:ph type="sldNum" sz="quarter" idx="10"/>
          </p:nvPr>
        </p:nvSpPr>
        <p:spPr/>
        <p:txBody>
          <a:bodyPr/>
          <a:lstStyle/>
          <a:p>
            <a:fld id="{B1A289E7-7D14-47ED-B516-ABA539E0AEB8}" type="slidenum">
              <a:rPr lang="en-GB" smtClean="0"/>
              <a:t>17</a:t>
            </a:fld>
            <a:endParaRPr lang="en-GB"/>
          </a:p>
        </p:txBody>
      </p:sp>
    </p:spTree>
    <p:extLst>
      <p:ext uri="{BB962C8B-B14F-4D97-AF65-F5344CB8AC3E}">
        <p14:creationId xmlns:p14="http://schemas.microsoft.com/office/powerpoint/2010/main" val="32106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all experience low mood from time to time.</a:t>
            </a:r>
          </a:p>
          <a:p>
            <a:r>
              <a:rPr lang="en-GB" dirty="0"/>
              <a:t>Low mood can affect the way we think, feel and what we do.</a:t>
            </a:r>
          </a:p>
          <a:p>
            <a:r>
              <a:rPr lang="en-GB" dirty="0"/>
              <a:t>Live positively by using the 5 ways of wellbeing.</a:t>
            </a:r>
          </a:p>
          <a:p>
            <a:endParaRPr lang="en-GB" dirty="0"/>
          </a:p>
          <a:p>
            <a:endParaRPr lang="en-GB" dirty="0"/>
          </a:p>
          <a:p>
            <a:r>
              <a:rPr lang="en-GB" b="1" dirty="0"/>
              <a:t>Possible extension activity- </a:t>
            </a:r>
            <a:r>
              <a:rPr lang="en-GB" dirty="0"/>
              <a:t>Children could draw their own 5 ways to wellbeing poster/ draw around their hand and include their planned activities</a:t>
            </a:r>
          </a:p>
          <a:p>
            <a:endParaRPr lang="en-GB" dirty="0"/>
          </a:p>
          <a:p>
            <a:r>
              <a:rPr lang="en-GB" dirty="0"/>
              <a:t>If you feel low it is important to talk to someone, who will be able to support you.  At school…</a:t>
            </a:r>
          </a:p>
        </p:txBody>
      </p:sp>
      <p:sp>
        <p:nvSpPr>
          <p:cNvPr id="4" name="Slide Number Placeholder 3"/>
          <p:cNvSpPr>
            <a:spLocks noGrp="1"/>
          </p:cNvSpPr>
          <p:nvPr>
            <p:ph type="sldNum" sz="quarter" idx="10"/>
          </p:nvPr>
        </p:nvSpPr>
        <p:spPr/>
        <p:txBody>
          <a:bodyPr/>
          <a:lstStyle/>
          <a:p>
            <a:fld id="{B1A289E7-7D14-47ED-B516-ABA539E0AEB8}" type="slidenum">
              <a:rPr lang="en-GB" smtClean="0"/>
              <a:t>18</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Online Support</a:t>
            </a:r>
          </a:p>
          <a:p>
            <a:endParaRPr lang="en-GB" dirty="0"/>
          </a:p>
          <a:p>
            <a:r>
              <a:rPr lang="en-GB" dirty="0"/>
              <a:t>There is an abundance of online support and guidance in relation to Low mood. </a:t>
            </a:r>
          </a:p>
          <a:p>
            <a:endParaRPr lang="en-GB" dirty="0"/>
          </a:p>
          <a:p>
            <a:r>
              <a:rPr lang="en-GB" dirty="0"/>
              <a:t>We only recommend using websites and apps that have been verified and deemed appropriate for children and young people by professionals. </a:t>
            </a:r>
          </a:p>
          <a:p>
            <a:endParaRPr lang="en-GB" dirty="0"/>
          </a:p>
          <a:p>
            <a:r>
              <a:rPr lang="en-GB" dirty="0"/>
              <a:t>So please explore, investigate and find techniques and practices that work for you – just be careful.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They are all free and can provide you with advice, support and guidance on a number of issues that you might be facing right now. </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19</a:t>
            </a:fld>
            <a:endParaRPr lang="en-GB"/>
          </a:p>
        </p:txBody>
      </p:sp>
    </p:spTree>
    <p:extLst>
      <p:ext uri="{BB962C8B-B14F-4D97-AF65-F5344CB8AC3E}">
        <p14:creationId xmlns:p14="http://schemas.microsoft.com/office/powerpoint/2010/main" val="275406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Aims/objectives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To understand and recognise: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what low mood 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How low mood affects our thoughts, feelings and behaviour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How to increase/boost our mood by using different techniques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2</a:t>
            </a:fld>
            <a:endParaRPr lang="en-GB"/>
          </a:p>
        </p:txBody>
      </p:sp>
    </p:spTree>
    <p:extLst>
      <p:ext uri="{BB962C8B-B14F-4D97-AF65-F5344CB8AC3E}">
        <p14:creationId xmlns:p14="http://schemas.microsoft.com/office/powerpoint/2010/main" val="223480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4" name="Google Shape;38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85" name="Google Shape;385;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Arial"/>
                <a:ea typeface="Arial"/>
                <a:cs typeface="Arial"/>
                <a:sym typeface="Arial"/>
              </a:rPr>
              <a:t>20</a:t>
            </a:fld>
            <a:endParaRPr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21</a:t>
            </a:fld>
            <a:endParaRPr lang="en-GB"/>
          </a:p>
        </p:txBody>
      </p:sp>
    </p:spTree>
    <p:extLst>
      <p:ext uri="{BB962C8B-B14F-4D97-AF65-F5344CB8AC3E}">
        <p14:creationId xmlns:p14="http://schemas.microsoft.com/office/powerpoint/2010/main" val="1141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212B32"/>
                </a:solidFill>
              </a:rPr>
              <a:t>What is low mood?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12B32"/>
                </a:solidFill>
              </a:rPr>
              <a:t>Ask the audience first!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12B32"/>
                </a:solidFill>
              </a:rPr>
              <a:t>What words come to mind when you think of low mood?-Use these to </a:t>
            </a:r>
            <a:r>
              <a:rPr lang="en-GB" sz="1200" b="1" dirty="0">
                <a:solidFill>
                  <a:srgbClr val="212B32"/>
                </a:solidFill>
              </a:rPr>
              <a:t>create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212B32"/>
                </a:solidFill>
              </a:rPr>
              <a:t>e.g. down, low, blue, down in the dumps, sad, tired, isolating/lonely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212B3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E48"/>
                </a:solidFill>
                <a:effectLst/>
                <a:latin typeface="Montserrat"/>
              </a:rPr>
              <a:t>How we feel is always changing, just as things around us are changing. Sometimes we are excited and happy; at other times, we feel sad, bored or stressed out. It’s perfectly normal to feel low, anxious or overwhelmed, especially when things are difficult. Mostly these feelings will pass quite quickly, however sometimes they develop into more serious problems and begin to affect our day to day lives.</a:t>
            </a:r>
            <a:endParaRPr lang="en-GB"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With low mood, these feelings of sadness seem to continue for a longer period of time and often stops us from enjoying the things we normally like to do.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Some people describe feeling low as ‘</a:t>
            </a:r>
            <a:r>
              <a:rPr lang="en-GB" sz="1200" b="0" i="1" kern="1200" dirty="0">
                <a:solidFill>
                  <a:schemeClr val="tx1"/>
                </a:solidFill>
                <a:effectLst/>
                <a:latin typeface="+mn-lt"/>
                <a:ea typeface="+mn-ea"/>
                <a:cs typeface="+mn-cs"/>
              </a:rPr>
              <a:t>being under a dark heavy cloud</a:t>
            </a:r>
            <a:r>
              <a:rPr lang="en-GB"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baseline="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3</a:t>
            </a:fld>
            <a:endParaRPr lang="en-GB"/>
          </a:p>
        </p:txBody>
      </p:sp>
    </p:spTree>
    <p:extLst>
      <p:ext uri="{BB962C8B-B14F-4D97-AF65-F5344CB8AC3E}">
        <p14:creationId xmlns:p14="http://schemas.microsoft.com/office/powerpoint/2010/main" val="119490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baseline="0" dirty="0">
              <a:solidFill>
                <a:schemeClr val="tx1"/>
              </a:solidFill>
              <a:effectLst/>
              <a:latin typeface="+mn-lt"/>
              <a:ea typeface="+mn-ea"/>
              <a:cs typeface="+mn-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cap="none" dirty="0">
                <a:solidFill>
                  <a:schemeClr val="dk1"/>
                </a:solidFill>
                <a:latin typeface="Calibri"/>
                <a:ea typeface="Calibri"/>
                <a:cs typeface="Calibri"/>
                <a:sym typeface="Calibri"/>
              </a:rPr>
              <a:t>Discussion- What can cause low mood?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Calibri" panose="020F0502020204030204" pitchFamily="34" charset="0"/>
              </a:rPr>
              <a:t>We can feel low for a variety of reasons.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Calibri" panose="020F0502020204030204" pitchFamily="34" charset="0"/>
              </a:rPr>
              <a:t>However low mood often follows difficult experiences </a:t>
            </a:r>
            <a:endParaRPr lang="en-GB" sz="1200" b="1"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Ask the class/table groups to discuss events or situations which may contribute to someone feeling 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chemeClr val="dk1"/>
                </a:solidFill>
                <a:latin typeface="Calibri"/>
                <a:ea typeface="Calibri"/>
                <a:cs typeface="Calibri"/>
                <a:sym typeface="Calibri"/>
              </a:rPr>
              <a:t>e.g. Bullying, loss/bereavement, friendship difficulties, transitions/moving school, home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34241"/>
                </a:solidFill>
                <a:effectLst/>
                <a:latin typeface="RobotoRegular"/>
              </a:rPr>
              <a:t>but sometimes periods of low mood happen for no obvious reason.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434241"/>
              </a:solidFill>
              <a:effectLst/>
              <a:latin typeface="Roboto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34241"/>
                </a:solidFill>
                <a:effectLst/>
                <a:latin typeface="RobotoRegular"/>
              </a:rPr>
              <a:t>Feedback to larger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rgbClr val="434241"/>
              </a:solidFill>
              <a:effectLst/>
              <a:latin typeface="RobotoRegular"/>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cap="none" dirty="0">
                <a:solidFill>
                  <a:srgbClr val="434241"/>
                </a:solidFill>
                <a:effectLst/>
                <a:latin typeface="RobotoRegular"/>
                <a:ea typeface="Calibri"/>
                <a:cs typeface="Calibri"/>
                <a:sym typeface="Calibri"/>
              </a:rPr>
              <a:t>If children struggle- give examples of things which make us feel happy e.g. laughing with out friends, winning an award etc.</a:t>
            </a:r>
            <a:endParaRPr lang="en-GB" sz="1200" b="0" i="0" u="none" strike="noStrike" cap="non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cap="none" dirty="0">
              <a:solidFill>
                <a:schemeClr val="dk1"/>
              </a:solidFill>
              <a:latin typeface="Calibri"/>
              <a:ea typeface="Calibri"/>
              <a:cs typeface="Calibri"/>
              <a:sym typeface="Calibri"/>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4</a:t>
            </a:fld>
            <a:endParaRPr lang="en-GB"/>
          </a:p>
        </p:txBody>
      </p:sp>
    </p:spTree>
    <p:extLst>
      <p:ext uri="{BB962C8B-B14F-4D97-AF65-F5344CB8AC3E}">
        <p14:creationId xmlns:p14="http://schemas.microsoft.com/office/powerpoint/2010/main" val="386707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a person has Low Mood, it can affect: </a:t>
            </a:r>
          </a:p>
          <a:p>
            <a:r>
              <a:rPr lang="en-GB" dirty="0"/>
              <a:t>The way they </a:t>
            </a:r>
            <a:r>
              <a:rPr lang="en-GB" b="1" dirty="0"/>
              <a:t>think </a:t>
            </a:r>
            <a:r>
              <a:rPr lang="en-GB" b="0" dirty="0"/>
              <a:t>about themselves and others</a:t>
            </a:r>
            <a:r>
              <a:rPr lang="en-GB" dirty="0"/>
              <a:t>, </a:t>
            </a:r>
          </a:p>
          <a:p>
            <a:r>
              <a:rPr lang="en-GB" dirty="0"/>
              <a:t>the way they </a:t>
            </a:r>
            <a:r>
              <a:rPr lang="en-GB" b="1" dirty="0"/>
              <a:t>feel, </a:t>
            </a:r>
            <a:r>
              <a:rPr lang="en-GB" b="0" dirty="0"/>
              <a:t>emotionally and physically </a:t>
            </a:r>
            <a:r>
              <a:rPr lang="en-GB" dirty="0"/>
              <a:t>and </a:t>
            </a:r>
          </a:p>
          <a:p>
            <a:r>
              <a:rPr lang="en-GB" dirty="0"/>
              <a:t>What they </a:t>
            </a:r>
            <a:r>
              <a:rPr lang="en-GB" b="1" dirty="0"/>
              <a:t>do and how they behave.  </a:t>
            </a:r>
            <a:r>
              <a:rPr lang="en-GB" b="0" dirty="0"/>
              <a:t> </a:t>
            </a:r>
          </a:p>
          <a:p>
            <a:r>
              <a:rPr lang="en-GB" b="0" dirty="0"/>
              <a:t>Our thoughts, feelings and behaviours are all</a:t>
            </a:r>
            <a:r>
              <a:rPr lang="en-GB" dirty="0"/>
              <a:t> connected.</a:t>
            </a:r>
          </a:p>
          <a:p>
            <a:endParaRPr lang="en-GB" dirty="0"/>
          </a:p>
          <a:p>
            <a:r>
              <a:rPr lang="en-GB" dirty="0"/>
              <a:t>Emphasise- </a:t>
            </a:r>
            <a:r>
              <a:rPr lang="en-GB" b="1" dirty="0"/>
              <a:t>Think, Feel, Do</a:t>
            </a:r>
          </a:p>
          <a:p>
            <a:endParaRPr lang="en-GB" dirty="0"/>
          </a:p>
          <a:p>
            <a:r>
              <a:rPr lang="en-GB" dirty="0"/>
              <a:t> We are going to look at these in a little more detail.</a:t>
            </a:r>
          </a:p>
        </p:txBody>
      </p:sp>
      <p:sp>
        <p:nvSpPr>
          <p:cNvPr id="4" name="Slide Number Placeholder 3"/>
          <p:cNvSpPr>
            <a:spLocks noGrp="1"/>
          </p:cNvSpPr>
          <p:nvPr>
            <p:ph type="sldNum" sz="quarter" idx="10"/>
          </p:nvPr>
        </p:nvSpPr>
        <p:spPr/>
        <p:txBody>
          <a:bodyPr/>
          <a:lstStyle/>
          <a:p>
            <a:fld id="{B1A289E7-7D14-47ED-B516-ABA539E0AEB8}" type="slidenum">
              <a:rPr lang="en-GB" smtClean="0"/>
              <a:t>5</a:t>
            </a:fld>
            <a:endParaRPr lang="en-GB"/>
          </a:p>
        </p:txBody>
      </p:sp>
    </p:spTree>
    <p:extLst>
      <p:ext uri="{BB962C8B-B14F-4D97-AF65-F5344CB8AC3E}">
        <p14:creationId xmlns:p14="http://schemas.microsoft.com/office/powerpoint/2010/main" val="393645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When we feel low, it is easy for us to fall into the trap of thinking negatively about ourselves, others and the word around us, </a:t>
            </a:r>
            <a:r>
              <a:rPr lang="en-GB" altLang="en-US" sz="1200" dirty="0">
                <a:latin typeface="Calibri" panose="020F0502020204030204" pitchFamily="34" charset="0"/>
              </a:rPr>
              <a:t>and this has a negative impact on our mood.</a:t>
            </a:r>
            <a:r>
              <a:rPr lang="en-GB" b="0" i="0" dirty="0">
                <a:solidFill>
                  <a:srgbClr val="4A4A4A"/>
                </a:solidFill>
                <a:effectLst/>
                <a:latin typeface="Roboto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It is like we have an internal bully, telling us how awful we are, or as if we looking through a pair of gloomy spectacles.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Someone who is feeling low may:</a:t>
            </a:r>
          </a:p>
          <a:p>
            <a:r>
              <a:rPr lang="en-GB" sz="1200" b="1" i="0" u="none" strike="noStrike" kern="1200" baseline="0" dirty="0">
                <a:solidFill>
                  <a:schemeClr val="tx1"/>
                </a:solidFill>
                <a:latin typeface="+mn-lt"/>
                <a:ea typeface="+mn-ea"/>
                <a:cs typeface="+mn-cs"/>
              </a:rPr>
              <a:t>Lose confidence in themselves </a:t>
            </a:r>
            <a:r>
              <a:rPr lang="en-GB" sz="1200" b="0" i="0" u="none" strike="noStrike" kern="1200" baseline="0" dirty="0">
                <a:solidFill>
                  <a:schemeClr val="tx1"/>
                </a:solidFill>
                <a:latin typeface="+mn-lt"/>
                <a:ea typeface="+mn-ea"/>
                <a:cs typeface="+mn-cs"/>
              </a:rPr>
              <a:t>(I cant do it, </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rubbish, I’ll make a mistake, </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not good enough, no-one likes me), </a:t>
            </a:r>
          </a:p>
          <a:p>
            <a:r>
              <a:rPr lang="en-GB" sz="1200" b="1" i="0" u="none" strike="noStrike" kern="1200" baseline="0" dirty="0">
                <a:solidFill>
                  <a:schemeClr val="tx1"/>
                </a:solidFill>
                <a:latin typeface="+mn-lt"/>
                <a:ea typeface="+mn-ea"/>
                <a:cs typeface="+mn-cs"/>
              </a:rPr>
              <a:t>expect bad things to happen </a:t>
            </a:r>
            <a:r>
              <a:rPr lang="en-GB" sz="1200" b="0" i="0" u="none" strike="noStrike" kern="1200" baseline="0" dirty="0">
                <a:solidFill>
                  <a:schemeClr val="tx1"/>
                </a:solidFill>
                <a:latin typeface="+mn-lt"/>
                <a:ea typeface="+mn-ea"/>
                <a:cs typeface="+mn-cs"/>
              </a:rPr>
              <a:t>(they will laugh at me, </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going to fail, everything is hopeless)</a:t>
            </a:r>
          </a:p>
          <a:p>
            <a:r>
              <a:rPr lang="en-GB" sz="1200" b="1" i="0" u="none" strike="noStrike" kern="1200" baseline="0" dirty="0">
                <a:solidFill>
                  <a:schemeClr val="tx1"/>
                </a:solidFill>
                <a:latin typeface="+mn-lt"/>
                <a:ea typeface="+mn-ea"/>
                <a:cs typeface="+mn-cs"/>
              </a:rPr>
              <a:t>thinking you hate yourself </a:t>
            </a:r>
            <a:r>
              <a:rPr lang="en-GB" sz="1200" b="0" i="0" u="none" strike="noStrike" kern="1200" baseline="0" dirty="0">
                <a:solidFill>
                  <a:schemeClr val="tx1"/>
                </a:solidFill>
                <a:latin typeface="+mn-lt"/>
                <a:ea typeface="+mn-ea"/>
                <a:cs typeface="+mn-cs"/>
              </a:rPr>
              <a:t>(</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useless/worthless, </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a horrible person, </a:t>
            </a:r>
            <a:r>
              <a:rPr lang="en-GB" sz="1200" b="0" i="0" u="none" strike="noStrike" kern="1200" baseline="0" dirty="0" err="1">
                <a:solidFill>
                  <a:schemeClr val="tx1"/>
                </a:solidFill>
                <a:latin typeface="+mn-lt"/>
                <a:ea typeface="+mn-ea"/>
                <a:cs typeface="+mn-cs"/>
              </a:rPr>
              <a:t>whats</a:t>
            </a:r>
            <a:r>
              <a:rPr lang="en-GB" sz="1200" b="0" i="0" u="none" strike="noStrike" kern="1200" baseline="0" dirty="0">
                <a:solidFill>
                  <a:schemeClr val="tx1"/>
                </a:solidFill>
                <a:latin typeface="+mn-lt"/>
                <a:ea typeface="+mn-ea"/>
                <a:cs typeface="+mn-cs"/>
              </a:rPr>
              <a:t> the point!)</a:t>
            </a:r>
          </a:p>
          <a:p>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really upsetting thoughts but are a very common symptom of low mood.  These thoughts are not based on truth, but often feel believable at the time.</a:t>
            </a:r>
            <a:r>
              <a:rPr lang="en-GB" sz="1200" b="0" i="0" u="none" strike="noStrike" kern="1200" baseline="0" dirty="0">
                <a:solidFill>
                  <a:schemeClr val="tx1"/>
                </a:solidFill>
                <a:latin typeface="+mn-lt"/>
                <a:ea typeface="+mn-ea"/>
                <a:cs typeface="+mn-cs"/>
              </a:rPr>
              <a:t>  We call these </a:t>
            </a:r>
            <a:r>
              <a:rPr lang="en-GB" sz="1200" b="1" i="0" u="none" strike="noStrike" kern="1200" baseline="0" dirty="0">
                <a:solidFill>
                  <a:schemeClr val="tx1"/>
                </a:solidFill>
                <a:latin typeface="+mn-lt"/>
                <a:ea typeface="+mn-ea"/>
                <a:cs typeface="+mn-cs"/>
              </a:rPr>
              <a:t>Negative Automatic Thoughts </a:t>
            </a:r>
            <a:r>
              <a:rPr lang="en-GB" sz="1200" b="0" i="0" u="none" strike="noStrike" kern="1200" baseline="0" dirty="0">
                <a:solidFill>
                  <a:schemeClr val="tx1"/>
                </a:solidFill>
                <a:latin typeface="+mn-lt"/>
                <a:ea typeface="+mn-ea"/>
                <a:cs typeface="+mn-cs"/>
              </a:rPr>
              <a:t>(NATs).  We can dwell on these thoughts repeatedly, mulling over things, asking ourselves why, thinking regretful things about the past, what we should or shouldn't have done.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Helping to normalise- </a:t>
            </a:r>
            <a:r>
              <a:rPr lang="en-GB" sz="1200" b="0" i="0" u="none" strike="noStrike" kern="1200" baseline="0" dirty="0">
                <a:solidFill>
                  <a:schemeClr val="tx1"/>
                </a:solidFill>
                <a:latin typeface="+mn-lt"/>
                <a:ea typeface="+mn-ea"/>
                <a:cs typeface="+mn-cs"/>
              </a:rPr>
              <a:t>Ask children to discuss with a partner, if they have experienced any of these thoughts, how they had overcome them or how they could help someone experiencing these thoughts- teacher to model.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Feedback to wider group</a:t>
            </a: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6</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baseline="0" dirty="0">
                <a:solidFill>
                  <a:schemeClr val="tx1"/>
                </a:solidFill>
                <a:latin typeface="+mn-lt"/>
                <a:ea typeface="+mn-ea"/>
                <a:cs typeface="+mn-cs"/>
              </a:rPr>
              <a:t>How low mood affects our feelings and emotions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The way we think about things, often affects the way we feel</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Explain diagram and ask children for suggestions/group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If someone was having unhelpful thoughts e.g. </a:t>
            </a:r>
            <a:r>
              <a:rPr lang="en-GB" sz="1200" b="0" i="0" u="none" strike="noStrike" kern="1200" baseline="0" dirty="0" err="1">
                <a:solidFill>
                  <a:schemeClr val="tx1"/>
                </a:solidFill>
                <a:latin typeface="+mn-lt"/>
                <a:ea typeface="+mn-ea"/>
                <a:cs typeface="+mn-cs"/>
              </a:rPr>
              <a:t>im</a:t>
            </a:r>
            <a:r>
              <a:rPr lang="en-GB" sz="1200" b="0" i="0" u="none" strike="noStrike" kern="1200" baseline="0" dirty="0">
                <a:solidFill>
                  <a:schemeClr val="tx1"/>
                </a:solidFill>
                <a:latin typeface="+mn-lt"/>
                <a:ea typeface="+mn-ea"/>
                <a:cs typeface="+mn-cs"/>
              </a:rPr>
              <a:t> not good enough/no-one likes me, how do you think it would make them feel?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Can you think of any more?</a:t>
            </a:r>
          </a:p>
          <a:p>
            <a:endParaRPr lang="en-GB"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7</a:t>
            </a:fld>
            <a:endParaRPr lang="en-GB"/>
          </a:p>
        </p:txBody>
      </p:sp>
    </p:spTree>
    <p:extLst>
      <p:ext uri="{BB962C8B-B14F-4D97-AF65-F5344CB8AC3E}">
        <p14:creationId xmlns:p14="http://schemas.microsoft.com/office/powerpoint/2010/main" val="3547976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How low mood affects our feelings?</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When we think negatively about ourselves or others, it can often make us feel:</a:t>
            </a:r>
          </a:p>
          <a:p>
            <a:r>
              <a:rPr lang="en-GB" sz="1200" b="0" i="0" u="none" strike="noStrike" kern="1200" baseline="0" dirty="0">
                <a:solidFill>
                  <a:schemeClr val="tx1"/>
                </a:solidFill>
                <a:latin typeface="+mn-lt"/>
                <a:ea typeface="+mn-ea"/>
                <a:cs typeface="+mn-cs"/>
              </a:rPr>
              <a:t>Sad/Low/Flat </a:t>
            </a:r>
          </a:p>
          <a:p>
            <a:r>
              <a:rPr lang="en-GB" sz="1200" b="0" i="0" u="none" strike="noStrike" kern="1200" baseline="0" dirty="0">
                <a:solidFill>
                  <a:schemeClr val="tx1"/>
                </a:solidFill>
                <a:latin typeface="+mn-lt"/>
                <a:ea typeface="+mn-ea"/>
                <a:cs typeface="+mn-cs"/>
              </a:rPr>
              <a:t>Upset, Tearful,</a:t>
            </a:r>
          </a:p>
          <a:p>
            <a:r>
              <a:rPr lang="en-GB" sz="1200" b="0" i="0" u="none" strike="noStrike" kern="1200" baseline="0" dirty="0">
                <a:solidFill>
                  <a:schemeClr val="tx1"/>
                </a:solidFill>
                <a:latin typeface="+mn-lt"/>
                <a:ea typeface="+mn-ea"/>
                <a:cs typeface="+mn-cs"/>
              </a:rPr>
              <a:t>Irritable,</a:t>
            </a:r>
          </a:p>
          <a:p>
            <a:r>
              <a:rPr lang="en-GB" sz="1200" b="0" i="0" u="none" strike="noStrike" kern="1200" baseline="0" dirty="0">
                <a:solidFill>
                  <a:schemeClr val="tx1"/>
                </a:solidFill>
                <a:latin typeface="+mn-lt"/>
                <a:ea typeface="+mn-ea"/>
                <a:cs typeface="+mn-cs"/>
              </a:rPr>
              <a:t>Lonely/ worthless</a:t>
            </a:r>
          </a:p>
          <a:p>
            <a:r>
              <a:rPr lang="en-GB" sz="1200" b="0" i="0" u="none" strike="noStrike" kern="1200" baseline="0" dirty="0">
                <a:solidFill>
                  <a:schemeClr val="tx1"/>
                </a:solidFill>
                <a:latin typeface="+mn-lt"/>
                <a:ea typeface="+mn-ea"/>
                <a:cs typeface="+mn-cs"/>
              </a:rPr>
              <a:t>Anxious/scared </a:t>
            </a:r>
          </a:p>
          <a:p>
            <a:r>
              <a:rPr lang="en-GB" sz="1200" b="0" i="0" u="none" strike="noStrike" kern="1200" baseline="0" dirty="0">
                <a:solidFill>
                  <a:schemeClr val="tx1"/>
                </a:solidFill>
                <a:latin typeface="+mn-lt"/>
                <a:ea typeface="+mn-ea"/>
                <a:cs typeface="+mn-cs"/>
              </a:rPr>
              <a:t>Unmotivated- not wanting to do things</a:t>
            </a:r>
          </a:p>
          <a:p>
            <a:r>
              <a:rPr lang="en-GB" sz="1200" b="0" i="0" u="none" strike="noStrike" kern="1200" baseline="0" dirty="0">
                <a:solidFill>
                  <a:schemeClr val="tx1"/>
                </a:solidFill>
                <a:latin typeface="+mn-lt"/>
                <a:ea typeface="+mn-ea"/>
                <a:cs typeface="+mn-cs"/>
              </a:rPr>
              <a:t>Guilty/ worthless.</a:t>
            </a:r>
          </a:p>
          <a:p>
            <a:endParaRPr lang="en-GB" dirty="0"/>
          </a:p>
        </p:txBody>
      </p:sp>
      <p:sp>
        <p:nvSpPr>
          <p:cNvPr id="4" name="Slide Number Placeholder 3"/>
          <p:cNvSpPr>
            <a:spLocks noGrp="1"/>
          </p:cNvSpPr>
          <p:nvPr>
            <p:ph type="sldNum" sz="quarter" idx="10"/>
          </p:nvPr>
        </p:nvSpPr>
        <p:spPr/>
        <p:txBody>
          <a:bodyPr/>
          <a:lstStyle/>
          <a:p>
            <a:fld id="{B1A289E7-7D14-47ED-B516-ABA539E0AEB8}" type="slidenum">
              <a:rPr lang="en-GB" smtClean="0"/>
              <a:t>8</a:t>
            </a:fld>
            <a:endParaRPr lang="en-GB"/>
          </a:p>
        </p:txBody>
      </p:sp>
    </p:spTree>
    <p:extLst>
      <p:ext uri="{BB962C8B-B14F-4D97-AF65-F5344CB8AC3E}">
        <p14:creationId xmlns:p14="http://schemas.microsoft.com/office/powerpoint/2010/main" val="186499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mood can also affect our bodies physically.</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When someone is feeling happy they might smile, laugh, have energy, enthusiasm, feel relaxed etc.</a:t>
            </a:r>
          </a:p>
          <a:p>
            <a:r>
              <a:rPr lang="en-GB" sz="1200" b="0" i="0" u="none" strike="noStrike" kern="1200" baseline="0" dirty="0">
                <a:solidFill>
                  <a:schemeClr val="tx1"/>
                </a:solidFill>
                <a:latin typeface="+mn-lt"/>
                <a:ea typeface="+mn-ea"/>
                <a:cs typeface="+mn-cs"/>
              </a:rPr>
              <a:t>When someone feels nervous they might have a sore stomach, feel sick, shake etc.</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Discussion- how do you think someone might feel, if they are experiencing low mood?</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Talk through diagram</a:t>
            </a:r>
          </a:p>
          <a:p>
            <a:r>
              <a:rPr lang="en-GB" sz="1200" b="0" i="0" u="none" strike="noStrike" kern="1200" baseline="0" dirty="0">
                <a:solidFill>
                  <a:schemeClr val="tx1"/>
                </a:solidFill>
                <a:latin typeface="+mn-lt"/>
                <a:ea typeface="+mn-ea"/>
                <a:cs typeface="+mn-cs"/>
              </a:rPr>
              <a:t> </a:t>
            </a:r>
          </a:p>
          <a:p>
            <a:endParaRPr lang="en-GB" dirty="0"/>
          </a:p>
          <a:p>
            <a:endParaRPr lang="en-GB" sz="1200" b="0" i="0" u="none" strike="noStrike" kern="1200" baseline="0" dirty="0">
              <a:solidFill>
                <a:schemeClr val="tx1"/>
              </a:solidFill>
              <a:latin typeface="+mn-lt"/>
              <a:ea typeface="+mn-ea"/>
              <a:cs typeface="+mn-cs"/>
            </a:endParaRPr>
          </a:p>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1A289E7-7D14-47ED-B516-ABA539E0AEB8}" type="slidenum">
              <a:rPr lang="en-GB" smtClean="0"/>
              <a:t>9</a:t>
            </a:fld>
            <a:endParaRPr lang="en-GB"/>
          </a:p>
        </p:txBody>
      </p:sp>
    </p:spTree>
    <p:extLst>
      <p:ext uri="{BB962C8B-B14F-4D97-AF65-F5344CB8AC3E}">
        <p14:creationId xmlns:p14="http://schemas.microsoft.com/office/powerpoint/2010/main" val="93944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7019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19727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113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p:cSld name="Text Slide">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250825" y="2060849"/>
            <a:ext cx="8642350" cy="4320480"/>
          </a:xfrm>
          <a:prstGeom prst="rect">
            <a:avLst/>
          </a:prstGeom>
          <a:noFill/>
          <a:ln>
            <a:noFill/>
          </a:ln>
        </p:spPr>
        <p:txBody>
          <a:bodyPr spcFirstLastPara="1" wrap="square" lIns="91425" tIns="45700" rIns="91425" bIns="45700" anchor="t" anchorCtr="0"/>
          <a:lstStyle>
            <a:lvl1pPr marL="457200" marR="0" lvl="0" indent="-22860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2286000" marR="0" lvl="4"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title"/>
          </p:nvPr>
        </p:nvSpPr>
        <p:spPr>
          <a:xfrm>
            <a:off x="251520" y="1124744"/>
            <a:ext cx="8640960" cy="72008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3700"/>
              <a:buFont typeface="Arial"/>
              <a:buNone/>
              <a:defRPr sz="37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2800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843811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57E91F-671D-4BDD-990F-DDCA5EEF53BF}" type="datetimeFigureOut">
              <a:rPr lang="en-GB" smtClean="0"/>
              <a:t>04/12/2020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1376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30570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57E91F-671D-4BDD-990F-DDCA5EEF53BF}" type="datetimeFigureOut">
              <a:rPr lang="en-GB" smtClean="0"/>
              <a:t>04/12/2020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9406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57E91F-671D-4BDD-990F-DDCA5EEF53BF}" type="datetimeFigureOut">
              <a:rPr lang="en-GB" smtClean="0"/>
              <a:t>04/12/2020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71561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7E91F-671D-4BDD-990F-DDCA5EEF53BF}" type="datetimeFigureOut">
              <a:rPr lang="en-GB" smtClean="0"/>
              <a:t>04/12/2020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55152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236212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57E91F-671D-4BDD-990F-DDCA5EEF53BF}" type="datetimeFigureOut">
              <a:rPr lang="en-GB" smtClean="0"/>
              <a:t>04/12/2020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47E276-C365-4684-A644-9A5D3CA4784A}" type="slidenum">
              <a:rPr lang="en-GB" smtClean="0"/>
              <a:t>‹#›</a:t>
            </a:fld>
            <a:endParaRPr lang="en-GB"/>
          </a:p>
        </p:txBody>
      </p:sp>
    </p:spTree>
    <p:extLst>
      <p:ext uri="{BB962C8B-B14F-4D97-AF65-F5344CB8AC3E}">
        <p14:creationId xmlns:p14="http://schemas.microsoft.com/office/powerpoint/2010/main" val="1646806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7E91F-671D-4BDD-990F-DDCA5EEF53BF}" type="datetimeFigureOut">
              <a:rPr lang="en-GB" smtClean="0"/>
              <a:t>04/12/2020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7E276-C365-4684-A644-9A5D3CA4784A}" type="slidenum">
              <a:rPr lang="en-GB" smtClean="0"/>
              <a:t>‹#›</a:t>
            </a:fld>
            <a:endParaRPr lang="en-GB"/>
          </a:p>
        </p:txBody>
      </p:sp>
    </p:spTree>
    <p:extLst>
      <p:ext uri="{BB962C8B-B14F-4D97-AF65-F5344CB8AC3E}">
        <p14:creationId xmlns:p14="http://schemas.microsoft.com/office/powerpoint/2010/main" val="12530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6.jpg"/><Relationship Id="rId5" Type="http://schemas.openxmlformats.org/officeDocument/2006/relationships/image" Target="../media/image4.png"/><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2.jpeg"/><Relationship Id="rId3" Type="http://schemas.openxmlformats.org/officeDocument/2006/relationships/image" Target="../media/image2.jpeg"/><Relationship Id="rId7" Type="http://schemas.openxmlformats.org/officeDocument/2006/relationships/image" Target="../media/image29.png"/><Relationship Id="rId12" Type="http://schemas.openxmlformats.org/officeDocument/2006/relationships/hyperlink" Target="https://www.childline.org.uk/" TargetMode="External"/><Relationship Id="rId17" Type="http://schemas.openxmlformats.org/officeDocument/2006/relationships/hyperlink" Target="http://www.moodjuice.scot.nhs.uk/" TargetMode="External"/><Relationship Id="rId2" Type="http://schemas.openxmlformats.org/officeDocument/2006/relationships/notesSlide" Target="../notesSlides/notesSlide19.xml"/><Relationship Id="rId16" Type="http://schemas.openxmlformats.org/officeDocument/2006/relationships/hyperlink" Target="https://www.kooth.com/"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1.jpeg"/><Relationship Id="rId5" Type="http://schemas.openxmlformats.org/officeDocument/2006/relationships/image" Target="../media/image6.jpg"/><Relationship Id="rId15" Type="http://schemas.openxmlformats.org/officeDocument/2006/relationships/image" Target="../media/image33.jpeg"/><Relationship Id="rId10" Type="http://schemas.openxmlformats.org/officeDocument/2006/relationships/hyperlink" Target="https://youngminds.org.uk/find-help/looking-after-yourself/take-time-out/" TargetMode="External"/><Relationship Id="rId4" Type="http://schemas.openxmlformats.org/officeDocument/2006/relationships/image" Target="../media/image5.png"/><Relationship Id="rId9" Type="http://schemas.openxmlformats.org/officeDocument/2006/relationships/hyperlink" Target="https://www.nhs.uk/conditions/stress-anxiety-depression/ways-relieve-stress/" TargetMode="External"/><Relationship Id="rId14" Type="http://schemas.openxmlformats.org/officeDocument/2006/relationships/hyperlink" Target="https://www.mind.org.uk/information-support/for-children-and-young-peop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200" r="-1"/>
          <a:stretch/>
        </p:blipFill>
        <p:spPr>
          <a:xfrm flipH="1">
            <a:off x="-2" y="0"/>
            <a:ext cx="7433925" cy="6858000"/>
          </a:xfrm>
          <a:prstGeom prst="rect">
            <a:avLst/>
          </a:prstGeom>
        </p:spPr>
      </p:pic>
      <p:sp>
        <p:nvSpPr>
          <p:cNvPr id="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4" descr="S:\Corporate\Comms and Engagement\Logos\Northumberland CCG ­ RGB Blac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l="6595" t="27749" r="24061" b="48063"/>
          <a:stretch/>
        </p:blipFill>
        <p:spPr>
          <a:xfrm>
            <a:off x="1835696" y="2407284"/>
            <a:ext cx="3484316" cy="1021716"/>
          </a:xfrm>
          <a:prstGeom prst="rect">
            <a:avLst/>
          </a:prstGeom>
        </p:spPr>
      </p:pic>
      <p:sp>
        <p:nvSpPr>
          <p:cNvPr id="17" name="TextBox 16"/>
          <p:cNvSpPr txBox="1"/>
          <p:nvPr/>
        </p:nvSpPr>
        <p:spPr>
          <a:xfrm>
            <a:off x="2341187" y="3645024"/>
            <a:ext cx="3672408" cy="584775"/>
          </a:xfrm>
          <a:prstGeom prst="rect">
            <a:avLst/>
          </a:prstGeom>
          <a:noFill/>
        </p:spPr>
        <p:txBody>
          <a:bodyPr wrap="square" rtlCol="0">
            <a:spAutoFit/>
          </a:bodyPr>
          <a:lstStyle/>
          <a:p>
            <a:r>
              <a:rPr lang="en-GB" sz="3200" b="1" dirty="0">
                <a:solidFill>
                  <a:schemeClr val="bg1"/>
                </a:solidFill>
                <a:latin typeface="Arial" panose="020B0604020202020204" pitchFamily="34" charset="0"/>
                <a:cs typeface="Arial" panose="020B0604020202020204" pitchFamily="34" charset="0"/>
              </a:rPr>
              <a:t>Low mood</a:t>
            </a:r>
          </a:p>
        </p:txBody>
      </p:sp>
      <p:sp>
        <p:nvSpPr>
          <p:cNvPr id="21"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Tree>
    <p:extLst>
      <p:ext uri="{BB962C8B-B14F-4D97-AF65-F5344CB8AC3E}">
        <p14:creationId xmlns:p14="http://schemas.microsoft.com/office/powerpoint/2010/main" val="3981474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TextBox 5">
            <a:extLst>
              <a:ext uri="{FF2B5EF4-FFF2-40B4-BE49-F238E27FC236}">
                <a16:creationId xmlns:a16="http://schemas.microsoft.com/office/drawing/2014/main" xmlns="" id="{5582267C-C0B6-4A03-884E-D45F69BDCAB2}"/>
              </a:ext>
            </a:extLst>
          </p:cNvPr>
          <p:cNvSpPr txBox="1"/>
          <p:nvPr/>
        </p:nvSpPr>
        <p:spPr>
          <a:xfrm>
            <a:off x="2206035" y="888719"/>
            <a:ext cx="4731928" cy="584775"/>
          </a:xfrm>
          <a:prstGeom prst="rect">
            <a:avLst/>
          </a:prstGeom>
          <a:noFill/>
        </p:spPr>
        <p:txBody>
          <a:bodyPr wrap="square" rtlCol="0">
            <a:spAutoFit/>
          </a:bodyPr>
          <a:lstStyle/>
          <a:p>
            <a:r>
              <a:rPr lang="en-GB" sz="3200" b="1" u="sng" dirty="0"/>
              <a:t>What we do/behaviour</a:t>
            </a:r>
          </a:p>
        </p:txBody>
      </p:sp>
      <p:pic>
        <p:nvPicPr>
          <p:cNvPr id="11" name="Picture 2">
            <a:extLst>
              <a:ext uri="{FF2B5EF4-FFF2-40B4-BE49-F238E27FC236}">
                <a16:creationId xmlns:a16="http://schemas.microsoft.com/office/drawing/2014/main" xmlns="" id="{2F406D82-7A37-4565-AA6E-C776ACCE3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962" y="3473038"/>
            <a:ext cx="2378075"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xplosion 2 3">
            <a:extLst>
              <a:ext uri="{FF2B5EF4-FFF2-40B4-BE49-F238E27FC236}">
                <a16:creationId xmlns:a16="http://schemas.microsoft.com/office/drawing/2014/main" xmlns="" id="{B5031030-5842-48A7-8D8D-6B5943E6D154}"/>
              </a:ext>
            </a:extLst>
          </p:cNvPr>
          <p:cNvSpPr/>
          <p:nvPr/>
        </p:nvSpPr>
        <p:spPr>
          <a:xfrm>
            <a:off x="177801" y="1784050"/>
            <a:ext cx="2808287" cy="2016125"/>
          </a:xfrm>
          <a:prstGeom prst="irregularSeal2">
            <a:avLst/>
          </a:prstGeom>
          <a:solidFill>
            <a:srgbClr val="FF0000"/>
          </a:solidFill>
          <a:ln>
            <a:solidFill>
              <a:srgbClr val="008E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Avoid seeing friends</a:t>
            </a:r>
          </a:p>
        </p:txBody>
      </p:sp>
      <p:sp>
        <p:nvSpPr>
          <p:cNvPr id="13" name="Explosion 1 4">
            <a:extLst>
              <a:ext uri="{FF2B5EF4-FFF2-40B4-BE49-F238E27FC236}">
                <a16:creationId xmlns:a16="http://schemas.microsoft.com/office/drawing/2014/main" xmlns="" id="{60310517-8595-4819-8265-6DC413782FBC}"/>
              </a:ext>
            </a:extLst>
          </p:cNvPr>
          <p:cNvSpPr/>
          <p:nvPr/>
        </p:nvSpPr>
        <p:spPr>
          <a:xfrm>
            <a:off x="5585723" y="4605359"/>
            <a:ext cx="2509628" cy="231715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Poor concentration</a:t>
            </a:r>
          </a:p>
        </p:txBody>
      </p:sp>
      <p:sp>
        <p:nvSpPr>
          <p:cNvPr id="14" name="Explosion 2 5">
            <a:extLst>
              <a:ext uri="{FF2B5EF4-FFF2-40B4-BE49-F238E27FC236}">
                <a16:creationId xmlns:a16="http://schemas.microsoft.com/office/drawing/2014/main" xmlns="" id="{20DF0077-72CE-46AA-9FD1-06BABEAE2A74}"/>
              </a:ext>
            </a:extLst>
          </p:cNvPr>
          <p:cNvSpPr/>
          <p:nvPr/>
        </p:nvSpPr>
        <p:spPr>
          <a:xfrm>
            <a:off x="334857" y="3619199"/>
            <a:ext cx="2736850" cy="1800225"/>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Spending time alone </a:t>
            </a:r>
          </a:p>
        </p:txBody>
      </p:sp>
      <p:sp>
        <p:nvSpPr>
          <p:cNvPr id="15" name="Explosion 2 6">
            <a:extLst>
              <a:ext uri="{FF2B5EF4-FFF2-40B4-BE49-F238E27FC236}">
                <a16:creationId xmlns:a16="http://schemas.microsoft.com/office/drawing/2014/main" xmlns="" id="{6315489F-C80B-4CA9-8FA5-BED0674F53D3}"/>
              </a:ext>
            </a:extLst>
          </p:cNvPr>
          <p:cNvSpPr/>
          <p:nvPr/>
        </p:nvSpPr>
        <p:spPr>
          <a:xfrm>
            <a:off x="5149056" y="1548370"/>
            <a:ext cx="2303463" cy="208756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Appetite changes</a:t>
            </a:r>
            <a:endParaRPr lang="en-GB" sz="1400" dirty="0"/>
          </a:p>
        </p:txBody>
      </p:sp>
      <p:sp>
        <p:nvSpPr>
          <p:cNvPr id="16" name="Explosion 2 7">
            <a:extLst>
              <a:ext uri="{FF2B5EF4-FFF2-40B4-BE49-F238E27FC236}">
                <a16:creationId xmlns:a16="http://schemas.microsoft.com/office/drawing/2014/main" xmlns="" id="{38CD745B-29E2-4842-AB81-757936699DD0}"/>
              </a:ext>
            </a:extLst>
          </p:cNvPr>
          <p:cNvSpPr/>
          <p:nvPr/>
        </p:nvSpPr>
        <p:spPr>
          <a:xfrm>
            <a:off x="3264381" y="1751912"/>
            <a:ext cx="1907382" cy="183652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Poor sleep </a:t>
            </a:r>
          </a:p>
        </p:txBody>
      </p:sp>
      <p:sp>
        <p:nvSpPr>
          <p:cNvPr id="17" name="Explosion 2 8">
            <a:extLst>
              <a:ext uri="{FF2B5EF4-FFF2-40B4-BE49-F238E27FC236}">
                <a16:creationId xmlns:a16="http://schemas.microsoft.com/office/drawing/2014/main" xmlns="" id="{948DFDB7-6122-489C-A106-824DFE223724}"/>
              </a:ext>
            </a:extLst>
          </p:cNvPr>
          <p:cNvSpPr/>
          <p:nvPr/>
        </p:nvSpPr>
        <p:spPr>
          <a:xfrm>
            <a:off x="6840537" y="2666504"/>
            <a:ext cx="2303463" cy="208756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t>Stop doing things</a:t>
            </a:r>
          </a:p>
        </p:txBody>
      </p:sp>
      <p:sp>
        <p:nvSpPr>
          <p:cNvPr id="18" name="Explosion 2 9">
            <a:extLst>
              <a:ext uri="{FF2B5EF4-FFF2-40B4-BE49-F238E27FC236}">
                <a16:creationId xmlns:a16="http://schemas.microsoft.com/office/drawing/2014/main" xmlns="" id="{BA5016C5-50D0-46C8-AE4C-9C3824170A87}"/>
              </a:ext>
            </a:extLst>
          </p:cNvPr>
          <p:cNvSpPr/>
          <p:nvPr/>
        </p:nvSpPr>
        <p:spPr>
          <a:xfrm>
            <a:off x="1581944" y="5021473"/>
            <a:ext cx="2612037" cy="1836527"/>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Reduced social interaction</a:t>
            </a:r>
          </a:p>
        </p:txBody>
      </p:sp>
      <p:sp>
        <p:nvSpPr>
          <p:cNvPr id="7" name="TextBox 6">
            <a:extLst>
              <a:ext uri="{FF2B5EF4-FFF2-40B4-BE49-F238E27FC236}">
                <a16:creationId xmlns:a16="http://schemas.microsoft.com/office/drawing/2014/main" xmlns="" id="{CB58FAD8-3C5D-4BB4-B0B8-4B0AB3937D6B}"/>
              </a:ext>
            </a:extLst>
          </p:cNvPr>
          <p:cNvSpPr txBox="1"/>
          <p:nvPr/>
        </p:nvSpPr>
        <p:spPr>
          <a:xfrm>
            <a:off x="-324544" y="38018"/>
            <a:ext cx="4392488" cy="523220"/>
          </a:xfrm>
          <a:prstGeom prst="rect">
            <a:avLst/>
          </a:prstGeom>
          <a:noFill/>
        </p:spPr>
        <p:txBody>
          <a:bodyPr wrap="square" rtlCol="0">
            <a:spAutoFit/>
          </a:bodyPr>
          <a:lstStyle/>
          <a:p>
            <a:pPr algn="ctr"/>
            <a:r>
              <a:rPr lang="en-GB" sz="2800" dirty="0"/>
              <a:t>Signs of low mood</a:t>
            </a:r>
          </a:p>
        </p:txBody>
      </p:sp>
    </p:spTree>
    <p:extLst>
      <p:ext uri="{BB962C8B-B14F-4D97-AF65-F5344CB8AC3E}">
        <p14:creationId xmlns:p14="http://schemas.microsoft.com/office/powerpoint/2010/main" val="3037964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5">
            <a:extLst>
              <a:ext uri="{FF2B5EF4-FFF2-40B4-BE49-F238E27FC236}">
                <a16:creationId xmlns:a16="http://schemas.microsoft.com/office/drawing/2014/main" xmlns="" id="{BBEB0483-D8D3-4137-A2C6-FE98CEF14191}"/>
              </a:ext>
            </a:extLst>
          </p:cNvPr>
          <p:cNvPicPr>
            <a:picLocks noChangeAspect="1"/>
          </p:cNvPicPr>
          <p:nvPr/>
        </p:nvPicPr>
        <p:blipFill rotWithShape="1">
          <a:blip r:embed="rId7"/>
          <a:srcRect l="12250" t="22001" r="14563" b="6760"/>
          <a:stretch/>
        </p:blipFill>
        <p:spPr>
          <a:xfrm>
            <a:off x="747688" y="1433142"/>
            <a:ext cx="6776640" cy="3748742"/>
          </a:xfrm>
          <a:prstGeom prst="rect">
            <a:avLst/>
          </a:prstGeom>
        </p:spPr>
      </p:pic>
    </p:spTree>
    <p:extLst>
      <p:ext uri="{BB962C8B-B14F-4D97-AF65-F5344CB8AC3E}">
        <p14:creationId xmlns:p14="http://schemas.microsoft.com/office/powerpoint/2010/main" val="4247368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2" descr="ExpressYourself - The Five Ways to Wellbeing – Signals">
            <a:extLst>
              <a:ext uri="{FF2B5EF4-FFF2-40B4-BE49-F238E27FC236}">
                <a16:creationId xmlns:a16="http://schemas.microsoft.com/office/drawing/2014/main" xmlns="" id="{9A6C9384-B6E3-461A-8CBE-32062BFC0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2" y="606107"/>
            <a:ext cx="8131261" cy="60970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492BA85-F9D5-4607-815D-204829DBB2CA}"/>
              </a:ext>
            </a:extLst>
          </p:cNvPr>
          <p:cNvSpPr txBox="1"/>
          <p:nvPr/>
        </p:nvSpPr>
        <p:spPr>
          <a:xfrm>
            <a:off x="2230701" y="451250"/>
            <a:ext cx="3910115" cy="584775"/>
          </a:xfrm>
          <a:prstGeom prst="rect">
            <a:avLst/>
          </a:prstGeom>
          <a:noFill/>
        </p:spPr>
        <p:txBody>
          <a:bodyPr wrap="square" rtlCol="0">
            <a:spAutoFit/>
          </a:bodyPr>
          <a:lstStyle/>
          <a:p>
            <a:r>
              <a:rPr lang="en-GB" sz="3200" dirty="0"/>
              <a:t>5 ways to wellbeing</a:t>
            </a:r>
          </a:p>
        </p:txBody>
      </p:sp>
    </p:spTree>
    <p:extLst>
      <p:ext uri="{BB962C8B-B14F-4D97-AF65-F5344CB8AC3E}">
        <p14:creationId xmlns:p14="http://schemas.microsoft.com/office/powerpoint/2010/main" val="1259076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3074" name="Picture 2">
            <a:extLst>
              <a:ext uri="{FF2B5EF4-FFF2-40B4-BE49-F238E27FC236}">
                <a16:creationId xmlns:a16="http://schemas.microsoft.com/office/drawing/2014/main" xmlns="" id="{C937EA37-8E56-4D23-BDAD-C36A105A146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88" t="62257" r="31100" b="24386"/>
          <a:stretch/>
        </p:blipFill>
        <p:spPr bwMode="auto">
          <a:xfrm>
            <a:off x="1111875" y="783744"/>
            <a:ext cx="6204689"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oy Best Friends Cartoon - Friend Png , Free Transparent Clipart -  ClipartKey">
            <a:extLst>
              <a:ext uri="{FF2B5EF4-FFF2-40B4-BE49-F238E27FC236}">
                <a16:creationId xmlns:a16="http://schemas.microsoft.com/office/drawing/2014/main" xmlns="" id="{6C04CBC8-3642-43D7-A003-B7FE22F8A3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721" y="4619889"/>
            <a:ext cx="2093346" cy="19888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oy and girl talking on cellphone - Download Free Vectors, Clipart Graphics  &amp; Vector Art">
            <a:extLst>
              <a:ext uri="{FF2B5EF4-FFF2-40B4-BE49-F238E27FC236}">
                <a16:creationId xmlns:a16="http://schemas.microsoft.com/office/drawing/2014/main" xmlns="" id="{5D5CD92C-8A48-462B-99DA-8DB47286E2F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072" y="4083384"/>
            <a:ext cx="1920493" cy="196374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icture - Family And Friends Clipart , Free Transparent Clipart - ClipartKey">
            <a:extLst>
              <a:ext uri="{FF2B5EF4-FFF2-40B4-BE49-F238E27FC236}">
                <a16:creationId xmlns:a16="http://schemas.microsoft.com/office/drawing/2014/main" xmlns="" id="{C0F7E16B-4CF3-41C5-A253-8E4B0A11CCD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3100" y="2485775"/>
            <a:ext cx="2830121" cy="29653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959FA24E-37DA-403C-B5C5-4DEF28450763}"/>
              </a:ext>
            </a:extLst>
          </p:cNvPr>
          <p:cNvSpPr txBox="1"/>
          <p:nvPr/>
        </p:nvSpPr>
        <p:spPr>
          <a:xfrm>
            <a:off x="3995935" y="2441448"/>
            <a:ext cx="3349913" cy="1477328"/>
          </a:xfrm>
          <a:prstGeom prst="rect">
            <a:avLst/>
          </a:prstGeom>
          <a:solidFill>
            <a:schemeClr val="accent3">
              <a:lumMod val="20000"/>
              <a:lumOff val="80000"/>
            </a:schemeClr>
          </a:solidFill>
        </p:spPr>
        <p:txBody>
          <a:bodyPr wrap="square" rtlCol="0">
            <a:spAutoFit/>
          </a:bodyPr>
          <a:lstStyle/>
          <a:p>
            <a:r>
              <a:rPr lang="en-GB" dirty="0"/>
              <a:t>Connect: Strengthening relationships with others and feeling close to and valued by others is critical to boosting wellbeing. </a:t>
            </a:r>
          </a:p>
        </p:txBody>
      </p:sp>
    </p:spTree>
    <p:extLst>
      <p:ext uri="{BB962C8B-B14F-4D97-AF65-F5344CB8AC3E}">
        <p14:creationId xmlns:p14="http://schemas.microsoft.com/office/powerpoint/2010/main" val="259517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4098" name="Picture 2">
            <a:extLst>
              <a:ext uri="{FF2B5EF4-FFF2-40B4-BE49-F238E27FC236}">
                <a16:creationId xmlns:a16="http://schemas.microsoft.com/office/drawing/2014/main" xmlns="" id="{3CF75565-2461-4F0F-A63C-AFE0C71D6D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101" t="44447" r="29525" b="41083"/>
          <a:stretch/>
        </p:blipFill>
        <p:spPr bwMode="auto">
          <a:xfrm>
            <a:off x="1184849" y="821333"/>
            <a:ext cx="6092985"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ree Play Football, Download Free Clip Art, Free Clip Art on Clipart Library">
            <a:extLst>
              <a:ext uri="{FF2B5EF4-FFF2-40B4-BE49-F238E27FC236}">
                <a16:creationId xmlns:a16="http://schemas.microsoft.com/office/drawing/2014/main" xmlns="" id="{06754B77-1590-4892-9A37-94B6A76389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0219" y="2497880"/>
            <a:ext cx="3086472" cy="18868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ycle Clipart Png Png Transparent Images – Free PNG Images Vector, PSD,  Clipart, Templates">
            <a:extLst>
              <a:ext uri="{FF2B5EF4-FFF2-40B4-BE49-F238E27FC236}">
                <a16:creationId xmlns:a16="http://schemas.microsoft.com/office/drawing/2014/main" xmlns="" id="{9E11EA28-01D7-40F0-8006-9FAEEB9E45E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8903" y="4572641"/>
            <a:ext cx="1908212" cy="19590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lking Dog Cartoon Png , Png Download - Walk The Dog Png , Free  Transparent Clipart - ClipartKey">
            <a:extLst>
              <a:ext uri="{FF2B5EF4-FFF2-40B4-BE49-F238E27FC236}">
                <a16:creationId xmlns:a16="http://schemas.microsoft.com/office/drawing/2014/main" xmlns="" id="{44C53AAA-E057-4964-8471-E6F98474E2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9710" y="4558494"/>
            <a:ext cx="1908212" cy="22431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lhouette Dance Clip Art - Dancer Silhouette Dance Clipart, HD Png  Download - kindpng">
            <a:extLst>
              <a:ext uri="{FF2B5EF4-FFF2-40B4-BE49-F238E27FC236}">
                <a16:creationId xmlns:a16="http://schemas.microsoft.com/office/drawing/2014/main" xmlns="" id="{6BEBD430-584D-4BAE-8B9E-CA4666931CC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91817" y="4219071"/>
            <a:ext cx="2453996" cy="1460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59955" y="6211740"/>
            <a:ext cx="2057762" cy="508956"/>
          </a:xfrm>
          <a:prstGeom prst="rect">
            <a:avLst/>
          </a:prstGeom>
        </p:spPr>
      </p:pic>
      <p:sp>
        <p:nvSpPr>
          <p:cNvPr id="8" name="TextBox 7">
            <a:extLst>
              <a:ext uri="{FF2B5EF4-FFF2-40B4-BE49-F238E27FC236}">
                <a16:creationId xmlns:a16="http://schemas.microsoft.com/office/drawing/2014/main" xmlns="" id="{2826DA12-FB36-4C2F-8619-D3C8FDF356C7}"/>
              </a:ext>
            </a:extLst>
          </p:cNvPr>
          <p:cNvSpPr txBox="1"/>
          <p:nvPr/>
        </p:nvSpPr>
        <p:spPr>
          <a:xfrm>
            <a:off x="4455893" y="2888910"/>
            <a:ext cx="2880320" cy="1200329"/>
          </a:xfrm>
          <a:prstGeom prst="rect">
            <a:avLst/>
          </a:prstGeom>
          <a:solidFill>
            <a:schemeClr val="accent4">
              <a:lumMod val="20000"/>
              <a:lumOff val="80000"/>
            </a:schemeClr>
          </a:solidFill>
        </p:spPr>
        <p:txBody>
          <a:bodyPr wrap="square" rtlCol="0">
            <a:spAutoFit/>
          </a:bodyPr>
          <a:lstStyle/>
          <a:p>
            <a:r>
              <a:rPr lang="en-GB" dirty="0"/>
              <a:t>Be Active: Being physically active, improves our physical health and can improve our mood and wellbeing. </a:t>
            </a:r>
          </a:p>
        </p:txBody>
      </p:sp>
    </p:spTree>
    <p:extLst>
      <p:ext uri="{BB962C8B-B14F-4D97-AF65-F5344CB8AC3E}">
        <p14:creationId xmlns:p14="http://schemas.microsoft.com/office/powerpoint/2010/main" val="2688967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5122" name="Picture 2">
            <a:extLst>
              <a:ext uri="{FF2B5EF4-FFF2-40B4-BE49-F238E27FC236}">
                <a16:creationId xmlns:a16="http://schemas.microsoft.com/office/drawing/2014/main" xmlns="" id="{B8EA66B4-C1D0-4F15-8611-7BE0F75A7BB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888" t="28863" r="23226" b="56666"/>
          <a:stretch/>
        </p:blipFill>
        <p:spPr bwMode="auto">
          <a:xfrm>
            <a:off x="1089352" y="1021632"/>
            <a:ext cx="599882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ural landscape Cartoon Nature - Little fresh green grass png download -  1792*1358 - Free Transparent Natural Landscape png Download. - Clip Art  Library">
            <a:extLst>
              <a:ext uri="{FF2B5EF4-FFF2-40B4-BE49-F238E27FC236}">
                <a16:creationId xmlns:a16="http://schemas.microsoft.com/office/drawing/2014/main" xmlns="" id="{68BF6A1C-4D3F-438D-B444-EAB949D66F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8061" y="2468410"/>
            <a:ext cx="4491754" cy="340390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BBC46E7-F2C1-479B-9561-600403433659}"/>
              </a:ext>
            </a:extLst>
          </p:cNvPr>
          <p:cNvSpPr txBox="1"/>
          <p:nvPr/>
        </p:nvSpPr>
        <p:spPr>
          <a:xfrm>
            <a:off x="5332423" y="2636912"/>
            <a:ext cx="1928981" cy="2585323"/>
          </a:xfrm>
          <a:prstGeom prst="rect">
            <a:avLst/>
          </a:prstGeom>
          <a:solidFill>
            <a:schemeClr val="tx2">
              <a:lumMod val="20000"/>
              <a:lumOff val="80000"/>
            </a:schemeClr>
          </a:solidFill>
        </p:spPr>
        <p:txBody>
          <a:bodyPr wrap="square" rtlCol="0">
            <a:spAutoFit/>
          </a:bodyPr>
          <a:lstStyle/>
          <a:p>
            <a:r>
              <a:rPr lang="en-GB" dirty="0"/>
              <a:t>Take Notice: Paying more attention to the present moment, to thoughts and feelings and to the world around, boosts our wellbeing. </a:t>
            </a:r>
          </a:p>
        </p:txBody>
      </p:sp>
    </p:spTree>
    <p:extLst>
      <p:ext uri="{BB962C8B-B14F-4D97-AF65-F5344CB8AC3E}">
        <p14:creationId xmlns:p14="http://schemas.microsoft.com/office/powerpoint/2010/main" val="1413270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6146" name="Picture 2">
            <a:extLst>
              <a:ext uri="{FF2B5EF4-FFF2-40B4-BE49-F238E27FC236}">
                <a16:creationId xmlns:a16="http://schemas.microsoft.com/office/drawing/2014/main" xmlns="" id="{E8E56409-0986-41C3-B75D-08BC576DDDD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00" t="7714" r="33463" b="74476"/>
          <a:stretch/>
        </p:blipFill>
        <p:spPr bwMode="auto">
          <a:xfrm>
            <a:off x="1016429" y="661583"/>
            <a:ext cx="627819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lping Hand Icon Clipart Heart Shape - ClipArt Best">
            <a:extLst>
              <a:ext uri="{FF2B5EF4-FFF2-40B4-BE49-F238E27FC236}">
                <a16:creationId xmlns:a16="http://schemas.microsoft.com/office/drawing/2014/main" xmlns="" id="{11862C08-CCA9-469E-83EE-87918F47D5A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8260" y="3048778"/>
            <a:ext cx="3086472" cy="28272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6B926D1-E202-477E-9B6F-80EB2BA42EF7}"/>
              </a:ext>
            </a:extLst>
          </p:cNvPr>
          <p:cNvSpPr txBox="1"/>
          <p:nvPr/>
        </p:nvSpPr>
        <p:spPr>
          <a:xfrm>
            <a:off x="4468881" y="3225506"/>
            <a:ext cx="2592288" cy="1477328"/>
          </a:xfrm>
          <a:prstGeom prst="rect">
            <a:avLst/>
          </a:prstGeom>
          <a:solidFill>
            <a:schemeClr val="accent2">
              <a:lumMod val="20000"/>
              <a:lumOff val="80000"/>
            </a:schemeClr>
          </a:solidFill>
        </p:spPr>
        <p:txBody>
          <a:bodyPr wrap="square" rtlCol="0">
            <a:spAutoFit/>
          </a:bodyPr>
          <a:lstStyle/>
          <a:p>
            <a:r>
              <a:rPr lang="en-GB" dirty="0"/>
              <a:t>Give: Any acts of kindness, whether small or large can make you feel happier and more satisfied about life. </a:t>
            </a:r>
          </a:p>
        </p:txBody>
      </p:sp>
    </p:spTree>
    <p:extLst>
      <p:ext uri="{BB962C8B-B14F-4D97-AF65-F5344CB8AC3E}">
        <p14:creationId xmlns:p14="http://schemas.microsoft.com/office/powerpoint/2010/main" val="373255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2492BA85-F9D5-4607-815D-204829DBB2CA}"/>
              </a:ext>
            </a:extLst>
          </p:cNvPr>
          <p:cNvSpPr txBox="1"/>
          <p:nvPr/>
        </p:nvSpPr>
        <p:spPr>
          <a:xfrm>
            <a:off x="1008070" y="137304"/>
            <a:ext cx="5724170" cy="369332"/>
          </a:xfrm>
          <a:prstGeom prst="rect">
            <a:avLst/>
          </a:prstGeom>
          <a:noFill/>
        </p:spPr>
        <p:txBody>
          <a:bodyPr wrap="square" rtlCol="0">
            <a:spAutoFit/>
          </a:bodyPr>
          <a:lstStyle/>
          <a:p>
            <a:r>
              <a:rPr lang="en-GB" dirty="0"/>
              <a:t>5 ways to wellbeing</a:t>
            </a:r>
          </a:p>
        </p:txBody>
      </p:sp>
      <p:pic>
        <p:nvPicPr>
          <p:cNvPr id="7170" name="Picture 2">
            <a:extLst>
              <a:ext uri="{FF2B5EF4-FFF2-40B4-BE49-F238E27FC236}">
                <a16:creationId xmlns:a16="http://schemas.microsoft.com/office/drawing/2014/main" xmlns="" id="{D27CC1F1-29AB-44FD-BC34-5A888EE801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00" t="78953" r="31888" b="4666"/>
          <a:stretch/>
        </p:blipFill>
        <p:spPr bwMode="auto">
          <a:xfrm>
            <a:off x="1208583" y="783744"/>
            <a:ext cx="5724170" cy="17923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pen Book Clipart, HD Png Download , Transparent Png Image - PNGitem">
            <a:extLst>
              <a:ext uri="{FF2B5EF4-FFF2-40B4-BE49-F238E27FC236}">
                <a16:creationId xmlns:a16="http://schemas.microsoft.com/office/drawing/2014/main" xmlns="" id="{AD16CA99-DAC1-4A1E-A7EB-FF67E62241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324" y="2708920"/>
            <a:ext cx="3290946" cy="2824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B9345F48-D941-4472-B257-AE1ADD18B8B8}"/>
              </a:ext>
            </a:extLst>
          </p:cNvPr>
          <p:cNvSpPr txBox="1"/>
          <p:nvPr/>
        </p:nvSpPr>
        <p:spPr>
          <a:xfrm>
            <a:off x="4469713" y="2804612"/>
            <a:ext cx="2931368" cy="1477328"/>
          </a:xfrm>
          <a:prstGeom prst="rect">
            <a:avLst/>
          </a:prstGeom>
          <a:solidFill>
            <a:schemeClr val="accent6">
              <a:lumMod val="20000"/>
              <a:lumOff val="80000"/>
            </a:schemeClr>
          </a:solidFill>
        </p:spPr>
        <p:txBody>
          <a:bodyPr wrap="square" rtlCol="0">
            <a:spAutoFit/>
          </a:bodyPr>
          <a:lstStyle/>
          <a:p>
            <a:pPr algn="l" fontAlgn="t"/>
            <a:r>
              <a:rPr lang="en-GB" b="0" i="0" dirty="0">
                <a:solidFill>
                  <a:srgbClr val="1B1B1B"/>
                </a:solidFill>
                <a:effectLst/>
                <a:latin typeface="Open Sans"/>
              </a:rPr>
              <a:t>Keep Learning: Being curious and seeking out new experiences in life, positively stimulates the brain.</a:t>
            </a:r>
          </a:p>
        </p:txBody>
      </p:sp>
    </p:spTree>
    <p:extLst>
      <p:ext uri="{BB962C8B-B14F-4D97-AF65-F5344CB8AC3E}">
        <p14:creationId xmlns:p14="http://schemas.microsoft.com/office/powerpoint/2010/main" val="1298985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p:cNvSpPr txBox="1"/>
          <p:nvPr/>
        </p:nvSpPr>
        <p:spPr>
          <a:xfrm>
            <a:off x="899592" y="457538"/>
            <a:ext cx="5760640" cy="369332"/>
          </a:xfrm>
          <a:prstGeom prst="rect">
            <a:avLst/>
          </a:prstGeom>
          <a:noFill/>
        </p:spPr>
        <p:txBody>
          <a:bodyPr wrap="square" rtlCol="0">
            <a:spAutoFit/>
          </a:bodyPr>
          <a:lstStyle/>
          <a:p>
            <a:r>
              <a:rPr lang="en-GB" dirty="0"/>
              <a:t>Key points to remember:</a:t>
            </a:r>
          </a:p>
        </p:txBody>
      </p:sp>
      <p:pic>
        <p:nvPicPr>
          <p:cNvPr id="2050" name="Picture 2" descr="Synergy Wellbeing Events and Network - The Synergy Centre">
            <a:extLst>
              <a:ext uri="{FF2B5EF4-FFF2-40B4-BE49-F238E27FC236}">
                <a16:creationId xmlns:a16="http://schemas.microsoft.com/office/drawing/2014/main" xmlns="" id="{43685BE7-62F0-4155-90C8-0CE211DF7C0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5512"/>
          <a:stretch/>
        </p:blipFill>
        <p:spPr bwMode="auto">
          <a:xfrm>
            <a:off x="3526039" y="1205112"/>
            <a:ext cx="3938784" cy="34722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08070" y="1205112"/>
            <a:ext cx="2411802" cy="535531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We all feel low from time to time- this is normal.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Low mood can affect  the way we think, feel and act.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We can improve our mood by following the 5 ways to positive wellbeing.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If you are struggling with low mood, it is important to talk to someone.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658166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6" name="Rectangle 5">
            <a:extLst>
              <a:ext uri="{FF2B5EF4-FFF2-40B4-BE49-F238E27FC236}">
                <a16:creationId xmlns:a16="http://schemas.microsoft.com/office/drawing/2014/main" xmlns="" id="{112A4625-05E3-4793-AAEE-97E2060F1FF0}"/>
              </a:ext>
            </a:extLst>
          </p:cNvPr>
          <p:cNvSpPr/>
          <p:nvPr/>
        </p:nvSpPr>
        <p:spPr>
          <a:xfrm>
            <a:off x="1980199" y="477856"/>
            <a:ext cx="4572000" cy="461665"/>
          </a:xfrm>
          <a:prstGeom prst="rect">
            <a:avLst/>
          </a:prstGeom>
        </p:spPr>
        <p:txBody>
          <a:bodyPr>
            <a:spAutoFit/>
          </a:bodyPr>
          <a:lstStyle/>
          <a:p>
            <a:pPr algn="ctr"/>
            <a:r>
              <a:rPr lang="en-GB" sz="2400" b="1" dirty="0">
                <a:solidFill>
                  <a:srgbClr val="222222"/>
                </a:solidFill>
              </a:rPr>
              <a:t>Low mood </a:t>
            </a:r>
            <a:r>
              <a:rPr lang="en-GB" sz="2400" b="1" i="0" dirty="0">
                <a:solidFill>
                  <a:srgbClr val="222222"/>
                </a:solidFill>
                <a:effectLst/>
              </a:rPr>
              <a:t>Online Support</a:t>
            </a:r>
            <a:endParaRPr lang="en-GB" b="0" i="0" dirty="0">
              <a:solidFill>
                <a:srgbClr val="222222"/>
              </a:solidFill>
              <a:effectLst/>
              <a:latin typeface="Open Sans"/>
            </a:endParaRPr>
          </a:p>
        </p:txBody>
      </p:sp>
      <p:pic>
        <p:nvPicPr>
          <p:cNvPr id="7" name="Picture 2" descr="File:NHS-Logo.svg - Wikimedia Commons">
            <a:extLst>
              <a:ext uri="{FF2B5EF4-FFF2-40B4-BE49-F238E27FC236}">
                <a16:creationId xmlns:a16="http://schemas.microsoft.com/office/drawing/2014/main" xmlns="" id="{4C9FFE48-7233-4762-9F22-84DD5535833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54564" y="1689198"/>
            <a:ext cx="1190297" cy="4812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Services">
            <a:extLst>
              <a:ext uri="{FF2B5EF4-FFF2-40B4-BE49-F238E27FC236}">
                <a16:creationId xmlns:a16="http://schemas.microsoft.com/office/drawing/2014/main" xmlns="" id="{A1F8D876-47F7-465B-BE44-8B616A9B91D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4564" y="2371849"/>
            <a:ext cx="1155038" cy="7691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5101E0F5-B625-42B2-A8D6-8A9764EDC9E2}"/>
              </a:ext>
            </a:extLst>
          </p:cNvPr>
          <p:cNvSpPr/>
          <p:nvPr/>
        </p:nvSpPr>
        <p:spPr>
          <a:xfrm>
            <a:off x="2602558" y="1612635"/>
            <a:ext cx="4572000" cy="646331"/>
          </a:xfrm>
          <a:prstGeom prst="rect">
            <a:avLst/>
          </a:prstGeom>
        </p:spPr>
        <p:txBody>
          <a:bodyPr>
            <a:spAutoFit/>
          </a:bodyPr>
          <a:lstStyle/>
          <a:p>
            <a:r>
              <a:rPr lang="en-GB" dirty="0">
                <a:hlinkClick r:id="rId9"/>
              </a:rPr>
              <a:t>https://www.nhs.uk/conditions/stress-anxiety-depression/ways-relieve-stress/</a:t>
            </a:r>
            <a:endParaRPr lang="en-GB" dirty="0"/>
          </a:p>
        </p:txBody>
      </p:sp>
      <p:sp>
        <p:nvSpPr>
          <p:cNvPr id="9" name="Rectangle 8">
            <a:extLst>
              <a:ext uri="{FF2B5EF4-FFF2-40B4-BE49-F238E27FC236}">
                <a16:creationId xmlns:a16="http://schemas.microsoft.com/office/drawing/2014/main" xmlns="" id="{D56D6FB1-2194-496A-A0A5-7C38FCCDBD84}"/>
              </a:ext>
            </a:extLst>
          </p:cNvPr>
          <p:cNvSpPr/>
          <p:nvPr/>
        </p:nvSpPr>
        <p:spPr>
          <a:xfrm>
            <a:off x="2603176" y="2430903"/>
            <a:ext cx="4572000" cy="369332"/>
          </a:xfrm>
          <a:prstGeom prst="rect">
            <a:avLst/>
          </a:prstGeom>
        </p:spPr>
        <p:txBody>
          <a:bodyPr>
            <a:spAutoFit/>
          </a:bodyPr>
          <a:lstStyle/>
          <a:p>
            <a:r>
              <a:rPr lang="en-GB" dirty="0">
                <a:hlinkClick r:id="rId10"/>
              </a:rPr>
              <a:t>https://youngminds.org.uk/</a:t>
            </a:r>
            <a:endParaRPr lang="en-GB" dirty="0"/>
          </a:p>
        </p:txBody>
      </p:sp>
      <p:pic>
        <p:nvPicPr>
          <p:cNvPr id="15" name="Picture 8" descr="Rochdale News | News Headlines | Beat exam result stress with ...">
            <a:extLst>
              <a:ext uri="{FF2B5EF4-FFF2-40B4-BE49-F238E27FC236}">
                <a16:creationId xmlns:a16="http://schemas.microsoft.com/office/drawing/2014/main" xmlns="" id="{3FF13FE2-3409-43A3-AF61-28EE1D1C247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17290" y="3278828"/>
            <a:ext cx="1217430" cy="76089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xmlns="" id="{AB09C31E-8086-4269-8282-9FA0A2EFDE3E}"/>
              </a:ext>
            </a:extLst>
          </p:cNvPr>
          <p:cNvSpPr/>
          <p:nvPr/>
        </p:nvSpPr>
        <p:spPr>
          <a:xfrm>
            <a:off x="2574358" y="3388290"/>
            <a:ext cx="2976905" cy="369332"/>
          </a:xfrm>
          <a:prstGeom prst="rect">
            <a:avLst/>
          </a:prstGeom>
        </p:spPr>
        <p:txBody>
          <a:bodyPr wrap="none">
            <a:spAutoFit/>
          </a:bodyPr>
          <a:lstStyle/>
          <a:p>
            <a:r>
              <a:rPr lang="en-GB" dirty="0">
                <a:hlinkClick r:id="rId12"/>
              </a:rPr>
              <a:t>https://www.childline.org.uk/</a:t>
            </a:r>
            <a:endParaRPr lang="en-GB" dirty="0"/>
          </a:p>
        </p:txBody>
      </p:sp>
      <p:pic>
        <p:nvPicPr>
          <p:cNvPr id="17" name="Picture 6" descr="Mind Logo - The Rakem Group">
            <a:extLst>
              <a:ext uri="{FF2B5EF4-FFF2-40B4-BE49-F238E27FC236}">
                <a16:creationId xmlns:a16="http://schemas.microsoft.com/office/drawing/2014/main" xmlns="" id="{D9DB47DA-7F6B-48B5-808A-894885281F7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40997" y="4177582"/>
            <a:ext cx="1217430" cy="782656"/>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F87D6838-86A5-4B87-A5A3-9F2D454F96E8}"/>
              </a:ext>
            </a:extLst>
          </p:cNvPr>
          <p:cNvSpPr/>
          <p:nvPr/>
        </p:nvSpPr>
        <p:spPr>
          <a:xfrm>
            <a:off x="2602558" y="4177582"/>
            <a:ext cx="4572000" cy="646331"/>
          </a:xfrm>
          <a:prstGeom prst="rect">
            <a:avLst/>
          </a:prstGeom>
        </p:spPr>
        <p:txBody>
          <a:bodyPr wrap="square">
            <a:spAutoFit/>
          </a:bodyPr>
          <a:lstStyle/>
          <a:p>
            <a:r>
              <a:rPr lang="en-GB" dirty="0">
                <a:hlinkClick r:id="rId14"/>
              </a:rPr>
              <a:t>https://www.mind.org.uk/information-support/for-children-and-young-people/</a:t>
            </a:r>
            <a:endParaRPr lang="en-GB" dirty="0"/>
          </a:p>
        </p:txBody>
      </p:sp>
      <p:pic>
        <p:nvPicPr>
          <p:cNvPr id="19" name="Picture 10" descr="Free online counselling now available for children and young ...">
            <a:extLst>
              <a:ext uri="{FF2B5EF4-FFF2-40B4-BE49-F238E27FC236}">
                <a16:creationId xmlns:a16="http://schemas.microsoft.com/office/drawing/2014/main" xmlns="" id="{C18EB989-ABB5-4611-8E75-DBC117B07BB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45077" y="5203230"/>
            <a:ext cx="1370016" cy="75723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A474FC8A-D584-4DBD-B30D-916EE5533E9C}"/>
              </a:ext>
            </a:extLst>
          </p:cNvPr>
          <p:cNvSpPr/>
          <p:nvPr/>
        </p:nvSpPr>
        <p:spPr>
          <a:xfrm>
            <a:off x="2652100" y="5388226"/>
            <a:ext cx="2535951" cy="369332"/>
          </a:xfrm>
          <a:prstGeom prst="rect">
            <a:avLst/>
          </a:prstGeom>
        </p:spPr>
        <p:txBody>
          <a:bodyPr wrap="none">
            <a:spAutoFit/>
          </a:bodyPr>
          <a:lstStyle/>
          <a:p>
            <a:r>
              <a:rPr lang="en-GB" dirty="0">
                <a:hlinkClick r:id="rId16"/>
              </a:rPr>
              <a:t>https://www.kooth.com/</a:t>
            </a:r>
            <a:endParaRPr lang="en-GB" dirty="0"/>
          </a:p>
        </p:txBody>
      </p:sp>
      <p:sp>
        <p:nvSpPr>
          <p:cNvPr id="21" name="TextBox 20">
            <a:extLst>
              <a:ext uri="{FF2B5EF4-FFF2-40B4-BE49-F238E27FC236}">
                <a16:creationId xmlns:a16="http://schemas.microsoft.com/office/drawing/2014/main" xmlns="" id="{003556DB-92E0-4346-A074-532B00A9CBEA}"/>
              </a:ext>
            </a:extLst>
          </p:cNvPr>
          <p:cNvSpPr txBox="1"/>
          <p:nvPr/>
        </p:nvSpPr>
        <p:spPr>
          <a:xfrm>
            <a:off x="1039740" y="6281552"/>
            <a:ext cx="4609214" cy="369332"/>
          </a:xfrm>
          <a:prstGeom prst="rect">
            <a:avLst/>
          </a:prstGeom>
          <a:noFill/>
        </p:spPr>
        <p:txBody>
          <a:bodyPr wrap="square">
            <a:spAutoFit/>
          </a:bodyPr>
          <a:lstStyle/>
          <a:p>
            <a:r>
              <a:rPr lang="en-GB" altLang="en-US" sz="1800" dirty="0"/>
              <a:t>Moodjuice. </a:t>
            </a:r>
            <a:r>
              <a:rPr lang="en-GB" altLang="en-US" sz="1800" dirty="0">
                <a:hlinkClick r:id="rId17"/>
              </a:rPr>
              <a:t>www.moodjuice.scot.nhs.uk/</a:t>
            </a:r>
            <a:endParaRPr lang="en-GB" altLang="en-US" sz="1800" dirty="0"/>
          </a:p>
        </p:txBody>
      </p:sp>
    </p:spTree>
    <p:extLst>
      <p:ext uri="{BB962C8B-B14F-4D97-AF65-F5344CB8AC3E}">
        <p14:creationId xmlns:p14="http://schemas.microsoft.com/office/powerpoint/2010/main" val="162814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A5786235-CC28-4A26-826E-8472CABEA467}"/>
              </a:ext>
            </a:extLst>
          </p:cNvPr>
          <p:cNvSpPr txBox="1"/>
          <p:nvPr/>
        </p:nvSpPr>
        <p:spPr>
          <a:xfrm>
            <a:off x="1254564" y="1124744"/>
            <a:ext cx="583771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kern="1200" dirty="0">
                <a:solidFill>
                  <a:schemeClr val="tx1"/>
                </a:solidFill>
                <a:effectLst/>
                <a:latin typeface="+mn-lt"/>
                <a:ea typeface="+mn-ea"/>
                <a:cs typeface="+mn-cs"/>
              </a:rPr>
              <a:t>To understand and recognise: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kern="1200" dirty="0">
              <a:solidFill>
                <a:schemeClr val="tx1"/>
              </a:solidFill>
              <a:effectLst/>
              <a:latin typeface="+mn-l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t>W</a:t>
            </a:r>
            <a:r>
              <a:rPr lang="en-GB" sz="2800" b="0" i="0" kern="1200" dirty="0">
                <a:solidFill>
                  <a:schemeClr val="tx1"/>
                </a:solidFill>
                <a:effectLst/>
                <a:latin typeface="+mn-lt"/>
                <a:ea typeface="+mn-ea"/>
                <a:cs typeface="+mn-cs"/>
              </a:rPr>
              <a:t>hat low mood is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chemeClr val="tx1"/>
                </a:solidFill>
                <a:effectLst/>
                <a:latin typeface="+mn-lt"/>
                <a:ea typeface="+mn-ea"/>
                <a:cs typeface="+mn-cs"/>
              </a:rPr>
              <a:t>How low mood affects our </a:t>
            </a:r>
            <a:r>
              <a:rPr lang="en-GB" sz="2800" b="1" i="0" kern="1200" dirty="0">
                <a:solidFill>
                  <a:schemeClr val="tx1"/>
                </a:solidFill>
                <a:effectLst/>
                <a:latin typeface="+mn-lt"/>
                <a:ea typeface="+mn-ea"/>
                <a:cs typeface="+mn-cs"/>
              </a:rPr>
              <a:t>thoughts</a:t>
            </a:r>
            <a:r>
              <a:rPr lang="en-GB" sz="2800" b="0" i="0" kern="1200" dirty="0">
                <a:solidFill>
                  <a:schemeClr val="tx1"/>
                </a:solidFill>
                <a:effectLst/>
                <a:latin typeface="+mn-lt"/>
                <a:ea typeface="+mn-ea"/>
                <a:cs typeface="+mn-cs"/>
              </a:rPr>
              <a:t>, </a:t>
            </a:r>
            <a:r>
              <a:rPr lang="en-GB" sz="2800" b="1" i="0" kern="1200" dirty="0">
                <a:solidFill>
                  <a:schemeClr val="tx1"/>
                </a:solidFill>
                <a:effectLst/>
                <a:latin typeface="+mn-lt"/>
                <a:ea typeface="+mn-ea"/>
                <a:cs typeface="+mn-cs"/>
              </a:rPr>
              <a:t>feelings</a:t>
            </a:r>
            <a:r>
              <a:rPr lang="en-GB" sz="2800" b="0" i="0" kern="1200" dirty="0">
                <a:solidFill>
                  <a:schemeClr val="tx1"/>
                </a:solidFill>
                <a:effectLst/>
                <a:latin typeface="+mn-lt"/>
                <a:ea typeface="+mn-ea"/>
                <a:cs typeface="+mn-cs"/>
              </a:rPr>
              <a:t> and </a:t>
            </a:r>
            <a:r>
              <a:rPr lang="en-GB" sz="2800" b="1" i="0" kern="1200" dirty="0">
                <a:solidFill>
                  <a:schemeClr val="tx1"/>
                </a:solidFill>
                <a:effectLst/>
                <a:latin typeface="+mn-lt"/>
                <a:ea typeface="+mn-ea"/>
                <a:cs typeface="+mn-cs"/>
              </a:rPr>
              <a:t>behaviour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b="0" i="0" kern="1200" dirty="0">
                <a:solidFill>
                  <a:schemeClr val="tx1"/>
                </a:solidFill>
                <a:effectLst/>
                <a:latin typeface="+mn-lt"/>
                <a:ea typeface="+mn-ea"/>
                <a:cs typeface="+mn-cs"/>
              </a:rPr>
              <a:t>How to increase our mood by using the 5 ways to wellbeing.</a:t>
            </a:r>
          </a:p>
        </p:txBody>
      </p:sp>
      <p:sp>
        <p:nvSpPr>
          <p:cNvPr id="6" name="TextBox 5">
            <a:extLst>
              <a:ext uri="{FF2B5EF4-FFF2-40B4-BE49-F238E27FC236}">
                <a16:creationId xmlns:a16="http://schemas.microsoft.com/office/drawing/2014/main" xmlns="" id="{83698CC6-F921-4F3E-9188-F0E95CE5E520}"/>
              </a:ext>
            </a:extLst>
          </p:cNvPr>
          <p:cNvSpPr txBox="1"/>
          <p:nvPr/>
        </p:nvSpPr>
        <p:spPr>
          <a:xfrm>
            <a:off x="1254564" y="171968"/>
            <a:ext cx="5400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0" i="0" u="sng" kern="1200" dirty="0">
                <a:solidFill>
                  <a:schemeClr val="tx1"/>
                </a:solidFill>
                <a:effectLst/>
                <a:latin typeface="+mn-lt"/>
                <a:ea typeface="+mn-ea"/>
                <a:cs typeface="+mn-cs"/>
              </a:rPr>
              <a:t>Aims/objectives</a:t>
            </a:r>
          </a:p>
        </p:txBody>
      </p:sp>
    </p:spTree>
    <p:extLst>
      <p:ext uri="{BB962C8B-B14F-4D97-AF65-F5344CB8AC3E}">
        <p14:creationId xmlns:p14="http://schemas.microsoft.com/office/powerpoint/2010/main" val="1631149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48"/>
          <p:cNvSpPr txBox="1">
            <a:spLocks noGrp="1"/>
          </p:cNvSpPr>
          <p:nvPr>
            <p:ph type="title" idx="4294967295"/>
          </p:nvPr>
        </p:nvSpPr>
        <p:spPr>
          <a:xfrm>
            <a:off x="466725" y="197761"/>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alibri"/>
              <a:buNone/>
            </a:pPr>
            <a:r>
              <a:rPr lang="en-GB" sz="2800" b="1" i="0" u="sng" strike="noStrike" cap="none" dirty="0">
                <a:solidFill>
                  <a:schemeClr val="dk1"/>
                </a:solidFill>
                <a:latin typeface="Calibri"/>
                <a:ea typeface="Calibri"/>
                <a:cs typeface="Calibri"/>
                <a:sym typeface="Calibri"/>
              </a:rPr>
              <a:t>Apps</a:t>
            </a:r>
            <a:endParaRPr dirty="0"/>
          </a:p>
        </p:txBody>
      </p:sp>
      <p:sp>
        <p:nvSpPr>
          <p:cNvPr id="388" name="Google Shape;388;p48"/>
          <p:cNvSpPr txBox="1">
            <a:spLocks noGrp="1"/>
          </p:cNvSpPr>
          <p:nvPr>
            <p:ph type="body" idx="4294967295"/>
          </p:nvPr>
        </p:nvSpPr>
        <p:spPr>
          <a:xfrm>
            <a:off x="466725" y="1467082"/>
            <a:ext cx="5545435" cy="50582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1850"/>
              <a:buFont typeface="Arial"/>
              <a:buNone/>
            </a:pPr>
            <a:r>
              <a:rPr lang="en-GB" sz="1850" b="0" i="0" u="none" strike="noStrike" cap="none" dirty="0">
                <a:solidFill>
                  <a:schemeClr val="dk1"/>
                </a:solidFill>
                <a:latin typeface="Calibri"/>
                <a:ea typeface="Calibri"/>
                <a:cs typeface="Calibri"/>
                <a:sym typeface="Calibri"/>
              </a:rPr>
              <a:t>			 </a:t>
            </a:r>
            <a:r>
              <a:rPr lang="en-GB" sz="2405" b="0" i="0" u="none" strike="noStrike" cap="none" dirty="0">
                <a:solidFill>
                  <a:schemeClr val="dk1"/>
                </a:solidFill>
                <a:latin typeface="Calibri"/>
                <a:ea typeface="Calibri"/>
                <a:cs typeface="Calibri"/>
                <a:sym typeface="Calibri"/>
              </a:rPr>
              <a:t>Headspace (mindfulness)</a:t>
            </a:r>
            <a:endParaRPr dirty="0"/>
          </a:p>
          <a:p>
            <a:pPr marL="342900" marR="0" lvl="0" indent="-342900" algn="l" rtl="0">
              <a:lnSpc>
                <a:spcPct val="80000"/>
              </a:lnSpc>
              <a:spcBef>
                <a:spcPts val="481"/>
              </a:spcBef>
              <a:spcAft>
                <a:spcPts val="0"/>
              </a:spcAft>
              <a:buClr>
                <a:schemeClr val="dk1"/>
              </a:buClr>
              <a:buSzPts val="2405"/>
              <a:buFont typeface="Arial"/>
              <a:buNone/>
            </a:pPr>
            <a:endParaRPr sz="2405"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81"/>
              </a:spcBef>
              <a:spcAft>
                <a:spcPts val="0"/>
              </a:spcAft>
              <a:buClr>
                <a:schemeClr val="dk1"/>
              </a:buClr>
              <a:buSzPts val="2405"/>
              <a:buFont typeface="Arial"/>
              <a:buNone/>
            </a:pPr>
            <a:endParaRPr sz="2405"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81"/>
              </a:spcBef>
              <a:spcAft>
                <a:spcPts val="0"/>
              </a:spcAft>
              <a:buClr>
                <a:schemeClr val="dk1"/>
              </a:buClr>
              <a:buSzPts val="2405"/>
              <a:buFont typeface="Arial"/>
              <a:buNone/>
            </a:pPr>
            <a:r>
              <a:rPr lang="en-GB" sz="2405" b="0" i="0" u="none" strike="noStrike" cap="none" dirty="0">
                <a:solidFill>
                  <a:schemeClr val="dk1"/>
                </a:solidFill>
                <a:latin typeface="Calibri"/>
                <a:ea typeface="Calibri"/>
                <a:cs typeface="Calibri"/>
                <a:sym typeface="Calibri"/>
              </a:rPr>
              <a:t>			 Mindshift </a:t>
            </a:r>
            <a:endParaRPr dirty="0"/>
          </a:p>
          <a:p>
            <a:pPr marL="342900" marR="0" lvl="0" indent="-342900" algn="l" rtl="0">
              <a:lnSpc>
                <a:spcPct val="80000"/>
              </a:lnSpc>
              <a:spcBef>
                <a:spcPts val="481"/>
              </a:spcBef>
              <a:spcAft>
                <a:spcPts val="0"/>
              </a:spcAft>
              <a:buClr>
                <a:schemeClr val="dk1"/>
              </a:buClr>
              <a:buSzPts val="2405"/>
              <a:buFont typeface="Arial"/>
              <a:buNone/>
            </a:pPr>
            <a:endParaRPr sz="2405"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81"/>
              </a:spcBef>
              <a:spcAft>
                <a:spcPts val="0"/>
              </a:spcAft>
              <a:buClr>
                <a:schemeClr val="dk1"/>
              </a:buClr>
              <a:buSzPts val="2405"/>
              <a:buFont typeface="Arial"/>
              <a:buNone/>
            </a:pPr>
            <a:endParaRPr sz="2405"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481"/>
              </a:spcBef>
              <a:spcAft>
                <a:spcPts val="0"/>
              </a:spcAft>
              <a:buClr>
                <a:schemeClr val="dk1"/>
              </a:buClr>
              <a:buSzPts val="2405"/>
              <a:buFont typeface="Arial"/>
              <a:buNone/>
            </a:pPr>
            <a:r>
              <a:rPr lang="en-GB" sz="2405" b="0" i="0" u="none" strike="noStrike" cap="none" dirty="0">
                <a:solidFill>
                  <a:schemeClr val="dk1"/>
                </a:solidFill>
                <a:latin typeface="Calibri"/>
                <a:ea typeface="Calibri"/>
                <a:cs typeface="Calibri"/>
                <a:sym typeface="Calibri"/>
              </a:rPr>
              <a:t>	                       Calm                                                                  </a:t>
            </a:r>
          </a:p>
          <a:p>
            <a:pPr marL="342900" marR="0" lvl="0" indent="-342900" algn="l" rtl="0">
              <a:lnSpc>
                <a:spcPct val="80000"/>
              </a:lnSpc>
              <a:spcBef>
                <a:spcPts val="481"/>
              </a:spcBef>
              <a:spcAft>
                <a:spcPts val="0"/>
              </a:spcAft>
              <a:buClr>
                <a:schemeClr val="dk1"/>
              </a:buClr>
              <a:buSzPts val="2405"/>
              <a:buFont typeface="Arial"/>
              <a:buNone/>
            </a:pPr>
            <a:endParaRPr lang="en-GB" sz="2405" dirty="0"/>
          </a:p>
          <a:p>
            <a:pPr marL="342900" marR="0" lvl="0" indent="-342900" algn="l" rtl="0">
              <a:lnSpc>
                <a:spcPct val="80000"/>
              </a:lnSpc>
              <a:spcBef>
                <a:spcPts val="481"/>
              </a:spcBef>
              <a:spcAft>
                <a:spcPts val="0"/>
              </a:spcAft>
              <a:buClr>
                <a:schemeClr val="dk1"/>
              </a:buClr>
              <a:buSzPts val="2405"/>
              <a:buFont typeface="Arial"/>
              <a:buNone/>
            </a:pPr>
            <a:r>
              <a:rPr lang="en-GB" sz="2405" b="0" i="0" u="none" strike="noStrike" cap="none" dirty="0">
                <a:solidFill>
                  <a:schemeClr val="dk1"/>
                </a:solidFill>
                <a:latin typeface="Calibri"/>
                <a:ea typeface="Calibri"/>
                <a:cs typeface="Calibri"/>
                <a:sym typeface="Calibri"/>
              </a:rPr>
              <a:t>                          </a:t>
            </a:r>
          </a:p>
          <a:p>
            <a:pPr marL="342900" marR="0" lvl="0" indent="-342900" algn="l" rtl="0">
              <a:lnSpc>
                <a:spcPct val="80000"/>
              </a:lnSpc>
              <a:spcBef>
                <a:spcPts val="481"/>
              </a:spcBef>
              <a:spcAft>
                <a:spcPts val="0"/>
              </a:spcAft>
              <a:buClr>
                <a:schemeClr val="dk1"/>
              </a:buClr>
              <a:buSzPts val="2405"/>
              <a:buFont typeface="Arial"/>
              <a:buNone/>
            </a:pPr>
            <a:r>
              <a:rPr lang="en-GB" sz="2405" dirty="0"/>
              <a:t>                          </a:t>
            </a:r>
            <a:r>
              <a:rPr lang="en-GB" sz="2405" b="0" i="0" u="none" strike="noStrike" cap="none" dirty="0">
                <a:solidFill>
                  <a:schemeClr val="dk1"/>
                </a:solidFill>
                <a:latin typeface="Calibri"/>
                <a:ea typeface="Calibri"/>
                <a:cs typeface="Calibri"/>
                <a:sym typeface="Calibri"/>
              </a:rPr>
              <a:t> Stop Breath Think</a:t>
            </a:r>
          </a:p>
          <a:p>
            <a:pPr marL="342900" marR="0" lvl="0" indent="-342900" algn="l" rtl="0">
              <a:lnSpc>
                <a:spcPct val="80000"/>
              </a:lnSpc>
              <a:spcBef>
                <a:spcPts val="481"/>
              </a:spcBef>
              <a:spcAft>
                <a:spcPts val="0"/>
              </a:spcAft>
              <a:buClr>
                <a:schemeClr val="dk1"/>
              </a:buClr>
              <a:buSzPts val="2405"/>
              <a:buFont typeface="Arial"/>
              <a:buNone/>
            </a:pPr>
            <a:endParaRPr lang="en-GB" sz="2405" dirty="0"/>
          </a:p>
          <a:p>
            <a:pPr marL="342900" marR="0" lvl="0" indent="-342900" algn="l" rtl="0">
              <a:lnSpc>
                <a:spcPct val="80000"/>
              </a:lnSpc>
              <a:spcBef>
                <a:spcPts val="481"/>
              </a:spcBef>
              <a:spcAft>
                <a:spcPts val="0"/>
              </a:spcAft>
              <a:buClr>
                <a:schemeClr val="dk1"/>
              </a:buClr>
              <a:buSzPts val="2405"/>
              <a:buFont typeface="Arial"/>
              <a:buNone/>
            </a:pPr>
            <a:endParaRPr lang="en-GB" sz="2405" dirty="0"/>
          </a:p>
          <a:p>
            <a:pPr marL="342900" marR="0" lvl="0" indent="-342900" algn="l" rtl="0">
              <a:lnSpc>
                <a:spcPct val="80000"/>
              </a:lnSpc>
              <a:spcBef>
                <a:spcPts val="481"/>
              </a:spcBef>
              <a:spcAft>
                <a:spcPts val="0"/>
              </a:spcAft>
              <a:buClr>
                <a:schemeClr val="dk1"/>
              </a:buClr>
              <a:buSzPts val="2405"/>
              <a:buFont typeface="Arial"/>
              <a:buNone/>
            </a:pPr>
            <a:r>
              <a:rPr lang="en-GB" sz="2405" dirty="0"/>
              <a:t>                           Thought diary</a:t>
            </a:r>
            <a:endParaRPr sz="1850" b="0" i="0" u="none" strike="noStrike" cap="none" dirty="0">
              <a:solidFill>
                <a:schemeClr val="dk1"/>
              </a:solidFill>
              <a:latin typeface="Calibri"/>
              <a:ea typeface="Calibri"/>
              <a:cs typeface="Calibri"/>
              <a:sym typeface="Calibri"/>
            </a:endParaRPr>
          </a:p>
        </p:txBody>
      </p:sp>
      <p:sp>
        <p:nvSpPr>
          <p:cNvPr id="389" name="Google Shape;389;p48" descr="Image result for headspace app"/>
          <p:cNvSpPr/>
          <p:nvPr/>
        </p:nvSpPr>
        <p:spPr>
          <a:xfrm>
            <a:off x="161925" y="460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48" descr="Image result for headspace app"/>
          <p:cNvSpPr/>
          <p:nvPr/>
        </p:nvSpPr>
        <p:spPr>
          <a:xfrm>
            <a:off x="161925" y="460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48" descr="Image result for headspace app"/>
          <p:cNvSpPr/>
          <p:nvPr/>
        </p:nvSpPr>
        <p:spPr>
          <a:xfrm>
            <a:off x="161925" y="460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2" name="Google Shape;392;p48" descr="Image result for headspace app"/>
          <p:cNvPicPr preferRelativeResize="0"/>
          <p:nvPr/>
        </p:nvPicPr>
        <p:blipFill rotWithShape="1">
          <a:blip r:embed="rId3">
            <a:alphaModFix/>
          </a:blip>
          <a:srcRect/>
          <a:stretch/>
        </p:blipFill>
        <p:spPr>
          <a:xfrm>
            <a:off x="811213" y="959756"/>
            <a:ext cx="927100" cy="927100"/>
          </a:xfrm>
          <a:prstGeom prst="rect">
            <a:avLst/>
          </a:prstGeom>
          <a:noFill/>
          <a:ln>
            <a:noFill/>
          </a:ln>
        </p:spPr>
      </p:pic>
      <p:sp>
        <p:nvSpPr>
          <p:cNvPr id="393" name="Google Shape;393;p48" descr="Image result for Mindshift app"/>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48" descr="Image result for Mindshift app"/>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48" descr="Cover art"/>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48" descr="Cover art"/>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48" descr="Cover art"/>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8" name="Google Shape;398;p48"/>
          <p:cNvPicPr preferRelativeResize="0"/>
          <p:nvPr/>
        </p:nvPicPr>
        <p:blipFill rotWithShape="1">
          <a:blip r:embed="rId4">
            <a:alphaModFix/>
          </a:blip>
          <a:srcRect/>
          <a:stretch/>
        </p:blipFill>
        <p:spPr>
          <a:xfrm>
            <a:off x="823687" y="1968506"/>
            <a:ext cx="866775" cy="866775"/>
          </a:xfrm>
          <a:prstGeom prst="rect">
            <a:avLst/>
          </a:prstGeom>
          <a:noFill/>
          <a:ln>
            <a:noFill/>
          </a:ln>
        </p:spPr>
      </p:pic>
      <p:sp>
        <p:nvSpPr>
          <p:cNvPr id="399" name="Google Shape;399;p48" descr="Image result for optimism app"/>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48" descr="Image result for wellmind app"/>
          <p:cNvSpPr/>
          <p:nvPr/>
        </p:nvSpPr>
        <p:spPr>
          <a:xfrm>
            <a:off x="161925" y="460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xmlns="" id="{84E9671B-77F5-42E0-B542-4F75F9D66380}"/>
              </a:ext>
            </a:extLst>
          </p:cNvPr>
          <p:cNvPicPr>
            <a:picLocks noChangeAspect="1"/>
          </p:cNvPicPr>
          <p:nvPr/>
        </p:nvPicPr>
        <p:blipFill>
          <a:blip r:embed="rId5"/>
          <a:stretch>
            <a:fillRect/>
          </a:stretch>
        </p:blipFill>
        <p:spPr>
          <a:xfrm>
            <a:off x="811213" y="3105150"/>
            <a:ext cx="952500" cy="952500"/>
          </a:xfrm>
          <a:prstGeom prst="rect">
            <a:avLst/>
          </a:prstGeom>
        </p:spPr>
      </p:pic>
      <p:pic>
        <p:nvPicPr>
          <p:cNvPr id="5" name="Picture 4">
            <a:extLst>
              <a:ext uri="{FF2B5EF4-FFF2-40B4-BE49-F238E27FC236}">
                <a16:creationId xmlns:a16="http://schemas.microsoft.com/office/drawing/2014/main" xmlns="" id="{ED5D232F-9A70-43D8-95C5-0C9D293A2388}"/>
              </a:ext>
            </a:extLst>
          </p:cNvPr>
          <p:cNvPicPr>
            <a:picLocks noChangeAspect="1"/>
          </p:cNvPicPr>
          <p:nvPr/>
        </p:nvPicPr>
        <p:blipFill>
          <a:blip r:embed="rId6"/>
          <a:stretch>
            <a:fillRect/>
          </a:stretch>
        </p:blipFill>
        <p:spPr>
          <a:xfrm>
            <a:off x="823687" y="4316189"/>
            <a:ext cx="952500" cy="952500"/>
          </a:xfrm>
          <a:prstGeom prst="rect">
            <a:avLst/>
          </a:prstGeom>
        </p:spPr>
      </p:pic>
      <p:pic>
        <p:nvPicPr>
          <p:cNvPr id="7" name="Picture 6">
            <a:extLst>
              <a:ext uri="{FF2B5EF4-FFF2-40B4-BE49-F238E27FC236}">
                <a16:creationId xmlns:a16="http://schemas.microsoft.com/office/drawing/2014/main" xmlns="" id="{BA590970-D9C9-4B7A-A79B-8A82438572BA}"/>
              </a:ext>
            </a:extLst>
          </p:cNvPr>
          <p:cNvPicPr>
            <a:picLocks noChangeAspect="1"/>
          </p:cNvPicPr>
          <p:nvPr/>
        </p:nvPicPr>
        <p:blipFill>
          <a:blip r:embed="rId7"/>
          <a:stretch>
            <a:fillRect/>
          </a:stretch>
        </p:blipFill>
        <p:spPr>
          <a:xfrm>
            <a:off x="867230" y="5460554"/>
            <a:ext cx="952500" cy="952500"/>
          </a:xfrm>
          <a:prstGeom prst="rect">
            <a:avLst/>
          </a:prstGeom>
        </p:spPr>
      </p:pic>
      <p:pic>
        <p:nvPicPr>
          <p:cNvPr id="9" name="Picture 8">
            <a:extLst>
              <a:ext uri="{FF2B5EF4-FFF2-40B4-BE49-F238E27FC236}">
                <a16:creationId xmlns:a16="http://schemas.microsoft.com/office/drawing/2014/main" xmlns="" id="{B19F5666-E2AB-4AF7-B180-02EC1E2F3A4B}"/>
              </a:ext>
            </a:extLst>
          </p:cNvPr>
          <p:cNvPicPr>
            <a:picLocks noChangeAspect="1"/>
          </p:cNvPicPr>
          <p:nvPr/>
        </p:nvPicPr>
        <p:blipFill>
          <a:blip r:embed="rId8"/>
          <a:stretch>
            <a:fillRect/>
          </a:stretch>
        </p:blipFill>
        <p:spPr>
          <a:xfrm>
            <a:off x="6642650" y="1544438"/>
            <a:ext cx="1506433" cy="2832094"/>
          </a:xfrm>
          <a:prstGeom prst="rect">
            <a:avLst/>
          </a:prstGeom>
        </p:spPr>
      </p:pic>
      <p:sp>
        <p:nvSpPr>
          <p:cNvPr id="10" name="TextBox 9">
            <a:extLst>
              <a:ext uri="{FF2B5EF4-FFF2-40B4-BE49-F238E27FC236}">
                <a16:creationId xmlns:a16="http://schemas.microsoft.com/office/drawing/2014/main" xmlns="" id="{E67C7696-58A7-45E9-ADC1-E987DC03FD30}"/>
              </a:ext>
            </a:extLst>
          </p:cNvPr>
          <p:cNvSpPr txBox="1"/>
          <p:nvPr/>
        </p:nvSpPr>
        <p:spPr>
          <a:xfrm>
            <a:off x="6412665" y="4552715"/>
            <a:ext cx="2339677" cy="954107"/>
          </a:xfrm>
          <a:prstGeom prst="rect">
            <a:avLst/>
          </a:prstGeom>
          <a:noFill/>
        </p:spPr>
        <p:txBody>
          <a:bodyPr wrap="square" rtlCol="0">
            <a:spAutoFit/>
          </a:bodyPr>
          <a:lstStyle/>
          <a:p>
            <a:r>
              <a:rPr lang="en-GB" dirty="0"/>
              <a:t>This app is supportive for family and friends of a young person who has mental ill health.</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8" name="TextBox 7">
            <a:extLst>
              <a:ext uri="{FF2B5EF4-FFF2-40B4-BE49-F238E27FC236}">
                <a16:creationId xmlns:a16="http://schemas.microsoft.com/office/drawing/2014/main" xmlns="" id="{81C2BEF3-2540-4A16-AC60-E72C466FCB7F}"/>
              </a:ext>
            </a:extLst>
          </p:cNvPr>
          <p:cNvSpPr txBox="1"/>
          <p:nvPr/>
        </p:nvSpPr>
        <p:spPr>
          <a:xfrm>
            <a:off x="1725284" y="2204864"/>
            <a:ext cx="5081830" cy="1569660"/>
          </a:xfrm>
          <a:prstGeom prst="rect">
            <a:avLst/>
          </a:prstGeom>
          <a:noFill/>
        </p:spPr>
        <p:txBody>
          <a:bodyPr wrap="square" rtlCol="0">
            <a:spAutoFit/>
          </a:bodyPr>
          <a:lstStyle/>
          <a:p>
            <a:pPr algn="ctr"/>
            <a:r>
              <a:rPr lang="en-GB" sz="3200" b="1" dirty="0"/>
              <a:t>THANK YOU </a:t>
            </a:r>
          </a:p>
          <a:p>
            <a:pPr algn="ctr"/>
            <a:endParaRPr lang="en-GB" sz="3200" b="1" dirty="0"/>
          </a:p>
          <a:p>
            <a:pPr algn="ctr"/>
            <a:r>
              <a:rPr lang="en-GB" sz="3200" b="1" dirty="0"/>
              <a:t>for listening and taking part</a:t>
            </a:r>
          </a:p>
        </p:txBody>
      </p:sp>
    </p:spTree>
    <p:extLst>
      <p:ext uri="{BB962C8B-B14F-4D97-AF65-F5344CB8AC3E}">
        <p14:creationId xmlns:p14="http://schemas.microsoft.com/office/powerpoint/2010/main" val="643582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2050" name="Picture 2" descr="Coping with low mood | Combat Stress"/>
          <p:cNvPicPr>
            <a:picLocks noChangeAspect="1" noChangeArrowheads="1"/>
          </p:cNvPicPr>
          <p:nvPr/>
        </p:nvPicPr>
        <p:blipFill rotWithShape="1">
          <a:blip r:embed="rId7">
            <a:extLst>
              <a:ext uri="{28A0092B-C50C-407E-A947-70E740481C1C}">
                <a14:useLocalDpi xmlns:a14="http://schemas.microsoft.com/office/drawing/2010/main" val="0"/>
              </a:ext>
            </a:extLst>
          </a:blip>
          <a:srcRect l="30431" r="27726"/>
          <a:stretch/>
        </p:blipFill>
        <p:spPr bwMode="auto">
          <a:xfrm>
            <a:off x="1866166" y="2840552"/>
            <a:ext cx="3012323" cy="40529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46443" y="6420"/>
            <a:ext cx="5203032" cy="2308324"/>
          </a:xfrm>
          <a:prstGeom prst="rect">
            <a:avLst/>
          </a:prstGeom>
          <a:noFill/>
        </p:spPr>
        <p:txBody>
          <a:bodyPr wrap="square" rtlCol="0">
            <a:spAutoFit/>
          </a:bodyPr>
          <a:lstStyle/>
          <a:p>
            <a:pPr algn="ctr"/>
            <a:r>
              <a:rPr lang="en-GB" sz="6600" dirty="0"/>
              <a:t>What</a:t>
            </a:r>
            <a:r>
              <a:rPr lang="en-GB" sz="7200" dirty="0"/>
              <a:t> is low mood?</a:t>
            </a:r>
          </a:p>
        </p:txBody>
      </p:sp>
    </p:spTree>
    <p:extLst>
      <p:ext uri="{BB962C8B-B14F-4D97-AF65-F5344CB8AC3E}">
        <p14:creationId xmlns:p14="http://schemas.microsoft.com/office/powerpoint/2010/main" val="269473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7" name="Picture 2" descr="discuss clipart - Clip Art Library">
            <a:extLst>
              <a:ext uri="{FF2B5EF4-FFF2-40B4-BE49-F238E27FC236}">
                <a16:creationId xmlns:a16="http://schemas.microsoft.com/office/drawing/2014/main" xmlns="" id="{77494046-DF88-4498-BD43-593870C104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471" y="923083"/>
            <a:ext cx="6682446" cy="5011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06315" y="5392414"/>
            <a:ext cx="6131391" cy="707886"/>
          </a:xfrm>
          <a:prstGeom prst="rect">
            <a:avLst/>
          </a:prstGeom>
          <a:noFill/>
        </p:spPr>
        <p:txBody>
          <a:bodyPr wrap="square" rtlCol="0">
            <a:spAutoFit/>
          </a:bodyPr>
          <a:lstStyle/>
          <a:p>
            <a:pPr algn="ctr"/>
            <a:r>
              <a:rPr lang="en-GB" sz="4000" dirty="0"/>
              <a:t>What can cause low mood?</a:t>
            </a:r>
          </a:p>
        </p:txBody>
      </p:sp>
      <p:sp>
        <p:nvSpPr>
          <p:cNvPr id="8" name="TextBox 7">
            <a:extLst>
              <a:ext uri="{FF2B5EF4-FFF2-40B4-BE49-F238E27FC236}">
                <a16:creationId xmlns:a16="http://schemas.microsoft.com/office/drawing/2014/main" xmlns="" id="{C0076522-5F6D-4953-B92B-AA391A419AF9}"/>
              </a:ext>
            </a:extLst>
          </p:cNvPr>
          <p:cNvSpPr txBox="1"/>
          <p:nvPr/>
        </p:nvSpPr>
        <p:spPr>
          <a:xfrm>
            <a:off x="2559728" y="368245"/>
            <a:ext cx="3011559" cy="830997"/>
          </a:xfrm>
          <a:prstGeom prst="rect">
            <a:avLst/>
          </a:prstGeom>
          <a:noFill/>
        </p:spPr>
        <p:txBody>
          <a:bodyPr wrap="square" rtlCol="0">
            <a:spAutoFit/>
          </a:bodyPr>
          <a:lstStyle/>
          <a:p>
            <a:r>
              <a:rPr lang="en-GB" sz="4800" u="sng" dirty="0"/>
              <a:t>Discussion</a:t>
            </a:r>
          </a:p>
        </p:txBody>
      </p:sp>
    </p:spTree>
    <p:extLst>
      <p:ext uri="{BB962C8B-B14F-4D97-AF65-F5344CB8AC3E}">
        <p14:creationId xmlns:p14="http://schemas.microsoft.com/office/powerpoint/2010/main" val="846384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7" name="TextBox 6">
            <a:extLst>
              <a:ext uri="{FF2B5EF4-FFF2-40B4-BE49-F238E27FC236}">
                <a16:creationId xmlns:a16="http://schemas.microsoft.com/office/drawing/2014/main" xmlns="" id="{0798852C-E076-46D9-B06A-2359791F6E3D}"/>
              </a:ext>
            </a:extLst>
          </p:cNvPr>
          <p:cNvSpPr txBox="1"/>
          <p:nvPr/>
        </p:nvSpPr>
        <p:spPr>
          <a:xfrm>
            <a:off x="1666440" y="766545"/>
            <a:ext cx="6012202" cy="646331"/>
          </a:xfrm>
          <a:prstGeom prst="rect">
            <a:avLst/>
          </a:prstGeom>
          <a:noFill/>
        </p:spPr>
        <p:txBody>
          <a:bodyPr wrap="square" rtlCol="0">
            <a:spAutoFit/>
          </a:bodyPr>
          <a:lstStyle/>
          <a:p>
            <a:r>
              <a:rPr lang="en-GB" sz="3600" dirty="0"/>
              <a:t>Low mood can affect our:</a:t>
            </a:r>
          </a:p>
        </p:txBody>
      </p:sp>
      <p:pic>
        <p:nvPicPr>
          <p:cNvPr id="9" name="Picture 8">
            <a:extLst>
              <a:ext uri="{FF2B5EF4-FFF2-40B4-BE49-F238E27FC236}">
                <a16:creationId xmlns:a16="http://schemas.microsoft.com/office/drawing/2014/main" xmlns="" id="{D0440F1C-16DC-4C21-9FF9-00466E5A2870}"/>
              </a:ext>
            </a:extLst>
          </p:cNvPr>
          <p:cNvPicPr>
            <a:picLocks noChangeAspect="1"/>
          </p:cNvPicPr>
          <p:nvPr/>
        </p:nvPicPr>
        <p:blipFill rotWithShape="1">
          <a:blip r:embed="rId7"/>
          <a:srcRect l="20863" t="26200" r="26375" b="8000"/>
          <a:stretch/>
        </p:blipFill>
        <p:spPr>
          <a:xfrm>
            <a:off x="1297610" y="1649272"/>
            <a:ext cx="5586459" cy="3918859"/>
          </a:xfrm>
          <a:prstGeom prst="rect">
            <a:avLst/>
          </a:prstGeom>
        </p:spPr>
      </p:pic>
    </p:spTree>
    <p:extLst>
      <p:ext uri="{BB962C8B-B14F-4D97-AF65-F5344CB8AC3E}">
        <p14:creationId xmlns:p14="http://schemas.microsoft.com/office/powerpoint/2010/main" val="278662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4564" y="1520754"/>
            <a:ext cx="5573112" cy="414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288641" y="0"/>
            <a:ext cx="3071852" cy="523220"/>
          </a:xfrm>
          <a:prstGeom prst="rect">
            <a:avLst/>
          </a:prstGeom>
          <a:noFill/>
        </p:spPr>
        <p:txBody>
          <a:bodyPr wrap="square" rtlCol="0">
            <a:spAutoFit/>
          </a:bodyPr>
          <a:lstStyle/>
          <a:p>
            <a:pPr algn="ctr"/>
            <a:r>
              <a:rPr lang="en-GB" sz="2800" dirty="0"/>
              <a:t>Signs of low mood</a:t>
            </a:r>
          </a:p>
        </p:txBody>
      </p:sp>
      <p:sp>
        <p:nvSpPr>
          <p:cNvPr id="9" name="TextBox 8">
            <a:extLst>
              <a:ext uri="{FF2B5EF4-FFF2-40B4-BE49-F238E27FC236}">
                <a16:creationId xmlns:a16="http://schemas.microsoft.com/office/drawing/2014/main" xmlns="" id="{5B923BD0-3D1A-4C23-88A3-8C966E0B2905}"/>
              </a:ext>
            </a:extLst>
          </p:cNvPr>
          <p:cNvSpPr txBox="1"/>
          <p:nvPr/>
        </p:nvSpPr>
        <p:spPr>
          <a:xfrm>
            <a:off x="1983327" y="730817"/>
            <a:ext cx="4115585" cy="923330"/>
          </a:xfrm>
          <a:prstGeom prst="rect">
            <a:avLst/>
          </a:prstGeom>
          <a:noFill/>
        </p:spPr>
        <p:txBody>
          <a:bodyPr wrap="square" rtlCol="0">
            <a:spAutoFit/>
          </a:bodyPr>
          <a:lstStyle/>
          <a:p>
            <a:pPr algn="ctr"/>
            <a:r>
              <a:rPr lang="en-GB" sz="5400" dirty="0"/>
              <a:t>Thoughts</a:t>
            </a:r>
          </a:p>
        </p:txBody>
      </p:sp>
    </p:spTree>
    <p:extLst>
      <p:ext uri="{BB962C8B-B14F-4D97-AF65-F5344CB8AC3E}">
        <p14:creationId xmlns:p14="http://schemas.microsoft.com/office/powerpoint/2010/main" val="1225281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7" name="Picture 6">
            <a:extLst>
              <a:ext uri="{FF2B5EF4-FFF2-40B4-BE49-F238E27FC236}">
                <a16:creationId xmlns:a16="http://schemas.microsoft.com/office/drawing/2014/main" xmlns="" id="{43A15CA7-9A18-4091-BBDE-6A8FAC58D548}"/>
              </a:ext>
            </a:extLst>
          </p:cNvPr>
          <p:cNvPicPr>
            <a:picLocks noChangeAspect="1"/>
          </p:cNvPicPr>
          <p:nvPr/>
        </p:nvPicPr>
        <p:blipFill>
          <a:blip r:embed="rId7"/>
          <a:stretch>
            <a:fillRect/>
          </a:stretch>
        </p:blipFill>
        <p:spPr>
          <a:xfrm>
            <a:off x="255984" y="5472390"/>
            <a:ext cx="2147029" cy="1207704"/>
          </a:xfrm>
          <a:prstGeom prst="rect">
            <a:avLst/>
          </a:prstGeom>
        </p:spPr>
      </p:pic>
      <p:sp>
        <p:nvSpPr>
          <p:cNvPr id="9" name="TextBox 8">
            <a:extLst>
              <a:ext uri="{FF2B5EF4-FFF2-40B4-BE49-F238E27FC236}">
                <a16:creationId xmlns:a16="http://schemas.microsoft.com/office/drawing/2014/main" xmlns="" id="{05A05ADF-AA27-4F79-9434-57BDE55FA2B9}"/>
              </a:ext>
            </a:extLst>
          </p:cNvPr>
          <p:cNvSpPr txBox="1"/>
          <p:nvPr/>
        </p:nvSpPr>
        <p:spPr>
          <a:xfrm>
            <a:off x="-357017" y="171968"/>
            <a:ext cx="4392488" cy="523220"/>
          </a:xfrm>
          <a:prstGeom prst="rect">
            <a:avLst/>
          </a:prstGeom>
          <a:noFill/>
        </p:spPr>
        <p:txBody>
          <a:bodyPr wrap="square" rtlCol="0">
            <a:spAutoFit/>
          </a:bodyPr>
          <a:lstStyle/>
          <a:p>
            <a:pPr algn="ctr"/>
            <a:r>
              <a:rPr lang="en-GB" sz="2800" dirty="0"/>
              <a:t>Signs of low mood</a:t>
            </a:r>
          </a:p>
        </p:txBody>
      </p:sp>
      <p:grpSp>
        <p:nvGrpSpPr>
          <p:cNvPr id="12" name="Group 11">
            <a:extLst>
              <a:ext uri="{FF2B5EF4-FFF2-40B4-BE49-F238E27FC236}">
                <a16:creationId xmlns:a16="http://schemas.microsoft.com/office/drawing/2014/main" xmlns="" id="{BD85881C-C2AA-4DEF-B3BE-FBBBA12279F7}"/>
              </a:ext>
            </a:extLst>
          </p:cNvPr>
          <p:cNvGrpSpPr/>
          <p:nvPr/>
        </p:nvGrpSpPr>
        <p:grpSpPr>
          <a:xfrm>
            <a:off x="1254564" y="1101832"/>
            <a:ext cx="6840537" cy="5004593"/>
            <a:chOff x="1331913" y="1484313"/>
            <a:chExt cx="6840537" cy="5004593"/>
          </a:xfrm>
        </p:grpSpPr>
        <p:pic>
          <p:nvPicPr>
            <p:cNvPr id="13" name="Picture 2">
              <a:extLst>
                <a:ext uri="{FF2B5EF4-FFF2-40B4-BE49-F238E27FC236}">
                  <a16:creationId xmlns:a16="http://schemas.microsoft.com/office/drawing/2014/main" xmlns="" id="{CADF9E2E-D62D-4B63-987B-D8C8D9763C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375" y="2492375"/>
              <a:ext cx="179705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loud Callout 3">
              <a:extLst>
                <a:ext uri="{FF2B5EF4-FFF2-40B4-BE49-F238E27FC236}">
                  <a16:creationId xmlns:a16="http://schemas.microsoft.com/office/drawing/2014/main" xmlns="" id="{1D69EA81-3A60-4F76-953D-51A3F04F85A6}"/>
                </a:ext>
              </a:extLst>
            </p:cNvPr>
            <p:cNvSpPr/>
            <p:nvPr/>
          </p:nvSpPr>
          <p:spPr>
            <a:xfrm>
              <a:off x="1403350" y="2205038"/>
              <a:ext cx="1512888" cy="1439862"/>
            </a:xfrm>
            <a:prstGeom prst="cloudCallout">
              <a:avLst>
                <a:gd name="adj1" fmla="val 111452"/>
                <a:gd name="adj2" fmla="val 192"/>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Cloud Callout 4">
              <a:extLst>
                <a:ext uri="{FF2B5EF4-FFF2-40B4-BE49-F238E27FC236}">
                  <a16:creationId xmlns:a16="http://schemas.microsoft.com/office/drawing/2014/main" xmlns="" id="{C6D1AF2C-BA8D-4502-9589-9A7C7D240BB8}"/>
                </a:ext>
              </a:extLst>
            </p:cNvPr>
            <p:cNvSpPr/>
            <p:nvPr/>
          </p:nvSpPr>
          <p:spPr>
            <a:xfrm>
              <a:off x="5148263" y="1484313"/>
              <a:ext cx="3024187" cy="1439862"/>
            </a:xfrm>
            <a:prstGeom prst="cloudCallout">
              <a:avLst>
                <a:gd name="adj1" fmla="val -57345"/>
                <a:gd name="adj2" fmla="val 61302"/>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6" name="Cloud Callout 5">
              <a:extLst>
                <a:ext uri="{FF2B5EF4-FFF2-40B4-BE49-F238E27FC236}">
                  <a16:creationId xmlns:a16="http://schemas.microsoft.com/office/drawing/2014/main" xmlns="" id="{46C9AB24-D857-44ED-9FCD-64FED18FAD76}"/>
                </a:ext>
              </a:extLst>
            </p:cNvPr>
            <p:cNvSpPr/>
            <p:nvPr/>
          </p:nvSpPr>
          <p:spPr>
            <a:xfrm>
              <a:off x="1331913" y="4292600"/>
              <a:ext cx="1800225" cy="1512888"/>
            </a:xfrm>
            <a:prstGeom prst="cloudCallout">
              <a:avLst>
                <a:gd name="adj1" fmla="val 91296"/>
                <a:gd name="adj2" fmla="val -28731"/>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Sad/ unhappy</a:t>
              </a:r>
            </a:p>
          </p:txBody>
        </p:sp>
        <p:sp>
          <p:nvSpPr>
            <p:cNvPr id="17" name="Cloud Callout 6">
              <a:extLst>
                <a:ext uri="{FF2B5EF4-FFF2-40B4-BE49-F238E27FC236}">
                  <a16:creationId xmlns:a16="http://schemas.microsoft.com/office/drawing/2014/main" xmlns="" id="{0D5C17D4-0DE8-4D0A-ADA4-818799FB19C4}"/>
                </a:ext>
              </a:extLst>
            </p:cNvPr>
            <p:cNvSpPr/>
            <p:nvPr/>
          </p:nvSpPr>
          <p:spPr>
            <a:xfrm>
              <a:off x="6300788" y="3357563"/>
              <a:ext cx="1727200" cy="1439862"/>
            </a:xfrm>
            <a:prstGeom prst="cloudCallout">
              <a:avLst>
                <a:gd name="adj1" fmla="val -117725"/>
                <a:gd name="adj2" fmla="val -42944"/>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 name="Cloud Callout 8">
              <a:extLst>
                <a:ext uri="{FF2B5EF4-FFF2-40B4-BE49-F238E27FC236}">
                  <a16:creationId xmlns:a16="http://schemas.microsoft.com/office/drawing/2014/main" xmlns="" id="{6C0DA00F-A201-420E-9B6A-29FFF25B9CC2}"/>
                </a:ext>
              </a:extLst>
            </p:cNvPr>
            <p:cNvSpPr/>
            <p:nvPr/>
          </p:nvSpPr>
          <p:spPr>
            <a:xfrm>
              <a:off x="5796756" y="5049044"/>
              <a:ext cx="1727200" cy="1439862"/>
            </a:xfrm>
            <a:prstGeom prst="cloudCallout">
              <a:avLst>
                <a:gd name="adj1" fmla="val -97747"/>
                <a:gd name="adj2" fmla="val -98062"/>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Less enjoyment</a:t>
              </a:r>
            </a:p>
          </p:txBody>
        </p:sp>
      </p:grpSp>
      <p:sp>
        <p:nvSpPr>
          <p:cNvPr id="8" name="TextBox 7">
            <a:extLst>
              <a:ext uri="{FF2B5EF4-FFF2-40B4-BE49-F238E27FC236}">
                <a16:creationId xmlns:a16="http://schemas.microsoft.com/office/drawing/2014/main" xmlns="" id="{18CF7C10-C4D8-4980-9E5F-5A9C28A12F58}"/>
              </a:ext>
            </a:extLst>
          </p:cNvPr>
          <p:cNvSpPr txBox="1"/>
          <p:nvPr/>
        </p:nvSpPr>
        <p:spPr>
          <a:xfrm>
            <a:off x="2020294" y="711003"/>
            <a:ext cx="4731928" cy="584775"/>
          </a:xfrm>
          <a:prstGeom prst="rect">
            <a:avLst/>
          </a:prstGeom>
          <a:noFill/>
        </p:spPr>
        <p:txBody>
          <a:bodyPr wrap="square" rtlCol="0">
            <a:spAutoFit/>
          </a:bodyPr>
          <a:lstStyle/>
          <a:p>
            <a:r>
              <a:rPr lang="en-GB" sz="3200" b="1" u="sng" dirty="0"/>
              <a:t>Feelings/ emotions</a:t>
            </a:r>
          </a:p>
        </p:txBody>
      </p:sp>
    </p:spTree>
    <p:extLst>
      <p:ext uri="{BB962C8B-B14F-4D97-AF65-F5344CB8AC3E}">
        <p14:creationId xmlns:p14="http://schemas.microsoft.com/office/powerpoint/2010/main" val="1702376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sp>
        <p:nvSpPr>
          <p:cNvPr id="9" name="TextBox 8">
            <a:extLst>
              <a:ext uri="{FF2B5EF4-FFF2-40B4-BE49-F238E27FC236}">
                <a16:creationId xmlns:a16="http://schemas.microsoft.com/office/drawing/2014/main" xmlns="" id="{05A05ADF-AA27-4F79-9434-57BDE55FA2B9}"/>
              </a:ext>
            </a:extLst>
          </p:cNvPr>
          <p:cNvSpPr txBox="1"/>
          <p:nvPr/>
        </p:nvSpPr>
        <p:spPr>
          <a:xfrm>
            <a:off x="-357017" y="171968"/>
            <a:ext cx="4392488" cy="523220"/>
          </a:xfrm>
          <a:prstGeom prst="rect">
            <a:avLst/>
          </a:prstGeom>
          <a:noFill/>
        </p:spPr>
        <p:txBody>
          <a:bodyPr wrap="square" rtlCol="0">
            <a:spAutoFit/>
          </a:bodyPr>
          <a:lstStyle/>
          <a:p>
            <a:pPr algn="ctr"/>
            <a:r>
              <a:rPr lang="en-GB" sz="2800" dirty="0"/>
              <a:t>Signs of low mood</a:t>
            </a:r>
          </a:p>
        </p:txBody>
      </p:sp>
      <p:grpSp>
        <p:nvGrpSpPr>
          <p:cNvPr id="12" name="Group 11">
            <a:extLst>
              <a:ext uri="{FF2B5EF4-FFF2-40B4-BE49-F238E27FC236}">
                <a16:creationId xmlns:a16="http://schemas.microsoft.com/office/drawing/2014/main" xmlns="" id="{BD85881C-C2AA-4DEF-B3BE-FBBBA12279F7}"/>
              </a:ext>
            </a:extLst>
          </p:cNvPr>
          <p:cNvGrpSpPr/>
          <p:nvPr/>
        </p:nvGrpSpPr>
        <p:grpSpPr>
          <a:xfrm>
            <a:off x="670265" y="903203"/>
            <a:ext cx="7710184" cy="5051594"/>
            <a:chOff x="925520" y="1181871"/>
            <a:chExt cx="7710184" cy="5051594"/>
          </a:xfrm>
        </p:grpSpPr>
        <p:pic>
          <p:nvPicPr>
            <p:cNvPr id="13" name="Picture 2">
              <a:extLst>
                <a:ext uri="{FF2B5EF4-FFF2-40B4-BE49-F238E27FC236}">
                  <a16:creationId xmlns:a16="http://schemas.microsoft.com/office/drawing/2014/main" xmlns="" id="{CADF9E2E-D62D-4B63-987B-D8C8D9763C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35375" y="2492375"/>
              <a:ext cx="1797050" cy="28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loud Callout 3">
              <a:extLst>
                <a:ext uri="{FF2B5EF4-FFF2-40B4-BE49-F238E27FC236}">
                  <a16:creationId xmlns:a16="http://schemas.microsoft.com/office/drawing/2014/main" xmlns="" id="{1D69EA81-3A60-4F76-953D-51A3F04F85A6}"/>
                </a:ext>
              </a:extLst>
            </p:cNvPr>
            <p:cNvSpPr/>
            <p:nvPr/>
          </p:nvSpPr>
          <p:spPr>
            <a:xfrm>
              <a:off x="1153560" y="1587896"/>
              <a:ext cx="1512888" cy="1439862"/>
            </a:xfrm>
            <a:prstGeom prst="cloudCallout">
              <a:avLst>
                <a:gd name="adj1" fmla="val 125443"/>
                <a:gd name="adj2" fmla="val 19597"/>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Angry or Irritable</a:t>
              </a:r>
            </a:p>
          </p:txBody>
        </p:sp>
        <p:sp>
          <p:nvSpPr>
            <p:cNvPr id="15" name="Cloud Callout 4">
              <a:extLst>
                <a:ext uri="{FF2B5EF4-FFF2-40B4-BE49-F238E27FC236}">
                  <a16:creationId xmlns:a16="http://schemas.microsoft.com/office/drawing/2014/main" xmlns="" id="{C6D1AF2C-BA8D-4502-9589-9A7C7D240BB8}"/>
                </a:ext>
              </a:extLst>
            </p:cNvPr>
            <p:cNvSpPr/>
            <p:nvPr/>
          </p:nvSpPr>
          <p:spPr>
            <a:xfrm>
              <a:off x="5611517" y="1181871"/>
              <a:ext cx="3024187" cy="1439862"/>
            </a:xfrm>
            <a:prstGeom prst="cloudCallout">
              <a:avLst>
                <a:gd name="adj1" fmla="val -57345"/>
                <a:gd name="adj2" fmla="val 61302"/>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t>Upset/tearful</a:t>
              </a:r>
            </a:p>
          </p:txBody>
        </p:sp>
        <p:sp>
          <p:nvSpPr>
            <p:cNvPr id="16" name="Cloud Callout 5">
              <a:extLst>
                <a:ext uri="{FF2B5EF4-FFF2-40B4-BE49-F238E27FC236}">
                  <a16:creationId xmlns:a16="http://schemas.microsoft.com/office/drawing/2014/main" xmlns="" id="{46C9AB24-D857-44ED-9FCD-64FED18FAD76}"/>
                </a:ext>
              </a:extLst>
            </p:cNvPr>
            <p:cNvSpPr/>
            <p:nvPr/>
          </p:nvSpPr>
          <p:spPr>
            <a:xfrm>
              <a:off x="925520" y="3230166"/>
              <a:ext cx="1800225" cy="1512888"/>
            </a:xfrm>
            <a:prstGeom prst="cloudCallout">
              <a:avLst>
                <a:gd name="adj1" fmla="val 91296"/>
                <a:gd name="adj2" fmla="val -28731"/>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Sad/ unhappy</a:t>
              </a:r>
            </a:p>
          </p:txBody>
        </p:sp>
        <p:sp>
          <p:nvSpPr>
            <p:cNvPr id="17" name="Cloud Callout 6">
              <a:extLst>
                <a:ext uri="{FF2B5EF4-FFF2-40B4-BE49-F238E27FC236}">
                  <a16:creationId xmlns:a16="http://schemas.microsoft.com/office/drawing/2014/main" xmlns="" id="{0D5C17D4-0DE8-4D0A-ADA4-818799FB19C4}"/>
                </a:ext>
              </a:extLst>
            </p:cNvPr>
            <p:cNvSpPr/>
            <p:nvPr/>
          </p:nvSpPr>
          <p:spPr>
            <a:xfrm>
              <a:off x="6712114" y="2830867"/>
              <a:ext cx="1876426" cy="1439862"/>
            </a:xfrm>
            <a:prstGeom prst="cloudCallout">
              <a:avLst>
                <a:gd name="adj1" fmla="val -118176"/>
                <a:gd name="adj2" fmla="val -19424"/>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t>frustrated</a:t>
              </a:r>
              <a:endParaRPr lang="en-GB" dirty="0"/>
            </a:p>
          </p:txBody>
        </p:sp>
        <p:sp>
          <p:nvSpPr>
            <p:cNvPr id="18" name="Cloud Callout 8">
              <a:extLst>
                <a:ext uri="{FF2B5EF4-FFF2-40B4-BE49-F238E27FC236}">
                  <a16:creationId xmlns:a16="http://schemas.microsoft.com/office/drawing/2014/main" xmlns="" id="{6C0DA00F-A201-420E-9B6A-29FFF25B9CC2}"/>
                </a:ext>
              </a:extLst>
            </p:cNvPr>
            <p:cNvSpPr/>
            <p:nvPr/>
          </p:nvSpPr>
          <p:spPr>
            <a:xfrm>
              <a:off x="6591013" y="4793603"/>
              <a:ext cx="1508957" cy="1439862"/>
            </a:xfrm>
            <a:prstGeom prst="cloudCallout">
              <a:avLst>
                <a:gd name="adj1" fmla="val -105041"/>
                <a:gd name="adj2" fmla="val -99238"/>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Anxious/worried</a:t>
              </a:r>
            </a:p>
          </p:txBody>
        </p:sp>
      </p:grpSp>
      <p:sp>
        <p:nvSpPr>
          <p:cNvPr id="20" name="Cloud Callout 8">
            <a:extLst>
              <a:ext uri="{FF2B5EF4-FFF2-40B4-BE49-F238E27FC236}">
                <a16:creationId xmlns:a16="http://schemas.microsoft.com/office/drawing/2014/main" xmlns="" id="{BFAF75F6-6F3F-4AA0-AF23-7E7FFC8E24E3}"/>
              </a:ext>
            </a:extLst>
          </p:cNvPr>
          <p:cNvSpPr/>
          <p:nvPr/>
        </p:nvSpPr>
        <p:spPr>
          <a:xfrm>
            <a:off x="1207465" y="4968956"/>
            <a:ext cx="1743994" cy="1439862"/>
          </a:xfrm>
          <a:prstGeom prst="cloudCallout">
            <a:avLst>
              <a:gd name="adj1" fmla="val 81803"/>
              <a:gd name="adj2" fmla="val -102178"/>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Guilty/ worthless/ alone</a:t>
            </a:r>
          </a:p>
        </p:txBody>
      </p:sp>
      <p:sp>
        <p:nvSpPr>
          <p:cNvPr id="22" name="Cloud Callout 8">
            <a:extLst>
              <a:ext uri="{FF2B5EF4-FFF2-40B4-BE49-F238E27FC236}">
                <a16:creationId xmlns:a16="http://schemas.microsoft.com/office/drawing/2014/main" xmlns="" id="{2CCDC149-0D77-4D2B-9789-476A4DEF6724}"/>
              </a:ext>
            </a:extLst>
          </p:cNvPr>
          <p:cNvSpPr/>
          <p:nvPr/>
        </p:nvSpPr>
        <p:spPr>
          <a:xfrm>
            <a:off x="3331287" y="5240232"/>
            <a:ext cx="1508957" cy="1439862"/>
          </a:xfrm>
          <a:prstGeom prst="cloudCallout">
            <a:avLst>
              <a:gd name="adj1" fmla="val -117"/>
              <a:gd name="adj2" fmla="val -27500"/>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t>Scared</a:t>
            </a:r>
          </a:p>
        </p:txBody>
      </p:sp>
      <p:sp>
        <p:nvSpPr>
          <p:cNvPr id="7" name="TextBox 6">
            <a:extLst>
              <a:ext uri="{FF2B5EF4-FFF2-40B4-BE49-F238E27FC236}">
                <a16:creationId xmlns:a16="http://schemas.microsoft.com/office/drawing/2014/main" xmlns="" id="{E4030CBC-4D0F-413D-BAFD-0AE14229ED49}"/>
              </a:ext>
            </a:extLst>
          </p:cNvPr>
          <p:cNvSpPr txBox="1"/>
          <p:nvPr/>
        </p:nvSpPr>
        <p:spPr>
          <a:xfrm>
            <a:off x="2194959" y="573584"/>
            <a:ext cx="4731928" cy="584775"/>
          </a:xfrm>
          <a:prstGeom prst="rect">
            <a:avLst/>
          </a:prstGeom>
          <a:noFill/>
        </p:spPr>
        <p:txBody>
          <a:bodyPr wrap="square" rtlCol="0">
            <a:spAutoFit/>
          </a:bodyPr>
          <a:lstStyle/>
          <a:p>
            <a:r>
              <a:rPr lang="en-GB" sz="3200" b="1" u="sng" dirty="0"/>
              <a:t>Feelings/ emotions</a:t>
            </a:r>
          </a:p>
        </p:txBody>
      </p:sp>
    </p:spTree>
    <p:extLst>
      <p:ext uri="{BB962C8B-B14F-4D97-AF65-F5344CB8AC3E}">
        <p14:creationId xmlns:p14="http://schemas.microsoft.com/office/powerpoint/2010/main" val="3266525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328" y="-25862"/>
            <a:ext cx="1681190" cy="6883861"/>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4" descr="S:\Corporate\Comms and Engagement\Logos\Northumberland CCG ­ RGB Blac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76" t="12867" r="5970" b="20871"/>
          <a:stretch/>
        </p:blipFill>
        <p:spPr bwMode="auto">
          <a:xfrm>
            <a:off x="7662701" y="171968"/>
            <a:ext cx="1368152" cy="61177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5" t="35024" r="92371" b="9806"/>
          <a:stretch/>
        </p:blipFill>
        <p:spPr bwMode="auto">
          <a:xfrm>
            <a:off x="0" y="0"/>
            <a:ext cx="1008070" cy="6720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6211740"/>
            <a:ext cx="2057762" cy="508956"/>
          </a:xfrm>
          <a:prstGeom prst="rect">
            <a:avLst/>
          </a:prstGeom>
        </p:spPr>
      </p:pic>
      <p:sp>
        <p:nvSpPr>
          <p:cNvPr id="10" name="Rectangle 11"/>
          <p:cNvSpPr>
            <a:spLocks noChangeArrowheads="1"/>
          </p:cNvSpPr>
          <p:nvPr/>
        </p:nvSpPr>
        <p:spPr bwMode="auto">
          <a:xfrm>
            <a:off x="7405318" y="5653017"/>
            <a:ext cx="1800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1pPr>
            <a:lvl2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2pPr>
            <a:lvl3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3pPr>
            <a:lvl4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4pPr>
            <a:lvl5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5pPr>
            <a:lvl6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6pPr>
            <a:lvl7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7pPr>
            <a:lvl8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8pPr>
            <a:lvl9pPr fontAlgn="base">
              <a:spcBef>
                <a:spcPct val="0"/>
              </a:spcBef>
              <a:spcAft>
                <a:spcPct val="0"/>
              </a:spcAft>
              <a:tabLst>
                <a:tab pos="2865438" algn="ctr"/>
                <a:tab pos="5730875" algn="r"/>
              </a:tabLst>
              <a:defRPr>
                <a:solidFill>
                  <a:schemeClr val="tx1"/>
                </a:solidFill>
                <a:latin typeface="Arial" pitchFamily="34" charset="0"/>
                <a:cs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Working in partnership with:</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Northumbria Healthcare NHS Foundation Trust</a:t>
            </a:r>
            <a:endParaRPr kumimoji="0" lang="en-GB" altLang="en-US" sz="800" b="0" u="none" strike="noStrike" cap="none" normalizeH="0" baseline="0" dirty="0">
              <a:ln>
                <a:noFill/>
              </a:ln>
              <a:solidFill>
                <a:schemeClr val="bg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GB" altLang="en-US" sz="800" b="0" u="none" strike="noStrike" cap="none" normalizeH="0" baseline="0" dirty="0">
                <a:ln>
                  <a:noFill/>
                </a:ln>
                <a:solidFill>
                  <a:schemeClr val="bg1"/>
                </a:solidFill>
                <a:effectLst/>
                <a:latin typeface="Arial" pitchFamily="34" charset="0"/>
                <a:ea typeface="Calibri" pitchFamily="34" charset="0"/>
                <a:cs typeface="Arial" pitchFamily="34" charset="0"/>
              </a:rPr>
              <a:t>Cumbria, Northumberland, Tyne and Wear NHS Foundation Trust</a:t>
            </a:r>
            <a:endParaRPr kumimoji="0" lang="en-GB" altLang="en-US" sz="1600" b="0" u="none" strike="noStrike" cap="none" normalizeH="0" baseline="0" dirty="0">
              <a:ln>
                <a:noFill/>
              </a:ln>
              <a:solidFill>
                <a:schemeClr val="bg1"/>
              </a:solidFill>
              <a:effectLst/>
              <a:latin typeface="Arial" pitchFamily="34" charset="0"/>
              <a:cs typeface="Arial"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785" y="6466218"/>
            <a:ext cx="1415197" cy="213876"/>
          </a:xfrm>
          <a:prstGeom prst="rect">
            <a:avLst/>
          </a:prstGeom>
        </p:spPr>
      </p:pic>
      <p:pic>
        <p:nvPicPr>
          <p:cNvPr id="12" name="Picture 4" descr="C:\Documents and Settings\scmsu\Local Settings\Temp\Temporary Internet Files\Content.IE5\R6N41T9Q\PngMedium-Better-Stickman-Standing-17999[1].gif">
            <a:extLst>
              <a:ext uri="{FF2B5EF4-FFF2-40B4-BE49-F238E27FC236}">
                <a16:creationId xmlns:a16="http://schemas.microsoft.com/office/drawing/2014/main" xmlns="" id="{804D9BA5-710B-404E-A865-38DD91E90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3625" y="2856340"/>
            <a:ext cx="157956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xmlns="" id="{F5B4CE1A-A062-4AC5-BFD5-3AB317A72FC4}"/>
              </a:ext>
            </a:extLst>
          </p:cNvPr>
          <p:cNvCxnSpPr>
            <a:cxnSpLocks/>
          </p:cNvCxnSpPr>
          <p:nvPr/>
        </p:nvCxnSpPr>
        <p:spPr>
          <a:xfrm flipH="1">
            <a:off x="3904338" y="1921293"/>
            <a:ext cx="280259" cy="7578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0482B14B-97F5-408A-9694-B7E372B43F49}"/>
              </a:ext>
            </a:extLst>
          </p:cNvPr>
          <p:cNvCxnSpPr/>
          <p:nvPr/>
        </p:nvCxnSpPr>
        <p:spPr>
          <a:xfrm>
            <a:off x="3123625" y="2402315"/>
            <a:ext cx="377825" cy="3841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622E841E-4911-4C10-BCF0-6340132A6799}"/>
              </a:ext>
            </a:extLst>
          </p:cNvPr>
          <p:cNvCxnSpPr/>
          <p:nvPr/>
        </p:nvCxnSpPr>
        <p:spPr>
          <a:xfrm>
            <a:off x="2818825" y="3970765"/>
            <a:ext cx="4318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791C077-1A86-4563-9D99-A437F1E423B9}"/>
              </a:ext>
            </a:extLst>
          </p:cNvPr>
          <p:cNvCxnSpPr>
            <a:cxnSpLocks/>
          </p:cNvCxnSpPr>
          <p:nvPr/>
        </p:nvCxnSpPr>
        <p:spPr>
          <a:xfrm flipV="1">
            <a:off x="2558565" y="4929615"/>
            <a:ext cx="474573" cy="2147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23857C2D-E52C-4C0D-87A1-0F4D673AA296}"/>
              </a:ext>
            </a:extLst>
          </p:cNvPr>
          <p:cNvCxnSpPr>
            <a:cxnSpLocks/>
            <a:stCxn id="22" idx="1"/>
          </p:cNvCxnSpPr>
          <p:nvPr/>
        </p:nvCxnSpPr>
        <p:spPr>
          <a:xfrm flipH="1">
            <a:off x="4401565" y="3087173"/>
            <a:ext cx="739772" cy="7555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1E4E5836-4576-44C3-A761-371F27BFEB9D}"/>
              </a:ext>
            </a:extLst>
          </p:cNvPr>
          <p:cNvCxnSpPr>
            <a:cxnSpLocks/>
          </p:cNvCxnSpPr>
          <p:nvPr/>
        </p:nvCxnSpPr>
        <p:spPr>
          <a:xfrm flipH="1" flipV="1">
            <a:off x="4592064" y="3833853"/>
            <a:ext cx="549274" cy="101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3">
            <a:extLst>
              <a:ext uri="{FF2B5EF4-FFF2-40B4-BE49-F238E27FC236}">
                <a16:creationId xmlns:a16="http://schemas.microsoft.com/office/drawing/2014/main" xmlns="" id="{CBB986B1-1ADE-4C49-A6F7-DAF808377F4D}"/>
              </a:ext>
            </a:extLst>
          </p:cNvPr>
          <p:cNvSpPr txBox="1">
            <a:spLocks noChangeArrowheads="1"/>
          </p:cNvSpPr>
          <p:nvPr/>
        </p:nvSpPr>
        <p:spPr bwMode="auto">
          <a:xfrm>
            <a:off x="2012560" y="1743024"/>
            <a:ext cx="1216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defRPr/>
            </a:pPr>
            <a:r>
              <a:rPr lang="en-GB" sz="1200" b="1" dirty="0">
                <a:solidFill>
                  <a:schemeClr val="accent6">
                    <a:lumMod val="75000"/>
                  </a:schemeClr>
                </a:solidFill>
              </a:rPr>
              <a:t>Can’t think straight/ confused</a:t>
            </a:r>
          </a:p>
        </p:txBody>
      </p:sp>
      <p:sp>
        <p:nvSpPr>
          <p:cNvPr id="20" name="TextBox 7">
            <a:extLst>
              <a:ext uri="{FF2B5EF4-FFF2-40B4-BE49-F238E27FC236}">
                <a16:creationId xmlns:a16="http://schemas.microsoft.com/office/drawing/2014/main" xmlns="" id="{408391A9-F2F4-473B-9CBA-F0C36A21ACCE}"/>
              </a:ext>
            </a:extLst>
          </p:cNvPr>
          <p:cNvSpPr txBox="1">
            <a:spLocks noChangeArrowheads="1"/>
          </p:cNvSpPr>
          <p:nvPr/>
        </p:nvSpPr>
        <p:spPr bwMode="auto">
          <a:xfrm>
            <a:off x="1618675" y="2688065"/>
            <a:ext cx="1216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00B0F0"/>
                </a:solidFill>
              </a:rPr>
              <a:t>Headaches</a:t>
            </a:r>
            <a:r>
              <a:rPr lang="en-GB" altLang="en-US" sz="1100" dirty="0"/>
              <a:t> </a:t>
            </a:r>
          </a:p>
        </p:txBody>
      </p:sp>
      <p:sp>
        <p:nvSpPr>
          <p:cNvPr id="21" name="TextBox 1">
            <a:extLst>
              <a:ext uri="{FF2B5EF4-FFF2-40B4-BE49-F238E27FC236}">
                <a16:creationId xmlns:a16="http://schemas.microsoft.com/office/drawing/2014/main" xmlns="" id="{5A8FC03B-E5DA-4F1C-851D-BE17E7AC26C6}"/>
              </a:ext>
            </a:extLst>
          </p:cNvPr>
          <p:cNvSpPr txBox="1">
            <a:spLocks noChangeArrowheads="1"/>
          </p:cNvSpPr>
          <p:nvPr/>
        </p:nvSpPr>
        <p:spPr bwMode="auto">
          <a:xfrm>
            <a:off x="3657206" y="114390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00B050"/>
                </a:solidFill>
              </a:rPr>
              <a:t>Crying or feel like crying</a:t>
            </a:r>
          </a:p>
        </p:txBody>
      </p:sp>
      <p:sp>
        <p:nvSpPr>
          <p:cNvPr id="22" name="TextBox 30">
            <a:extLst>
              <a:ext uri="{FF2B5EF4-FFF2-40B4-BE49-F238E27FC236}">
                <a16:creationId xmlns:a16="http://schemas.microsoft.com/office/drawing/2014/main" xmlns="" id="{7E878F31-A044-4DA3-A6BE-0CDEE16F50D9}"/>
              </a:ext>
            </a:extLst>
          </p:cNvPr>
          <p:cNvSpPr txBox="1">
            <a:spLocks noChangeArrowheads="1"/>
          </p:cNvSpPr>
          <p:nvPr/>
        </p:nvSpPr>
        <p:spPr bwMode="auto">
          <a:xfrm>
            <a:off x="5141337" y="2856340"/>
            <a:ext cx="1552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7030A0"/>
                </a:solidFill>
              </a:rPr>
              <a:t>Always tired/</a:t>
            </a:r>
          </a:p>
          <a:p>
            <a:pPr algn="ctr"/>
            <a:r>
              <a:rPr lang="en-GB" altLang="en-US" sz="1200" b="1" dirty="0">
                <a:solidFill>
                  <a:srgbClr val="7030A0"/>
                </a:solidFill>
              </a:rPr>
              <a:t>Little energy</a:t>
            </a:r>
          </a:p>
        </p:txBody>
      </p:sp>
      <p:sp>
        <p:nvSpPr>
          <p:cNvPr id="23" name="TextBox 31">
            <a:extLst>
              <a:ext uri="{FF2B5EF4-FFF2-40B4-BE49-F238E27FC236}">
                <a16:creationId xmlns:a16="http://schemas.microsoft.com/office/drawing/2014/main" xmlns="" id="{0E831165-52B8-4D3C-9796-D37F3A39AB39}"/>
              </a:ext>
            </a:extLst>
          </p:cNvPr>
          <p:cNvSpPr txBox="1">
            <a:spLocks noChangeArrowheads="1"/>
          </p:cNvSpPr>
          <p:nvPr/>
        </p:nvSpPr>
        <p:spPr bwMode="auto">
          <a:xfrm>
            <a:off x="1755200" y="3737403"/>
            <a:ext cx="1063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7030A0"/>
                </a:solidFill>
              </a:rPr>
              <a:t>Lump in throat</a:t>
            </a:r>
          </a:p>
        </p:txBody>
      </p:sp>
      <p:cxnSp>
        <p:nvCxnSpPr>
          <p:cNvPr id="24" name="Straight Arrow Connector 23">
            <a:extLst>
              <a:ext uri="{FF2B5EF4-FFF2-40B4-BE49-F238E27FC236}">
                <a16:creationId xmlns:a16="http://schemas.microsoft.com/office/drawing/2014/main" xmlns="" id="{4292EA1C-E475-4017-87C9-654F98C75A07}"/>
              </a:ext>
            </a:extLst>
          </p:cNvPr>
          <p:cNvCxnSpPr>
            <a:cxnSpLocks/>
          </p:cNvCxnSpPr>
          <p:nvPr/>
        </p:nvCxnSpPr>
        <p:spPr>
          <a:xfrm>
            <a:off x="2725162" y="2965878"/>
            <a:ext cx="612027" cy="23105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TextBox 38">
            <a:extLst>
              <a:ext uri="{FF2B5EF4-FFF2-40B4-BE49-F238E27FC236}">
                <a16:creationId xmlns:a16="http://schemas.microsoft.com/office/drawing/2014/main" xmlns="" id="{23EE9F36-E754-4509-8AA9-E64A496EAA63}"/>
              </a:ext>
            </a:extLst>
          </p:cNvPr>
          <p:cNvSpPr txBox="1">
            <a:spLocks noChangeArrowheads="1"/>
          </p:cNvSpPr>
          <p:nvPr/>
        </p:nvSpPr>
        <p:spPr bwMode="auto">
          <a:xfrm>
            <a:off x="5208073" y="3726763"/>
            <a:ext cx="106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00B050"/>
                </a:solidFill>
              </a:rPr>
              <a:t>Heaviness</a:t>
            </a:r>
          </a:p>
        </p:txBody>
      </p:sp>
      <p:sp>
        <p:nvSpPr>
          <p:cNvPr id="26" name="TextBox 25">
            <a:extLst>
              <a:ext uri="{FF2B5EF4-FFF2-40B4-BE49-F238E27FC236}">
                <a16:creationId xmlns:a16="http://schemas.microsoft.com/office/drawing/2014/main" xmlns="" id="{533E2015-521D-46D6-B8AB-08A196C4B6E8}"/>
              </a:ext>
            </a:extLst>
          </p:cNvPr>
          <p:cNvSpPr txBox="1"/>
          <p:nvPr/>
        </p:nvSpPr>
        <p:spPr>
          <a:xfrm>
            <a:off x="1600928" y="5114707"/>
            <a:ext cx="1241425" cy="461665"/>
          </a:xfrm>
          <a:prstGeom prst="rect">
            <a:avLst/>
          </a:prstGeom>
          <a:noFill/>
        </p:spPr>
        <p:txBody>
          <a:bodyPr>
            <a:spAutoFit/>
          </a:bodyPr>
          <a:lstStyle/>
          <a:p>
            <a:pPr algn="ctr">
              <a:defRPr/>
            </a:pPr>
            <a:r>
              <a:rPr lang="en-GB" sz="1200" b="1" dirty="0">
                <a:solidFill>
                  <a:schemeClr val="accent6">
                    <a:lumMod val="75000"/>
                  </a:schemeClr>
                </a:solidFill>
              </a:rPr>
              <a:t>Stomach Complaints</a:t>
            </a:r>
          </a:p>
        </p:txBody>
      </p:sp>
      <p:cxnSp>
        <p:nvCxnSpPr>
          <p:cNvPr id="27" name="Straight Arrow Connector 26">
            <a:extLst>
              <a:ext uri="{FF2B5EF4-FFF2-40B4-BE49-F238E27FC236}">
                <a16:creationId xmlns:a16="http://schemas.microsoft.com/office/drawing/2014/main" xmlns="" id="{E2E35951-9C05-4762-8CAF-7FF86D1C4E05}"/>
              </a:ext>
            </a:extLst>
          </p:cNvPr>
          <p:cNvCxnSpPr/>
          <p:nvPr/>
        </p:nvCxnSpPr>
        <p:spPr>
          <a:xfrm flipH="1" flipV="1">
            <a:off x="4711125" y="4477178"/>
            <a:ext cx="657225" cy="1428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D7739AEA-3D15-4D1F-92DA-15C1EDC18C7E}"/>
              </a:ext>
            </a:extLst>
          </p:cNvPr>
          <p:cNvSpPr txBox="1"/>
          <p:nvPr/>
        </p:nvSpPr>
        <p:spPr>
          <a:xfrm>
            <a:off x="5357238" y="4467653"/>
            <a:ext cx="892175" cy="461962"/>
          </a:xfrm>
          <a:prstGeom prst="rect">
            <a:avLst/>
          </a:prstGeom>
          <a:noFill/>
        </p:spPr>
        <p:txBody>
          <a:bodyPr>
            <a:spAutoFit/>
          </a:bodyPr>
          <a:lstStyle/>
          <a:p>
            <a:pPr algn="ctr">
              <a:defRPr/>
            </a:pPr>
            <a:r>
              <a:rPr lang="en-GB" sz="1200" b="1" dirty="0">
                <a:solidFill>
                  <a:schemeClr val="accent6">
                    <a:lumMod val="75000"/>
                  </a:schemeClr>
                </a:solidFill>
              </a:rPr>
              <a:t>Tense muscles</a:t>
            </a:r>
          </a:p>
        </p:txBody>
      </p:sp>
      <p:cxnSp>
        <p:nvCxnSpPr>
          <p:cNvPr id="29" name="Straight Arrow Connector 28">
            <a:extLst>
              <a:ext uri="{FF2B5EF4-FFF2-40B4-BE49-F238E27FC236}">
                <a16:creationId xmlns:a16="http://schemas.microsoft.com/office/drawing/2014/main" xmlns="" id="{968AA09E-14D1-4472-871E-908CC781BCD8}"/>
              </a:ext>
            </a:extLst>
          </p:cNvPr>
          <p:cNvCxnSpPr/>
          <p:nvPr/>
        </p:nvCxnSpPr>
        <p:spPr>
          <a:xfrm flipH="1" flipV="1">
            <a:off x="4374575" y="5345540"/>
            <a:ext cx="566738" cy="2397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1" name="TextBox 7">
            <a:extLst>
              <a:ext uri="{FF2B5EF4-FFF2-40B4-BE49-F238E27FC236}">
                <a16:creationId xmlns:a16="http://schemas.microsoft.com/office/drawing/2014/main" xmlns="" id="{CEDC0E2C-AE71-4471-9718-9BF21078403D}"/>
              </a:ext>
            </a:extLst>
          </p:cNvPr>
          <p:cNvSpPr txBox="1">
            <a:spLocks noChangeArrowheads="1"/>
          </p:cNvSpPr>
          <p:nvPr/>
        </p:nvSpPr>
        <p:spPr bwMode="auto">
          <a:xfrm>
            <a:off x="5039737" y="2087406"/>
            <a:ext cx="1216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00B0F0"/>
                </a:solidFill>
              </a:rPr>
              <a:t>Agitated/bad tempered</a:t>
            </a:r>
            <a:endParaRPr lang="en-GB" altLang="en-US" sz="1100" dirty="0"/>
          </a:p>
        </p:txBody>
      </p:sp>
      <p:cxnSp>
        <p:nvCxnSpPr>
          <p:cNvPr id="32" name="Straight Arrow Connector 31">
            <a:extLst>
              <a:ext uri="{FF2B5EF4-FFF2-40B4-BE49-F238E27FC236}">
                <a16:creationId xmlns:a16="http://schemas.microsoft.com/office/drawing/2014/main" xmlns="" id="{AB3376D8-A59B-4EF2-90AE-A50E230B42F1}"/>
              </a:ext>
            </a:extLst>
          </p:cNvPr>
          <p:cNvCxnSpPr>
            <a:cxnSpLocks/>
          </p:cNvCxnSpPr>
          <p:nvPr/>
        </p:nvCxnSpPr>
        <p:spPr>
          <a:xfrm flipH="1">
            <a:off x="4320078" y="2333849"/>
            <a:ext cx="887995" cy="60205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D329CFC8-7927-4EC0-9A35-7F95731B9047}"/>
              </a:ext>
            </a:extLst>
          </p:cNvPr>
          <p:cNvSpPr txBox="1"/>
          <p:nvPr/>
        </p:nvSpPr>
        <p:spPr>
          <a:xfrm>
            <a:off x="137819" y="82819"/>
            <a:ext cx="3199370" cy="523220"/>
          </a:xfrm>
          <a:prstGeom prst="rect">
            <a:avLst/>
          </a:prstGeom>
          <a:noFill/>
        </p:spPr>
        <p:txBody>
          <a:bodyPr wrap="square" rtlCol="0">
            <a:spAutoFit/>
          </a:bodyPr>
          <a:lstStyle/>
          <a:p>
            <a:pPr algn="ctr"/>
            <a:r>
              <a:rPr lang="en-GB" sz="2800" dirty="0"/>
              <a:t>Signs of low mood</a:t>
            </a:r>
          </a:p>
        </p:txBody>
      </p:sp>
      <p:sp>
        <p:nvSpPr>
          <p:cNvPr id="8" name="TextBox 7">
            <a:extLst>
              <a:ext uri="{FF2B5EF4-FFF2-40B4-BE49-F238E27FC236}">
                <a16:creationId xmlns:a16="http://schemas.microsoft.com/office/drawing/2014/main" xmlns="" id="{F0C9B846-F121-4014-B477-C19A19741383}"/>
              </a:ext>
            </a:extLst>
          </p:cNvPr>
          <p:cNvSpPr txBox="1">
            <a:spLocks noChangeArrowheads="1"/>
          </p:cNvSpPr>
          <p:nvPr/>
        </p:nvSpPr>
        <p:spPr bwMode="auto">
          <a:xfrm>
            <a:off x="5109166" y="5576372"/>
            <a:ext cx="1216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charset="-128"/>
              </a:defRPr>
            </a:lvl1pPr>
            <a:lvl2pPr marL="742950" indent="-285750">
              <a:defRPr sz="2000">
                <a:solidFill>
                  <a:schemeClr val="tx1"/>
                </a:solidFill>
                <a:latin typeface="Arial" charset="0"/>
                <a:ea typeface="ＭＳ Ｐゴシック" charset="-128"/>
              </a:defRPr>
            </a:lvl2pPr>
            <a:lvl3pPr marL="1143000" indent="-228600">
              <a:defRPr sz="2000">
                <a:solidFill>
                  <a:schemeClr val="tx1"/>
                </a:solidFill>
                <a:latin typeface="Arial" charset="0"/>
                <a:ea typeface="ＭＳ Ｐゴシック" charset="-128"/>
              </a:defRPr>
            </a:lvl3pPr>
            <a:lvl4pPr marL="1600200" indent="-228600">
              <a:defRPr sz="2000">
                <a:solidFill>
                  <a:schemeClr val="tx1"/>
                </a:solidFill>
                <a:latin typeface="Arial" charset="0"/>
                <a:ea typeface="ＭＳ Ｐゴシック" charset="-128"/>
              </a:defRPr>
            </a:lvl4pPr>
            <a:lvl5pPr marL="2057400" indent="-22860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algn="ctr"/>
            <a:r>
              <a:rPr lang="en-GB" altLang="en-US" sz="1200" b="1" dirty="0">
                <a:solidFill>
                  <a:srgbClr val="00B0F0"/>
                </a:solidFill>
              </a:rPr>
              <a:t>Loss of motivation</a:t>
            </a:r>
            <a:endParaRPr lang="en-GB" altLang="en-US" sz="1100" dirty="0"/>
          </a:p>
        </p:txBody>
      </p:sp>
      <p:sp>
        <p:nvSpPr>
          <p:cNvPr id="9" name="TextBox 8">
            <a:extLst>
              <a:ext uri="{FF2B5EF4-FFF2-40B4-BE49-F238E27FC236}">
                <a16:creationId xmlns:a16="http://schemas.microsoft.com/office/drawing/2014/main" xmlns="" id="{B5A7AE08-84AD-4A8D-A488-BE2B81697D8E}"/>
              </a:ext>
            </a:extLst>
          </p:cNvPr>
          <p:cNvSpPr txBox="1"/>
          <p:nvPr/>
        </p:nvSpPr>
        <p:spPr>
          <a:xfrm>
            <a:off x="2154943" y="497151"/>
            <a:ext cx="4731928" cy="584775"/>
          </a:xfrm>
          <a:prstGeom prst="rect">
            <a:avLst/>
          </a:prstGeom>
          <a:noFill/>
        </p:spPr>
        <p:txBody>
          <a:bodyPr wrap="square" rtlCol="0">
            <a:spAutoFit/>
          </a:bodyPr>
          <a:lstStyle/>
          <a:p>
            <a:r>
              <a:rPr lang="en-GB" sz="3200" b="1" u="sng" dirty="0"/>
              <a:t>Physical Symptoms</a:t>
            </a:r>
          </a:p>
        </p:txBody>
      </p:sp>
    </p:spTree>
    <p:extLst>
      <p:ext uri="{BB962C8B-B14F-4D97-AF65-F5344CB8AC3E}">
        <p14:creationId xmlns:p14="http://schemas.microsoft.com/office/powerpoint/2010/main" val="3145375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 You 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 You presentation template 2</Template>
  <TotalTime>1728</TotalTime>
  <Words>3313</Words>
  <Application>Microsoft Office PowerPoint</Application>
  <PresentationFormat>On-screen Show (4:3)</PresentationFormat>
  <Paragraphs>436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Be You presentation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Apps</vt:lpstr>
      <vt:lpstr>PowerPoint Presentation</vt:lpstr>
    </vt:vector>
  </TitlesOfParts>
  <Company>NHS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Waugh Kimberley</dc:creator>
  <cp:lastModifiedBy>Dixon Philip (RTF) NHCT -1</cp:lastModifiedBy>
  <cp:revision>183</cp:revision>
  <dcterms:created xsi:type="dcterms:W3CDTF">2020-01-21T09:22:57Z</dcterms:created>
  <dcterms:modified xsi:type="dcterms:W3CDTF">2020-12-04T14:08:51Z</dcterms:modified>
</cp:coreProperties>
</file>