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60" r:id="rId4"/>
    <p:sldId id="289" r:id="rId5"/>
    <p:sldId id="271" r:id="rId6"/>
    <p:sldId id="259" r:id="rId7"/>
    <p:sldId id="264" r:id="rId8"/>
    <p:sldId id="266" r:id="rId9"/>
    <p:sldId id="267" r:id="rId10"/>
    <p:sldId id="270" r:id="rId11"/>
    <p:sldId id="282" r:id="rId12"/>
    <p:sldId id="276" r:id="rId13"/>
    <p:sldId id="261" r:id="rId14"/>
    <p:sldId id="277" r:id="rId15"/>
    <p:sldId id="290" r:id="rId16"/>
    <p:sldId id="285" r:id="rId17"/>
    <p:sldId id="287" r:id="rId18"/>
    <p:sldId id="288" r:id="rId19"/>
    <p:sldId id="294" r:id="rId20"/>
    <p:sldId id="273" r:id="rId21"/>
    <p:sldId id="272" r:id="rId22"/>
    <p:sldId id="26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1C"/>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64096" autoAdjust="0"/>
  </p:normalViewPr>
  <p:slideViewPr>
    <p:cSldViewPr>
      <p:cViewPr varScale="1">
        <p:scale>
          <a:sx n="41" d="100"/>
          <a:sy n="41" d="100"/>
        </p:scale>
        <p:origin x="2028"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523858-2DE8-43D3-BBEC-108554404DC9}" type="datetimeFigureOut">
              <a:rPr lang="en-GB" smtClean="0"/>
              <a:t>09/06/2021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A289E7-7D14-47ED-B516-ABA539E0AEB8}" type="slidenum">
              <a:rPr lang="en-GB" smtClean="0"/>
              <a:t>‹#›</a:t>
            </a:fld>
            <a:endParaRPr lang="en-GB"/>
          </a:p>
        </p:txBody>
      </p:sp>
    </p:spTree>
    <p:extLst>
      <p:ext uri="{BB962C8B-B14F-4D97-AF65-F5344CB8AC3E}">
        <p14:creationId xmlns:p14="http://schemas.microsoft.com/office/powerpoint/2010/main" val="270731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wfDTp2GogaQ&amp;app=deskto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joining us today. </a:t>
            </a:r>
          </a:p>
          <a:p>
            <a:endParaRPr lang="en-GB" dirty="0"/>
          </a:p>
          <a:p>
            <a:r>
              <a:rPr lang="en-GB" dirty="0"/>
              <a:t>Introduce facilitators. </a:t>
            </a:r>
          </a:p>
          <a:p>
            <a:endParaRPr lang="en-GB" dirty="0"/>
          </a:p>
          <a:p>
            <a:r>
              <a:rPr lang="en-GB" dirty="0"/>
              <a:t>Today’s workshop if focussed around ‘</a:t>
            </a:r>
            <a:r>
              <a:rPr lang="en-GB" baseline="0" dirty="0"/>
              <a:t>Mindful breathing</a:t>
            </a:r>
            <a:r>
              <a:rPr lang="en-GB" dirty="0"/>
              <a:t>’ and how we can use different breathing techniques and exercises to help reduce the physical and emotional symptoms associated with anxiety and stress. </a:t>
            </a:r>
          </a:p>
          <a:p>
            <a:endParaRPr lang="en-GB" dirty="0"/>
          </a:p>
          <a:p>
            <a:r>
              <a:rPr lang="en-GB" dirty="0"/>
              <a:t>Our aim today is for you all to learn some new positive coping strategies to use within your daily routines, either yourself, or with your child/family.</a:t>
            </a:r>
          </a:p>
        </p:txBody>
      </p:sp>
      <p:sp>
        <p:nvSpPr>
          <p:cNvPr id="4" name="Slide Number Placeholder 3"/>
          <p:cNvSpPr>
            <a:spLocks noGrp="1"/>
          </p:cNvSpPr>
          <p:nvPr>
            <p:ph type="sldNum" sz="quarter" idx="10"/>
          </p:nvPr>
        </p:nvSpPr>
        <p:spPr/>
        <p:txBody>
          <a:bodyPr/>
          <a:lstStyle/>
          <a:p>
            <a:fld id="{B1A289E7-7D14-47ED-B516-ABA539E0AEB8}" type="slidenum">
              <a:rPr lang="en-GB" smtClean="0"/>
              <a:t>1</a:t>
            </a:fld>
            <a:endParaRPr lang="en-GB"/>
          </a:p>
        </p:txBody>
      </p:sp>
    </p:spTree>
    <p:extLst>
      <p:ext uri="{BB962C8B-B14F-4D97-AF65-F5344CB8AC3E}">
        <p14:creationId xmlns:p14="http://schemas.microsoft.com/office/powerpoint/2010/main" val="583735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https://www.youtube.com/watch?v=wfDTp2GogaQ&amp;app=desktop</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10</a:t>
            </a:fld>
            <a:endParaRPr lang="en-GB"/>
          </a:p>
        </p:txBody>
      </p:sp>
    </p:spTree>
    <p:extLst>
      <p:ext uri="{BB962C8B-B14F-4D97-AF65-F5344CB8AC3E}">
        <p14:creationId xmlns:p14="http://schemas.microsoft.com/office/powerpoint/2010/main" val="142186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These are techniques that you could use at home</a:t>
            </a:r>
            <a:r>
              <a:rPr lang="en-GB" baseline="0" dirty="0"/>
              <a:t> yourself or with your children.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These can be used during times of stress/anxiety, or incorporated into a routine- e.g. bedtime routine.</a:t>
            </a:r>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11</a:t>
            </a:fld>
            <a:endParaRPr lang="en-GB"/>
          </a:p>
        </p:txBody>
      </p:sp>
    </p:spTree>
    <p:extLst>
      <p:ext uri="{BB962C8B-B14F-4D97-AF65-F5344CB8AC3E}">
        <p14:creationId xmlns:p14="http://schemas.microsoft.com/office/powerpoint/2010/main" val="2310939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Belly Breathing </a:t>
            </a:r>
          </a:p>
          <a:p>
            <a:endParaRPr lang="en-GB" dirty="0"/>
          </a:p>
          <a:p>
            <a:r>
              <a:rPr lang="en-GB" dirty="0"/>
              <a:t>As babies, we used to breath with our bellies, more so than we do as teenagers or adults. If you ever see a baby lying on it’s back, you will notice as it breathes, it’s tummy will inflate and deflate with each breathe in and out. </a:t>
            </a:r>
          </a:p>
          <a:p>
            <a:endParaRPr lang="en-GB" dirty="0"/>
          </a:p>
          <a:p>
            <a:r>
              <a:rPr lang="en-GB" dirty="0"/>
              <a:t>We forget to do this as we grow up and it’s our chests that tend to inflate and deflate with each breath. </a:t>
            </a:r>
          </a:p>
          <a:p>
            <a:endParaRPr lang="en-GB" dirty="0"/>
          </a:p>
          <a:p>
            <a:r>
              <a:rPr lang="en-GB" dirty="0"/>
              <a:t>This technique encourages you to practice that deep belly breathing by pretending you’re inflating a balloon inside your belly so that you push out your abdomen. </a:t>
            </a:r>
          </a:p>
          <a:p>
            <a:endParaRPr lang="en-GB" dirty="0"/>
          </a:p>
          <a:p>
            <a:r>
              <a:rPr lang="en-GB" dirty="0"/>
              <a:t>This technique works great with younger children also. They can lie on the backs and choose a soft toy to place on their belly. As they inhale and exhale, they should be able to watch their soft toy rise and fall with each breath. </a:t>
            </a:r>
          </a:p>
        </p:txBody>
      </p:sp>
      <p:sp>
        <p:nvSpPr>
          <p:cNvPr id="4" name="Slide Number Placeholder 3"/>
          <p:cNvSpPr>
            <a:spLocks noGrp="1"/>
          </p:cNvSpPr>
          <p:nvPr>
            <p:ph type="sldNum" sz="quarter" idx="10"/>
          </p:nvPr>
        </p:nvSpPr>
        <p:spPr/>
        <p:txBody>
          <a:bodyPr/>
          <a:lstStyle/>
          <a:p>
            <a:fld id="{B1A289E7-7D14-47ED-B516-ABA539E0AEB8}" type="slidenum">
              <a:rPr lang="en-GB" smtClean="0"/>
              <a:t>12</a:t>
            </a:fld>
            <a:endParaRPr lang="en-GB"/>
          </a:p>
        </p:txBody>
      </p:sp>
    </p:spTree>
    <p:extLst>
      <p:ext uri="{BB962C8B-B14F-4D97-AF65-F5344CB8AC3E}">
        <p14:creationId xmlns:p14="http://schemas.microsoft.com/office/powerpoint/2010/main" val="2276468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One Nostril Breathing</a:t>
            </a:r>
          </a:p>
          <a:p>
            <a:endParaRPr lang="en-GB" dirty="0"/>
          </a:p>
          <a:p>
            <a:r>
              <a:rPr lang="en-GB" dirty="0"/>
              <a:t>A simple technique that uses the thumb and index finger to block off one nostril at a time. </a:t>
            </a:r>
          </a:p>
          <a:p>
            <a:endParaRPr lang="en-GB" dirty="0"/>
          </a:p>
          <a:p>
            <a:r>
              <a:rPr lang="en-GB" dirty="0"/>
              <a:t>Due to only being able to breathe through one nostril, it decreases the amount of oxygen your body can take in at one time, therefore forcing you to take deeper, longer breaths. </a:t>
            </a:r>
          </a:p>
        </p:txBody>
      </p:sp>
      <p:sp>
        <p:nvSpPr>
          <p:cNvPr id="4" name="Slide Number Placeholder 3"/>
          <p:cNvSpPr>
            <a:spLocks noGrp="1"/>
          </p:cNvSpPr>
          <p:nvPr>
            <p:ph type="sldNum" sz="quarter" idx="10"/>
          </p:nvPr>
        </p:nvSpPr>
        <p:spPr/>
        <p:txBody>
          <a:bodyPr/>
          <a:lstStyle/>
          <a:p>
            <a:fld id="{B1A289E7-7D14-47ED-B516-ABA539E0AEB8}" type="slidenum">
              <a:rPr lang="en-GB" smtClean="0"/>
              <a:t>13</a:t>
            </a:fld>
            <a:endParaRPr lang="en-GB"/>
          </a:p>
        </p:txBody>
      </p:sp>
    </p:spTree>
    <p:extLst>
      <p:ext uri="{BB962C8B-B14F-4D97-AF65-F5344CB8AC3E}">
        <p14:creationId xmlns:p14="http://schemas.microsoft.com/office/powerpoint/2010/main" val="3842722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Mountain Breathing </a:t>
            </a:r>
          </a:p>
          <a:p>
            <a:endParaRPr lang="en-GB" dirty="0"/>
          </a:p>
          <a:p>
            <a:r>
              <a:rPr lang="en-GB" dirty="0"/>
              <a:t>This exercise can be done sitting or standing but it does have the most impact if done standing up. </a:t>
            </a:r>
          </a:p>
          <a:p>
            <a:endParaRPr lang="en-GB" dirty="0"/>
          </a:p>
          <a:p>
            <a:r>
              <a:rPr lang="en-GB" dirty="0"/>
              <a:t>Place your feet shoulder width apart on the floor. </a:t>
            </a:r>
          </a:p>
          <a:p>
            <a:endParaRPr lang="en-GB" dirty="0"/>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14</a:t>
            </a:fld>
            <a:endParaRPr lang="en-GB"/>
          </a:p>
        </p:txBody>
      </p:sp>
    </p:spTree>
    <p:extLst>
      <p:ext uri="{BB962C8B-B14F-4D97-AF65-F5344CB8AC3E}">
        <p14:creationId xmlns:p14="http://schemas.microsoft.com/office/powerpoint/2010/main" val="1387489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charset="0"/>
              </a:rPr>
              <a:t>5 minute breathing activity</a:t>
            </a:r>
          </a:p>
          <a:p>
            <a:endParaRPr lang="en-GB" altLang="en-US" dirty="0">
              <a:latin typeface="Arial" charset="0"/>
            </a:endParaRPr>
          </a:p>
          <a:p>
            <a:r>
              <a:rPr lang="en-GB" altLang="en-US" dirty="0">
                <a:latin typeface="Arial" charset="0"/>
              </a:rPr>
              <a:t>Think</a:t>
            </a:r>
            <a:r>
              <a:rPr lang="en-GB" altLang="en-US" baseline="0" dirty="0">
                <a:latin typeface="Arial" charset="0"/>
              </a:rPr>
              <a:t> of a relaxing/positive colour</a:t>
            </a:r>
          </a:p>
          <a:p>
            <a:r>
              <a:rPr lang="en-GB" altLang="en-US" baseline="0" dirty="0">
                <a:latin typeface="Arial" charset="0"/>
              </a:rPr>
              <a:t>Think of a colour that represents stress, sadness or anger- which ever applies to how you are feeling</a:t>
            </a:r>
          </a:p>
          <a:p>
            <a:r>
              <a:rPr lang="en-GB" altLang="en-US" baseline="0" dirty="0">
                <a:latin typeface="Arial" charset="0"/>
              </a:rPr>
              <a:t>Imaging breathing in the relaxing colour and visualise it filling your lungs</a:t>
            </a:r>
          </a:p>
          <a:p>
            <a:r>
              <a:rPr lang="en-GB" altLang="en-US" baseline="0" dirty="0">
                <a:latin typeface="Arial" charset="0"/>
              </a:rPr>
              <a:t>Then imagine breathing out the stress, sadness or anger colour</a:t>
            </a:r>
          </a:p>
          <a:p>
            <a:endParaRPr lang="en-GB" altLang="en-US" baseline="0" dirty="0">
              <a:latin typeface="Arial" charset="0"/>
            </a:endParaRPr>
          </a:p>
          <a:p>
            <a:r>
              <a:rPr lang="en-GB" altLang="en-US" baseline="0" dirty="0">
                <a:latin typeface="Arial" charset="0"/>
              </a:rPr>
              <a:t>Colour breathing is a useful exercise to help us relax, and feel calmer.  This is particularly helpful if we feel worried, angry or low.</a:t>
            </a:r>
          </a:p>
          <a:p>
            <a:r>
              <a:rPr lang="en-GB" altLang="en-US" baseline="0" dirty="0">
                <a:latin typeface="Arial" charset="0"/>
              </a:rPr>
              <a:t>Give it a go and see if its helpful for you.</a:t>
            </a:r>
          </a:p>
          <a:p>
            <a:r>
              <a:rPr lang="en-GB" altLang="en-US" baseline="0" dirty="0" err="1">
                <a:latin typeface="Arial" charset="0"/>
              </a:rPr>
              <a:t>Im</a:t>
            </a:r>
            <a:r>
              <a:rPr lang="en-GB" altLang="en-US" baseline="0" dirty="0">
                <a:latin typeface="Arial" charset="0"/>
              </a:rPr>
              <a:t> going start by asking you to think of a negative colour or colour you don’t like- I often use black</a:t>
            </a:r>
          </a:p>
          <a:p>
            <a:r>
              <a:rPr lang="en-GB" altLang="en-US" baseline="0" dirty="0">
                <a:latin typeface="Arial" charset="0"/>
              </a:rPr>
              <a:t>Next I want you to think of a positive calming colour a colour you do like- I like to use the colour blue, but its entirely up to you which colours you want to use.</a:t>
            </a:r>
          </a:p>
          <a:p>
            <a:r>
              <a:rPr lang="en-GB" altLang="en-US" baseline="0" dirty="0">
                <a:latin typeface="Arial" charset="0"/>
              </a:rPr>
              <a:t>In a moment ill be asking you to take a deep breath in through your nose. I want you to hold it for 3-4 seconds and then breath out slowly through your mouth.</a:t>
            </a:r>
          </a:p>
          <a:p>
            <a:endParaRPr lang="en-GB" altLang="en-US" baseline="0" dirty="0">
              <a:latin typeface="Arial" charset="0"/>
            </a:endParaRPr>
          </a:p>
          <a:p>
            <a:r>
              <a:rPr lang="en-GB" altLang="en-US" baseline="0" dirty="0">
                <a:latin typeface="Arial" charset="0"/>
              </a:rPr>
              <a:t>I want you to imagine that your negative colour is inside your body. Your negative colour is your worry or the thing which is bothering you.  And when you breath out of your mouth you imagine the negative colour or worry, leaving your body</a:t>
            </a:r>
          </a:p>
          <a:p>
            <a:endParaRPr lang="en-GB" altLang="en-US" baseline="0" dirty="0">
              <a:latin typeface="Arial" charset="0"/>
            </a:endParaRPr>
          </a:p>
          <a:p>
            <a:r>
              <a:rPr lang="en-GB" altLang="en-US" baseline="0" dirty="0">
                <a:latin typeface="Arial" charset="0"/>
              </a:rPr>
              <a:t>Sit back, close your eyes if you feel comfortable.</a:t>
            </a:r>
          </a:p>
          <a:p>
            <a:r>
              <a:rPr lang="en-GB" altLang="en-US" baseline="0" dirty="0">
                <a:latin typeface="Arial" charset="0"/>
              </a:rPr>
              <a:t>Now take a deep breath in through your nose.  Imagine your calming colour filling your body.</a:t>
            </a:r>
          </a:p>
          <a:p>
            <a:r>
              <a:rPr lang="en-GB" altLang="en-US" baseline="0" dirty="0">
                <a:latin typeface="Arial" charset="0"/>
              </a:rPr>
              <a:t>Now breathe out through your mouth </a:t>
            </a:r>
            <a:r>
              <a:rPr lang="en-GB" altLang="en-US" baseline="0" dirty="0" err="1">
                <a:latin typeface="Arial" charset="0"/>
              </a:rPr>
              <a:t>slowly..imagining</a:t>
            </a:r>
            <a:r>
              <a:rPr lang="en-GB" altLang="en-US" baseline="0" dirty="0">
                <a:latin typeface="Arial" charset="0"/>
              </a:rPr>
              <a:t> your negative colour or worry leaving you</a:t>
            </a:r>
          </a:p>
          <a:p>
            <a:endParaRPr lang="en-GB" altLang="en-US" baseline="0" dirty="0">
              <a:latin typeface="Arial" charset="0"/>
            </a:endParaRPr>
          </a:p>
          <a:p>
            <a:r>
              <a:rPr lang="en-GB" altLang="en-US" baseline="0" dirty="0">
                <a:latin typeface="Arial" charset="0"/>
              </a:rPr>
              <a:t>You can do this as many times as you need to.</a:t>
            </a:r>
          </a:p>
        </p:txBody>
      </p:sp>
      <p:sp>
        <p:nvSpPr>
          <p:cNvPr id="4" name="Slide Number Placeholder 3"/>
          <p:cNvSpPr>
            <a:spLocks noGrp="1"/>
          </p:cNvSpPr>
          <p:nvPr>
            <p:ph type="sldNum" sz="quarter" idx="10"/>
          </p:nvPr>
        </p:nvSpPr>
        <p:spPr/>
        <p:txBody>
          <a:bodyPr/>
          <a:lstStyle/>
          <a:p>
            <a:fld id="{B1A289E7-7D14-47ED-B516-ABA539E0AEB8}" type="slidenum">
              <a:rPr lang="en-GB" smtClean="0"/>
              <a:t>15</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8">
              <a:defRPr/>
            </a:pPr>
            <a:endParaRPr lang="en-GB" baseline="0" dirty="0"/>
          </a:p>
          <a:p>
            <a:pPr defTabSz="914328">
              <a:defRPr/>
            </a:pPr>
            <a:r>
              <a:rPr lang="en-GB" baseline="0" dirty="0"/>
              <a:t>Square breathing</a:t>
            </a:r>
          </a:p>
          <a:p>
            <a:pPr defTabSz="914328">
              <a:defRPr/>
            </a:pPr>
            <a:r>
              <a:rPr lang="en-GB" baseline="0" dirty="0"/>
              <a:t>•breathe in for four counts</a:t>
            </a:r>
          </a:p>
          <a:p>
            <a:pPr defTabSz="914328">
              <a:defRPr/>
            </a:pPr>
            <a:endParaRPr lang="en-GB" baseline="0" dirty="0"/>
          </a:p>
          <a:p>
            <a:pPr defTabSz="914328">
              <a:defRPr/>
            </a:pPr>
            <a:r>
              <a:rPr lang="en-GB" baseline="0" dirty="0"/>
              <a:t>•hold for four counts</a:t>
            </a:r>
          </a:p>
          <a:p>
            <a:pPr defTabSz="914328">
              <a:defRPr/>
            </a:pPr>
            <a:endParaRPr lang="en-GB" baseline="0" dirty="0"/>
          </a:p>
          <a:p>
            <a:pPr defTabSz="914328">
              <a:defRPr/>
            </a:pPr>
            <a:r>
              <a:rPr lang="en-GB" baseline="0" dirty="0"/>
              <a:t>•breathe out for four counts</a:t>
            </a:r>
          </a:p>
          <a:p>
            <a:pPr defTabSz="914328">
              <a:defRPr/>
            </a:pPr>
            <a:endParaRPr lang="en-GB" baseline="0" dirty="0"/>
          </a:p>
          <a:p>
            <a:pPr defTabSz="914328">
              <a:defRPr/>
            </a:pPr>
            <a:r>
              <a:rPr lang="en-GB" baseline="0" dirty="0"/>
              <a:t>•hold for four counts</a:t>
            </a:r>
          </a:p>
          <a:p>
            <a:pPr defTabSz="914328">
              <a:defRPr/>
            </a:pPr>
            <a:endParaRPr lang="en-GB" baseline="0" dirty="0"/>
          </a:p>
          <a:p>
            <a:pPr defTabSz="914328">
              <a:defRPr/>
            </a:pPr>
            <a:endParaRPr lang="en-GB" dirty="0"/>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16</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Describe and demonstrate exercise</a:t>
            </a:r>
          </a:p>
          <a:p>
            <a:endParaRPr lang="en-GB" baseline="0" dirty="0"/>
          </a:p>
        </p:txBody>
      </p:sp>
      <p:sp>
        <p:nvSpPr>
          <p:cNvPr id="4" name="Slide Number Placeholder 3"/>
          <p:cNvSpPr>
            <a:spLocks noGrp="1"/>
          </p:cNvSpPr>
          <p:nvPr>
            <p:ph type="sldNum" sz="quarter" idx="10"/>
          </p:nvPr>
        </p:nvSpPr>
        <p:spPr/>
        <p:txBody>
          <a:bodyPr/>
          <a:lstStyle/>
          <a:p>
            <a:fld id="{B1A289E7-7D14-47ED-B516-ABA539E0AEB8}" type="slidenum">
              <a:rPr lang="en-GB" smtClean="0"/>
              <a:t>17</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To end, I wanted to share a technique with you that is particularly useful and affective when working with younger children. </a:t>
            </a:r>
          </a:p>
          <a:p>
            <a:r>
              <a:rPr lang="en-GB" baseline="0" dirty="0"/>
              <a:t>This is a fun and simple way to truly experience the power of deep breathing. </a:t>
            </a:r>
          </a:p>
          <a:p>
            <a:r>
              <a:rPr lang="en-GB" baseline="0" dirty="0"/>
              <a:t>Ask the child or young person to imagine that it is their birthday and their favourite cake is in front of them with a candle on the top.</a:t>
            </a:r>
          </a:p>
          <a:p>
            <a:endParaRPr lang="en-GB" baseline="0" dirty="0"/>
          </a:p>
          <a:p>
            <a:r>
              <a:rPr lang="en-GB" baseline="0" dirty="0"/>
              <a:t>Using their senses and imagination, Ask them to smell the cake, through their nose, for a count of 5.</a:t>
            </a:r>
          </a:p>
          <a:p>
            <a:endParaRPr lang="en-GB" baseline="0" dirty="0"/>
          </a:p>
          <a:p>
            <a:r>
              <a:rPr lang="en-GB" baseline="0" dirty="0"/>
              <a:t>Then ask them to slowly breathe out, through their mouth, to blow out the candle. Do this for a count of 5.</a:t>
            </a:r>
          </a:p>
          <a:p>
            <a:endParaRPr lang="en-GB" baseline="0" dirty="0"/>
          </a:p>
          <a:p>
            <a:r>
              <a:rPr lang="en-GB" baseline="0" dirty="0"/>
              <a:t>Some for younger children may respond to:</a:t>
            </a:r>
          </a:p>
          <a:p>
            <a:endParaRPr lang="en-GB" baseline="0" dirty="0"/>
          </a:p>
          <a:p>
            <a:r>
              <a:rPr lang="en-GB" baseline="0" dirty="0"/>
              <a:t>smell the hot chocolate and cool it down.</a:t>
            </a:r>
          </a:p>
          <a:p>
            <a:r>
              <a:rPr lang="en-GB" baseline="0" dirty="0"/>
              <a:t>Smell the cake and blow out the candles</a:t>
            </a:r>
          </a:p>
          <a:p>
            <a:r>
              <a:rPr lang="en-GB" baseline="0" dirty="0"/>
              <a:t>Smelling a flower and blowing the leaf.</a:t>
            </a:r>
          </a:p>
          <a:p>
            <a:pPr defTabSz="914328">
              <a:defRPr/>
            </a:pPr>
            <a:endParaRPr lang="en-GB" baseline="0" dirty="0"/>
          </a:p>
        </p:txBody>
      </p:sp>
      <p:sp>
        <p:nvSpPr>
          <p:cNvPr id="4" name="Slide Number Placeholder 3"/>
          <p:cNvSpPr>
            <a:spLocks noGrp="1"/>
          </p:cNvSpPr>
          <p:nvPr>
            <p:ph type="sldNum" sz="quarter" idx="10"/>
          </p:nvPr>
        </p:nvSpPr>
        <p:spPr/>
        <p:txBody>
          <a:bodyPr/>
          <a:lstStyle/>
          <a:p>
            <a:fld id="{B1A289E7-7D14-47ED-B516-ABA539E0AEB8}" type="slidenum">
              <a:rPr lang="en-GB" smtClean="0"/>
              <a:t>18</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all experience low mood from time to time.</a:t>
            </a:r>
          </a:p>
          <a:p>
            <a:r>
              <a:rPr lang="en-GB" dirty="0"/>
              <a:t>Low mood can affect the way we think, feel and what we do.</a:t>
            </a:r>
          </a:p>
          <a:p>
            <a:r>
              <a:rPr lang="en-GB" dirty="0"/>
              <a:t>Live positively by using the 5 ways of wellbeing.</a:t>
            </a:r>
          </a:p>
          <a:p>
            <a:endParaRPr lang="en-GB" dirty="0"/>
          </a:p>
          <a:p>
            <a:endParaRPr lang="en-GB" dirty="0"/>
          </a:p>
          <a:p>
            <a:r>
              <a:rPr lang="en-GB" b="1" dirty="0"/>
              <a:t>Possible home activity- </a:t>
            </a:r>
            <a:r>
              <a:rPr lang="en-GB" b="0" dirty="0"/>
              <a:t>Talk with your children about the 5 Ways to Wellbeing – they  </a:t>
            </a:r>
            <a:r>
              <a:rPr lang="en-GB" dirty="0"/>
              <a:t>could draw their own 5 ways to wellbeing poster/ draw around their hand and include their planned activities for the week.</a:t>
            </a:r>
          </a:p>
          <a:p>
            <a:endParaRPr lang="en-GB" dirty="0"/>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19</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https://www.youtube.com/watch?v=cEqZthCaMpo</a:t>
            </a:r>
          </a:p>
          <a:p>
            <a:endParaRPr lang="en-GB" dirty="0"/>
          </a:p>
          <a:p>
            <a:r>
              <a:rPr lang="en-GB" dirty="0"/>
              <a:t>Before we begin to think about what Mindful Breathing is and why we practice it – let’s start the workshop off by all engaging in this 1-minute deep breathing exercise to quiet our minds, focus our attention and introduce us to what it feels like to practice Mindful Breathing. </a:t>
            </a:r>
          </a:p>
          <a:p>
            <a:endParaRPr lang="en-GB" dirty="0"/>
          </a:p>
          <a:p>
            <a:r>
              <a:rPr lang="en-GB" dirty="0"/>
              <a:t>This video was taken from the ‘Headspace’ website. Headspace is an NHS recommended website/ app containing</a:t>
            </a:r>
            <a:r>
              <a:rPr lang="en-GB" baseline="0" dirty="0"/>
              <a:t> guided meditations</a:t>
            </a:r>
            <a:r>
              <a:rPr lang="en-GB" sz="1200" b="0" i="0" kern="1200" dirty="0">
                <a:solidFill>
                  <a:schemeClr val="tx1"/>
                </a:solidFill>
                <a:effectLst/>
                <a:latin typeface="+mn-lt"/>
                <a:ea typeface="+mn-ea"/>
                <a:cs typeface="+mn-cs"/>
              </a:rPr>
              <a:t>, animations, articles and videos to help and improve peoples health and happiness. </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What was it like for you?</a:t>
            </a:r>
          </a:p>
          <a:p>
            <a:r>
              <a:rPr lang="en-GB" sz="1200" b="0" i="0" kern="1200" dirty="0">
                <a:solidFill>
                  <a:schemeClr val="tx1"/>
                </a:solidFill>
                <a:effectLst/>
                <a:latin typeface="+mn-lt"/>
                <a:ea typeface="+mn-ea"/>
                <a:cs typeface="+mn-cs"/>
              </a:rPr>
              <a:t>What</a:t>
            </a:r>
            <a:r>
              <a:rPr lang="en-GB" sz="1200" b="0" i="0" kern="1200" baseline="0" dirty="0">
                <a:solidFill>
                  <a:schemeClr val="tx1"/>
                </a:solidFill>
                <a:effectLst/>
                <a:latin typeface="+mn-lt"/>
                <a:ea typeface="+mn-ea"/>
                <a:cs typeface="+mn-cs"/>
              </a:rPr>
              <a:t> did you notice?</a:t>
            </a:r>
          </a:p>
          <a:p>
            <a:r>
              <a:rPr lang="en-GB" sz="1200" b="0" i="0" kern="1200" baseline="0" dirty="0">
                <a:solidFill>
                  <a:schemeClr val="tx1"/>
                </a:solidFill>
                <a:effectLst/>
                <a:latin typeface="+mn-lt"/>
                <a:ea typeface="+mn-ea"/>
                <a:cs typeface="+mn-cs"/>
              </a:rPr>
              <a:t>Was it easy/difficult?</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When was the last time you took some time to do this?</a:t>
            </a:r>
          </a:p>
          <a:p>
            <a:endParaRPr lang="en-GB" sz="1200" b="0" i="0" kern="1200" baseline="0" dirty="0">
              <a:solidFill>
                <a:schemeClr val="tx1"/>
              </a:solidFill>
              <a:effectLst/>
              <a:latin typeface="+mn-lt"/>
              <a:ea typeface="+mn-ea"/>
              <a:cs typeface="+mn-cs"/>
            </a:endParaRPr>
          </a:p>
          <a:p>
            <a:r>
              <a:rPr lang="en-GB" dirty="0"/>
              <a:t>We all have busy lives and things move quickly. As we are always on the move, we tend to neglect our surroundings and focus on other things/tasks/worries- often completing tasks on ‘auto pilot’. Mindfulness is the opposite of this.</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2</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Online Support</a:t>
            </a:r>
          </a:p>
          <a:p>
            <a:endParaRPr lang="en-GB" dirty="0"/>
          </a:p>
          <a:p>
            <a:r>
              <a:rPr lang="en-GB" dirty="0"/>
              <a:t>There is an abundance of online support and guidance in relation to Mindful Breathing. </a:t>
            </a:r>
          </a:p>
          <a:p>
            <a:endParaRPr lang="en-GB" dirty="0"/>
          </a:p>
          <a:p>
            <a:r>
              <a:rPr lang="en-GB" dirty="0"/>
              <a:t>We only recommend using websites and apps that have been verified and deemed appropriate for children and young people by professionals. </a:t>
            </a:r>
          </a:p>
          <a:p>
            <a:endParaRPr lang="en-GB" dirty="0"/>
          </a:p>
          <a:p>
            <a:r>
              <a:rPr lang="en-GB" dirty="0"/>
              <a:t>So please explore, investigate and find techniques and practices that work for you – just be careful. </a:t>
            </a:r>
          </a:p>
          <a:p>
            <a:endParaRPr lang="en-GB" dirty="0"/>
          </a:p>
          <a:p>
            <a:r>
              <a:rPr lang="en-GB" dirty="0"/>
              <a:t>These are some of the NHS recommended apps and websites for Mindful Breathing. </a:t>
            </a:r>
          </a:p>
        </p:txBody>
      </p:sp>
      <p:sp>
        <p:nvSpPr>
          <p:cNvPr id="4" name="Slide Number Placeholder 3"/>
          <p:cNvSpPr>
            <a:spLocks noGrp="1"/>
          </p:cNvSpPr>
          <p:nvPr>
            <p:ph type="sldNum" sz="quarter" idx="10"/>
          </p:nvPr>
        </p:nvSpPr>
        <p:spPr/>
        <p:txBody>
          <a:bodyPr/>
          <a:lstStyle/>
          <a:p>
            <a:fld id="{B1A289E7-7D14-47ED-B516-ABA539E0AEB8}" type="slidenum">
              <a:rPr lang="en-GB" smtClean="0"/>
              <a:t>20</a:t>
            </a:fld>
            <a:endParaRPr lang="en-GB"/>
          </a:p>
        </p:txBody>
      </p:sp>
    </p:spTree>
    <p:extLst>
      <p:ext uri="{BB962C8B-B14F-4D97-AF65-F5344CB8AC3E}">
        <p14:creationId xmlns:p14="http://schemas.microsoft.com/office/powerpoint/2010/main" val="2754064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Self-Help</a:t>
            </a:r>
          </a:p>
          <a:p>
            <a:endParaRPr lang="en-GB" b="1" dirty="0"/>
          </a:p>
          <a:p>
            <a:r>
              <a:rPr lang="en-GB" b="0" dirty="0"/>
              <a:t>We also wanted to point you in the direction of some age appropriate and professional online self-help support. </a:t>
            </a:r>
          </a:p>
          <a:p>
            <a:endParaRPr lang="en-GB" b="0" dirty="0"/>
          </a:p>
          <a:p>
            <a:r>
              <a:rPr lang="en-GB" b="0" dirty="0"/>
              <a:t>These websites have been verified by professionals and can provide children and young people with general mental health support in relation to lots of mental health issues. </a:t>
            </a:r>
          </a:p>
          <a:p>
            <a:endParaRPr lang="en-GB" b="0" dirty="0"/>
          </a:p>
          <a:p>
            <a:r>
              <a:rPr lang="en-GB" b="0" dirty="0"/>
              <a:t>They are all free and can provide you with advice, support and guidance on a number of issues that you might be facing right now. </a:t>
            </a:r>
          </a:p>
          <a:p>
            <a:endParaRPr lang="en-GB" b="0" dirty="0"/>
          </a:p>
          <a:p>
            <a:endParaRPr lang="en-GB" b="0" dirty="0"/>
          </a:p>
        </p:txBody>
      </p:sp>
      <p:sp>
        <p:nvSpPr>
          <p:cNvPr id="4" name="Slide Number Placeholder 3"/>
          <p:cNvSpPr>
            <a:spLocks noGrp="1"/>
          </p:cNvSpPr>
          <p:nvPr>
            <p:ph type="sldNum" sz="quarter" idx="10"/>
          </p:nvPr>
        </p:nvSpPr>
        <p:spPr/>
        <p:txBody>
          <a:bodyPr/>
          <a:lstStyle/>
          <a:p>
            <a:fld id="{B1A289E7-7D14-47ED-B516-ABA539E0AEB8}" type="slidenum">
              <a:rPr lang="en-GB" smtClean="0"/>
              <a:t>21</a:t>
            </a:fld>
            <a:endParaRPr lang="en-GB"/>
          </a:p>
        </p:txBody>
      </p:sp>
    </p:spTree>
    <p:extLst>
      <p:ext uri="{BB962C8B-B14F-4D97-AF65-F5344CB8AC3E}">
        <p14:creationId xmlns:p14="http://schemas.microsoft.com/office/powerpoint/2010/main" val="4222358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B1A289E7-7D14-47ED-B516-ABA539E0AEB8}" type="slidenum">
              <a:rPr lang="en-GB" smtClean="0"/>
              <a:t>22</a:t>
            </a:fld>
            <a:endParaRPr lang="en-GB"/>
          </a:p>
        </p:txBody>
      </p:sp>
    </p:spTree>
    <p:extLst>
      <p:ext uri="{BB962C8B-B14F-4D97-AF65-F5344CB8AC3E}">
        <p14:creationId xmlns:p14="http://schemas.microsoft.com/office/powerpoint/2010/main" val="1162657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THEORY is…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When we are anxious, emotional, angry or worried our bodies go into ”fight or flight mode.”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Ask if the audience understand what is meant be ”fight or flight mode.” – Caveman &amp; Sabretooth Tiger analogy- A survival mechanism which developed millions of years ago which our body uses to protect us from danger.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Unfortunately, our bodies still work in the same way they did back then, and will often make us feel like we are in danger, when really we are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algn="l"/>
            <a:r>
              <a:rPr lang="en-GB" sz="1200" dirty="0"/>
              <a:t>When this happens, we often</a:t>
            </a:r>
            <a:r>
              <a:rPr lang="en-GB" sz="1200" baseline="0" dirty="0"/>
              <a:t> experience a number of different uncomfortable physical symptoms,</a:t>
            </a:r>
          </a:p>
          <a:p>
            <a:pPr algn="l"/>
            <a:r>
              <a:rPr lang="en-GB" sz="1200" baseline="0" dirty="0"/>
              <a:t>Including changes to </a:t>
            </a:r>
            <a:r>
              <a:rPr lang="en-GB" sz="1200" dirty="0"/>
              <a:t>our breathing. </a:t>
            </a:r>
          </a:p>
          <a:p>
            <a:pPr algn="l"/>
            <a:r>
              <a:rPr lang="en-GB" sz="1200" dirty="0"/>
              <a:t>We tend to take shallow, short and quick breaths.</a:t>
            </a:r>
          </a:p>
          <a:p>
            <a:pPr algn="l"/>
            <a:endParaRPr lang="en-GB" sz="1200" dirty="0"/>
          </a:p>
          <a:p>
            <a:pPr algn="l"/>
            <a:r>
              <a:rPr lang="en-GB" sz="1200" dirty="0"/>
              <a:t>This can make us feel more anxious or stressed.</a:t>
            </a:r>
          </a:p>
          <a:p>
            <a:pPr algn="l"/>
            <a:endParaRPr lang="en-GB" sz="1200" dirty="0"/>
          </a:p>
          <a:p>
            <a:pPr algn="l"/>
            <a:r>
              <a:rPr lang="en-GB" sz="1200" dirty="0"/>
              <a:t>When we go into “fight or flight” mode, our body sends more oxygen out to our arms and legs to prepare us either to fight against threats or run away from them (flight.) </a:t>
            </a:r>
          </a:p>
          <a:p>
            <a:pPr algn="l"/>
            <a:endParaRPr lang="en-GB" sz="1200" dirty="0"/>
          </a:p>
          <a:p>
            <a:pPr algn="l"/>
            <a:r>
              <a:rPr lang="en-GB" sz="1200" dirty="0"/>
              <a:t>But when this happens, we tense up and less oxygen gets to our brains. And this makes it difficult for us to think clearly.</a:t>
            </a:r>
          </a:p>
          <a:p>
            <a:pPr algn="l"/>
            <a:endParaRPr lang="en-GB" sz="1200" dirty="0"/>
          </a:p>
          <a:p>
            <a:pPr algn="l"/>
            <a:r>
              <a:rPr lang="en-GB" sz="1200" dirty="0"/>
              <a:t>So here’s the thing:</a:t>
            </a:r>
          </a:p>
          <a:p>
            <a:pPr algn="l"/>
            <a:endParaRPr lang="en-GB" sz="1200" dirty="0"/>
          </a:p>
          <a:p>
            <a:pPr algn="l"/>
            <a:r>
              <a:rPr lang="en-GB" sz="1200" dirty="0"/>
              <a:t>We need to get more oxygen back to our brain.</a:t>
            </a:r>
          </a:p>
          <a:p>
            <a:pPr algn="l"/>
            <a:endParaRPr lang="en-GB" sz="1200" b="0" i="0" dirty="0">
              <a:solidFill>
                <a:srgbClr val="222222"/>
              </a:solidFill>
              <a:effectLst/>
              <a:latin typeface="Open Sans"/>
            </a:endParaRPr>
          </a:p>
          <a:p>
            <a:pPr algn="l"/>
            <a:r>
              <a:rPr lang="en-GB" b="1" dirty="0">
                <a:solidFill>
                  <a:srgbClr val="222222"/>
                </a:solidFill>
                <a:latin typeface="Open Sans"/>
              </a:rPr>
              <a:t>But how can we do that?</a:t>
            </a:r>
            <a:endParaRPr lang="en-GB" b="0" i="0" dirty="0">
              <a:solidFill>
                <a:srgbClr val="222222"/>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b="0" dirty="0"/>
          </a:p>
          <a:p>
            <a:endParaRPr lang="en-GB" b="0" dirty="0"/>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3</a:t>
            </a:fld>
            <a:endParaRPr lang="en-GB"/>
          </a:p>
        </p:txBody>
      </p:sp>
    </p:spTree>
    <p:extLst>
      <p:ext uri="{BB962C8B-B14F-4D97-AF65-F5344CB8AC3E}">
        <p14:creationId xmlns:p14="http://schemas.microsoft.com/office/powerpoint/2010/main" val="176600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Breathing!</a:t>
            </a:r>
          </a:p>
          <a:p>
            <a:endParaRPr lang="en-GB" dirty="0"/>
          </a:p>
          <a:p>
            <a:r>
              <a:rPr lang="en-GB" dirty="0"/>
              <a:t>By Breathing Mindfully!</a:t>
            </a:r>
          </a:p>
          <a:p>
            <a:endParaRPr lang="en-GB" dirty="0"/>
          </a:p>
          <a:p>
            <a:r>
              <a:rPr lang="en-GB" dirty="0"/>
              <a:t>By Breathing Slowly!</a:t>
            </a:r>
          </a:p>
          <a:p>
            <a:endParaRPr lang="en-GB" dirty="0"/>
          </a:p>
          <a:p>
            <a:r>
              <a:rPr lang="en-GB" dirty="0"/>
              <a:t>By Breathing deeply!</a:t>
            </a:r>
          </a:p>
          <a:p>
            <a:endParaRPr lang="en-GB" dirty="0"/>
          </a:p>
          <a:p>
            <a:r>
              <a:rPr lang="en-GB" dirty="0"/>
              <a:t>By Just Breathing! </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4</a:t>
            </a:fld>
            <a:endParaRPr lang="en-GB"/>
          </a:p>
        </p:txBody>
      </p:sp>
    </p:spTree>
    <p:extLst>
      <p:ext uri="{BB962C8B-B14F-4D97-AF65-F5344CB8AC3E}">
        <p14:creationId xmlns:p14="http://schemas.microsoft.com/office/powerpoint/2010/main" val="635656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is Mindful Breathing? </a:t>
            </a:r>
          </a:p>
          <a:p>
            <a:endParaRPr lang="en-GB" dirty="0"/>
          </a:p>
          <a:p>
            <a:r>
              <a:rPr lang="en-GB" dirty="0"/>
              <a:t>Mindful Breathing is a simple, yet powerful and effective technique that helps you to:</a:t>
            </a:r>
          </a:p>
          <a:p>
            <a:endParaRPr lang="en-GB" dirty="0"/>
          </a:p>
          <a:p>
            <a:pPr marL="171450" indent="-171450">
              <a:buFont typeface="Arial" panose="020B0604020202020204" pitchFamily="34" charset="0"/>
              <a:buChar char="•"/>
            </a:pPr>
            <a:r>
              <a:rPr lang="en-GB" dirty="0"/>
              <a:t>Focus your attention on your breathing. </a:t>
            </a:r>
          </a:p>
          <a:p>
            <a:pPr marL="171450" indent="-171450">
              <a:buFont typeface="Arial" panose="020B0604020202020204" pitchFamily="34" charset="0"/>
              <a:buChar char="•"/>
            </a:pPr>
            <a:r>
              <a:rPr lang="en-GB" dirty="0"/>
              <a:t>Develop a sense of calm and focus. </a:t>
            </a:r>
          </a:p>
          <a:p>
            <a:pPr marL="171450" indent="-171450">
              <a:buFont typeface="Arial" panose="020B0604020202020204" pitchFamily="34" charset="0"/>
              <a:buChar char="•"/>
            </a:pPr>
            <a:r>
              <a:rPr lang="en-GB" dirty="0"/>
              <a:t>And bring a greater awareness to your senses. </a:t>
            </a:r>
          </a:p>
          <a:p>
            <a:pPr marL="171450" indent="-171450">
              <a:buFont typeface="Arial" panose="020B0604020202020204" pitchFamily="34" charset="0"/>
              <a:buChar cha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charset="0"/>
              </a:rPr>
              <a:t>The idea that we can choose what to focus on, rather than passively allowing our attention to be dominated by the things which distresses us and takes us away from the present moment.</a:t>
            </a:r>
          </a:p>
          <a:p>
            <a:endParaRPr lang="en-GB" dirty="0"/>
          </a:p>
          <a:p>
            <a:r>
              <a:rPr lang="en-GB" dirty="0"/>
              <a:t>Mindful Breathing Exercises are:</a:t>
            </a:r>
          </a:p>
          <a:p>
            <a:pPr marL="171450" indent="-171450">
              <a:buFont typeface="Arial" panose="020B0604020202020204" pitchFamily="34" charset="0"/>
              <a:buChar char="•"/>
            </a:pPr>
            <a:r>
              <a:rPr lang="en-GB" dirty="0"/>
              <a:t>Simple</a:t>
            </a:r>
          </a:p>
          <a:p>
            <a:pPr marL="171450" indent="-171450">
              <a:buFont typeface="Arial" panose="020B0604020202020204" pitchFamily="34" charset="0"/>
              <a:buChar char="•"/>
            </a:pPr>
            <a:r>
              <a:rPr lang="en-GB" dirty="0"/>
              <a:t>Relativity short (</a:t>
            </a:r>
            <a:r>
              <a:rPr lang="en-GB" altLang="en-US" baseline="0" dirty="0">
                <a:latin typeface="Arial" charset="0"/>
              </a:rPr>
              <a:t>2-3 minutes, while others take 30-60 minute)</a:t>
            </a:r>
            <a:endParaRPr lang="en-GB" dirty="0"/>
          </a:p>
          <a:p>
            <a:pPr marL="171450" indent="-171450">
              <a:buFont typeface="Arial" panose="020B0604020202020204" pitchFamily="34" charset="0"/>
              <a:buChar char="•"/>
            </a:pPr>
            <a:r>
              <a:rPr lang="en-GB" dirty="0"/>
              <a:t>can be used anywhere, at anytime.</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5</a:t>
            </a:fld>
            <a:endParaRPr lang="en-GB"/>
          </a:p>
        </p:txBody>
      </p:sp>
    </p:spTree>
    <p:extLst>
      <p:ext uri="{BB962C8B-B14F-4D97-AF65-F5344CB8AC3E}">
        <p14:creationId xmlns:p14="http://schemas.microsoft.com/office/powerpoint/2010/main" val="2866534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should we practice Mindful Breathing?</a:t>
            </a:r>
          </a:p>
          <a:p>
            <a:endParaRPr lang="en-GB" dirty="0"/>
          </a:p>
          <a:p>
            <a:r>
              <a:rPr lang="en-GB" dirty="0"/>
              <a:t>Mindful Breathing is used by lots of people as a technique to build resilience against:</a:t>
            </a:r>
          </a:p>
          <a:p>
            <a:pPr marL="171450" indent="-171450">
              <a:buFont typeface="Arial" panose="020B0604020202020204" pitchFamily="34" charset="0"/>
              <a:buChar char="•"/>
            </a:pPr>
            <a:r>
              <a:rPr lang="en-GB" dirty="0"/>
              <a:t>Stress</a:t>
            </a:r>
          </a:p>
          <a:p>
            <a:pPr marL="171450" indent="-171450">
              <a:buFont typeface="Arial" panose="020B0604020202020204" pitchFamily="34" charset="0"/>
              <a:buChar char="•"/>
            </a:pPr>
            <a:r>
              <a:rPr lang="en-GB" dirty="0"/>
              <a:t>Anxiety</a:t>
            </a:r>
          </a:p>
          <a:p>
            <a:pPr marL="171450" indent="-171450">
              <a:buFont typeface="Arial" panose="020B0604020202020204" pitchFamily="34" charset="0"/>
              <a:buChar char="•"/>
            </a:pPr>
            <a:r>
              <a:rPr lang="en-GB" dirty="0"/>
              <a:t>Anger</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Resilience is our ability to cope and bounce back following difficult or challenging times.</a:t>
            </a:r>
          </a:p>
          <a:p>
            <a:pPr marL="171450" indent="-171450">
              <a:buFont typeface="Arial" panose="020B0604020202020204" pitchFamily="34" charset="0"/>
              <a:buChar char="•"/>
            </a:pPr>
            <a:r>
              <a:rPr lang="en-GB" dirty="0"/>
              <a:t>Studies have shown that the ability to focus attention on your breath can actually help you deal with everyday stress, anxiety and emotional ups and downs.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Remembering that ‘resilience’ is, according to the Oxford Dictionary: “</a:t>
            </a:r>
            <a:r>
              <a:rPr lang="en-GB" sz="1200" b="0" i="0" kern="1200" dirty="0">
                <a:solidFill>
                  <a:schemeClr val="tx1"/>
                </a:solidFill>
                <a:effectLst/>
                <a:latin typeface="+mn-lt"/>
                <a:ea typeface="+mn-ea"/>
                <a:cs typeface="+mn-cs"/>
              </a:rPr>
              <a:t>the ability of people or things to feel better, quickly, after something unpleasant, such as shock, injury, etc.” </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So with that in mind, Mindful Breathing aims to help people feel better, quicker, during and after experiencing unpleasant feelings or situations. </a:t>
            </a:r>
          </a:p>
          <a:p>
            <a:endParaRPr lang="en-GB" dirty="0"/>
          </a:p>
          <a:p>
            <a:r>
              <a:rPr lang="en-GB" dirty="0"/>
              <a:t>Research</a:t>
            </a:r>
            <a:r>
              <a:rPr lang="en-GB" baseline="0" dirty="0"/>
              <a:t> suggests that mindfulness helps to:</a:t>
            </a:r>
          </a:p>
          <a:p>
            <a:pPr marL="171450" indent="-171450">
              <a:buFont typeface="Arial" panose="020B0604020202020204" pitchFamily="34" charset="0"/>
              <a:buChar char="•"/>
            </a:pPr>
            <a:r>
              <a:rPr lang="en-GB" baseline="0" dirty="0"/>
              <a:t>Improve our cognitive performance, engagement and reduce anxiety.  </a:t>
            </a:r>
            <a:r>
              <a:rPr lang="en-GB" dirty="0"/>
              <a:t>Parts of the brain related to attention, sensory</a:t>
            </a:r>
            <a:r>
              <a:rPr lang="en-GB" baseline="0" dirty="0"/>
              <a:t> processing, emotion and stress regulation and empathy, are strengthened.</a:t>
            </a:r>
          </a:p>
          <a:p>
            <a:pPr marL="171450" indent="-171450">
              <a:buFont typeface="Arial" panose="020B0604020202020204" pitchFamily="34" charset="0"/>
              <a:buChar char="•"/>
            </a:pPr>
            <a:r>
              <a:rPr lang="en-GB" baseline="0" dirty="0"/>
              <a:t>Decrease stress and increase emotional wellbeing</a:t>
            </a:r>
          </a:p>
          <a:p>
            <a:pPr marL="171450" indent="-171450">
              <a:buFont typeface="Arial" panose="020B0604020202020204" pitchFamily="34" charset="0"/>
              <a:buChar char="•"/>
            </a:pPr>
            <a:r>
              <a:rPr lang="en-GB" baseline="0" dirty="0"/>
              <a:t>Respond to difficult situations in an appropriate way- Reducing aggressive and disruptive behaviour</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6</a:t>
            </a:fld>
            <a:endParaRPr lang="en-GB"/>
          </a:p>
        </p:txBody>
      </p:sp>
    </p:spTree>
    <p:extLst>
      <p:ext uri="{BB962C8B-B14F-4D97-AF65-F5344CB8AC3E}">
        <p14:creationId xmlns:p14="http://schemas.microsoft.com/office/powerpoint/2010/main" val="417077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are the BENEFITS of Mindful Breathing?</a:t>
            </a:r>
          </a:p>
          <a:p>
            <a:endParaRPr lang="en-GB" dirty="0"/>
          </a:p>
          <a:p>
            <a:r>
              <a:rPr lang="en-GB" dirty="0"/>
              <a:t>Mindful breathing is seen to:</a:t>
            </a:r>
          </a:p>
          <a:p>
            <a:r>
              <a:rPr lang="en-GB" dirty="0"/>
              <a:t>Reduce stress and anxiety</a:t>
            </a:r>
          </a:p>
          <a:p>
            <a:r>
              <a:rPr lang="en-GB" dirty="0"/>
              <a:t>Promote happiness</a:t>
            </a:r>
          </a:p>
          <a:p>
            <a:r>
              <a:rPr lang="en-GB" dirty="0"/>
              <a:t>Give a feeling of peace and calmness</a:t>
            </a:r>
          </a:p>
          <a:p>
            <a:r>
              <a:rPr lang="en-GB" dirty="0"/>
              <a:t>Lower blood pressure and heart rate</a:t>
            </a:r>
          </a:p>
          <a:p>
            <a:r>
              <a:rPr lang="en-GB" dirty="0"/>
              <a:t>Reduces tension in the body</a:t>
            </a:r>
          </a:p>
          <a:p>
            <a:r>
              <a:rPr lang="en-GB" dirty="0"/>
              <a:t>And Improves our focus and concentration</a:t>
            </a:r>
          </a:p>
          <a:p>
            <a:endParaRPr lang="en-GB" dirty="0"/>
          </a:p>
          <a:p>
            <a:r>
              <a:rPr lang="en-GB" dirty="0"/>
              <a:t>These are just some benefits that people believe Mindful Breathing has. </a:t>
            </a:r>
          </a:p>
          <a:p>
            <a:endParaRPr lang="en-GB" dirty="0"/>
          </a:p>
          <a:p>
            <a:r>
              <a:rPr lang="en-GB" dirty="0"/>
              <a:t>It is important to remember, that Mindful Breathing will benefit different people in different ways. </a:t>
            </a:r>
          </a:p>
          <a:p>
            <a:endParaRPr lang="en-GB" dirty="0"/>
          </a:p>
          <a:p>
            <a:r>
              <a:rPr lang="en-GB" dirty="0"/>
              <a:t>For some, it may be just a really relaxing way to stop and take stock of your feelings and experience a few moments of peace and calm. </a:t>
            </a:r>
          </a:p>
          <a:p>
            <a:endParaRPr lang="en-GB" dirty="0"/>
          </a:p>
          <a:p>
            <a:r>
              <a:rPr lang="en-GB" dirty="0"/>
              <a:t>For others, it may be a therapeutic tool that becomes part of your daily routine, helping to reduce physical and emotional distress. </a:t>
            </a:r>
          </a:p>
          <a:p>
            <a:r>
              <a:rPr lang="en-GB" dirty="0"/>
              <a:t>However Mindful Breathing benefits us, we must remind ourselves that it should feel natural, and aim to reduce our stress - not add to it. </a:t>
            </a:r>
          </a:p>
          <a:p>
            <a:endParaRPr lang="en-GB" dirty="0"/>
          </a:p>
          <a:p>
            <a:r>
              <a:rPr lang="en-GB" dirty="0"/>
              <a:t>Can help with sleep.</a:t>
            </a:r>
          </a:p>
        </p:txBody>
      </p:sp>
      <p:sp>
        <p:nvSpPr>
          <p:cNvPr id="4" name="Slide Number Placeholder 3"/>
          <p:cNvSpPr>
            <a:spLocks noGrp="1"/>
          </p:cNvSpPr>
          <p:nvPr>
            <p:ph type="sldNum" sz="quarter" idx="10"/>
          </p:nvPr>
        </p:nvSpPr>
        <p:spPr/>
        <p:txBody>
          <a:bodyPr/>
          <a:lstStyle/>
          <a:p>
            <a:fld id="{B1A289E7-7D14-47ED-B516-ABA539E0AEB8}" type="slidenum">
              <a:rPr lang="en-GB" smtClean="0"/>
              <a:t>7</a:t>
            </a:fld>
            <a:endParaRPr lang="en-GB"/>
          </a:p>
        </p:txBody>
      </p:sp>
    </p:spTree>
    <p:extLst>
      <p:ext uri="{BB962C8B-B14F-4D97-AF65-F5344CB8AC3E}">
        <p14:creationId xmlns:p14="http://schemas.microsoft.com/office/powerpoint/2010/main" val="298759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we practice Mindful Breathing?</a:t>
            </a:r>
          </a:p>
          <a:p>
            <a:endParaRPr lang="en-GB" dirty="0"/>
          </a:p>
          <a:p>
            <a:r>
              <a:rPr lang="en-GB" dirty="0"/>
              <a:t>The basics of Mindful Breathing is focussing on inhaling and exhaling. Something that most of us do naturally and without thinking too much about. </a:t>
            </a:r>
          </a:p>
          <a:p>
            <a:endParaRPr lang="en-GB" dirty="0"/>
          </a:p>
          <a:p>
            <a:r>
              <a:rPr lang="en-GB" dirty="0"/>
              <a:t>But Mindful Breathing encourages us to focus our attention on the breaths that we take. </a:t>
            </a:r>
          </a:p>
          <a:p>
            <a:endParaRPr lang="en-GB" dirty="0"/>
          </a:p>
          <a:p>
            <a:r>
              <a:rPr lang="en-GB" dirty="0"/>
              <a:t>When doing this, we should be in much more calm and relaxed state to begin recognising our feelings. </a:t>
            </a:r>
          </a:p>
          <a:p>
            <a:endParaRPr lang="en-GB" dirty="0"/>
          </a:p>
          <a:p>
            <a:r>
              <a:rPr lang="en-GB" dirty="0"/>
              <a:t>Feeling our breath enter</a:t>
            </a:r>
            <a:r>
              <a:rPr lang="en-GB" baseline="0" dirty="0"/>
              <a:t> the body through the nose and exit through the mouth </a:t>
            </a:r>
          </a:p>
          <a:p>
            <a:endParaRPr lang="en-GB" baseline="0" dirty="0"/>
          </a:p>
          <a:p>
            <a:r>
              <a:rPr lang="en-GB" dirty="0"/>
              <a:t>It’s normal that your thoughts will wander during mindfulness meditation. At times, it might</a:t>
            </a:r>
          </a:p>
          <a:p>
            <a:r>
              <a:rPr lang="en-GB" dirty="0"/>
              <a:t>feel like a constant battle to maintain focus on your breathing. Don’t worry—that’s normal. </a:t>
            </a:r>
          </a:p>
          <a:p>
            <a:r>
              <a:rPr lang="en-GB" dirty="0"/>
              <a:t>Whenever you become distracted, turn your focus back to breathing. </a:t>
            </a:r>
          </a:p>
          <a:p>
            <a:r>
              <a:rPr lang="en-GB" dirty="0"/>
              <a:t>Notice the sensation of air as it passes through your nose or mouth, the rise and fall of your belly, and the feeling of air being exhaled, back into the world. </a:t>
            </a:r>
          </a:p>
          <a:p>
            <a:r>
              <a:rPr lang="en-GB" dirty="0"/>
              <a:t>Notice the sounds that accompany each inhalation and exhalation.</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8</a:t>
            </a:fld>
            <a:endParaRPr lang="en-GB"/>
          </a:p>
        </p:txBody>
      </p:sp>
    </p:spTree>
    <p:extLst>
      <p:ext uri="{BB962C8B-B14F-4D97-AF65-F5344CB8AC3E}">
        <p14:creationId xmlns:p14="http://schemas.microsoft.com/office/powerpoint/2010/main" val="2296223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WHERE and WHEN do we practice Mindful Breathing?</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9</a:t>
            </a:fld>
            <a:endParaRPr lang="en-GB"/>
          </a:p>
        </p:txBody>
      </p:sp>
    </p:spTree>
    <p:extLst>
      <p:ext uri="{BB962C8B-B14F-4D97-AF65-F5344CB8AC3E}">
        <p14:creationId xmlns:p14="http://schemas.microsoft.com/office/powerpoint/2010/main" val="4238176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09/06/2021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7019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09/06/2021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319727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09/06/2021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71113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09/06/2021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843811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57E91F-671D-4BDD-990F-DDCA5EEF53BF}" type="datetimeFigureOut">
              <a:rPr lang="en-GB" smtClean="0"/>
              <a:t>09/06/2021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13769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657E91F-671D-4BDD-990F-DDCA5EEF53BF}" type="datetimeFigureOut">
              <a:rPr lang="en-GB" smtClean="0"/>
              <a:t>09/06/2021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305706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657E91F-671D-4BDD-990F-DDCA5EEF53BF}" type="datetimeFigureOut">
              <a:rPr lang="en-GB" smtClean="0"/>
              <a:t>09/06/2021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9406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657E91F-671D-4BDD-990F-DDCA5EEF53BF}" type="datetimeFigureOut">
              <a:rPr lang="en-GB" smtClean="0"/>
              <a:t>09/06/2021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715611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7E91F-671D-4BDD-990F-DDCA5EEF53BF}" type="datetimeFigureOut">
              <a:rPr lang="en-GB" smtClean="0"/>
              <a:t>09/06/2021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55152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57E91F-671D-4BDD-990F-DDCA5EEF53BF}" type="datetimeFigureOut">
              <a:rPr lang="en-GB" smtClean="0"/>
              <a:t>09/06/2021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236212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57E91F-671D-4BDD-990F-DDCA5EEF53BF}" type="datetimeFigureOut">
              <a:rPr lang="en-GB" smtClean="0"/>
              <a:t>09/06/2021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46806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57E91F-671D-4BDD-990F-DDCA5EEF53BF}" type="datetimeFigureOut">
              <a:rPr lang="en-GB" smtClean="0"/>
              <a:t>09/06/2021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7E276-C365-4684-A644-9A5D3CA4784A}" type="slidenum">
              <a:rPr lang="en-GB" smtClean="0"/>
              <a:t>‹#›</a:t>
            </a:fld>
            <a:endParaRPr lang="en-GB"/>
          </a:p>
        </p:txBody>
      </p:sp>
    </p:spTree>
    <p:extLst>
      <p:ext uri="{BB962C8B-B14F-4D97-AF65-F5344CB8AC3E}">
        <p14:creationId xmlns:p14="http://schemas.microsoft.com/office/powerpoint/2010/main" val="12530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10.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wfDTp2GogaQ" TargetMode="Externa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11.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12.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13.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14.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4.m4a"/><Relationship Id="rId7" Type="http://schemas.openxmlformats.org/officeDocument/2006/relationships/image" Target="../media/image7.png"/><Relationship Id="rId12" Type="http://schemas.openxmlformats.org/officeDocument/2006/relationships/image" Target="../media/image6.png"/><Relationship Id="rId2" Type="http://schemas.microsoft.com/office/2007/relationships/media" Target="../media/media14.m4a"/><Relationship Id="rId1" Type="http://schemas.openxmlformats.org/officeDocument/2006/relationships/video" Target="https://www.youtube.com/embed/BPKTBFHp-74" TargetMode="External"/><Relationship Id="rId6" Type="http://schemas.openxmlformats.org/officeDocument/2006/relationships/image" Target="../media/image2.jpeg"/><Relationship Id="rId11" Type="http://schemas.openxmlformats.org/officeDocument/2006/relationships/image" Target="../media/image20.png"/><Relationship Id="rId5" Type="http://schemas.openxmlformats.org/officeDocument/2006/relationships/notesSlide" Target="../notesSlides/notesSlide15.xml"/><Relationship Id="rId10" Type="http://schemas.openxmlformats.org/officeDocument/2006/relationships/image" Target="../media/image19.jpeg"/><Relationship Id="rId4" Type="http://schemas.openxmlformats.org/officeDocument/2006/relationships/slideLayout" Target="../slideLayouts/slideLayout2.xml"/><Relationship Id="rId9"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5.m4a"/><Relationship Id="rId7" Type="http://schemas.openxmlformats.org/officeDocument/2006/relationships/image" Target="../media/image7.png"/><Relationship Id="rId2" Type="http://schemas.microsoft.com/office/2007/relationships/media" Target="../media/media15.m4a"/><Relationship Id="rId1" Type="http://schemas.openxmlformats.org/officeDocument/2006/relationships/video" Target="https://www.youtube.com/embed/mgzhKW08bMQ" TargetMode="External"/><Relationship Id="rId6" Type="http://schemas.openxmlformats.org/officeDocument/2006/relationships/image" Target="../media/image2.jpeg"/><Relationship Id="rId11" Type="http://schemas.openxmlformats.org/officeDocument/2006/relationships/image" Target="../media/image6.png"/><Relationship Id="rId5" Type="http://schemas.openxmlformats.org/officeDocument/2006/relationships/notesSlide" Target="../notesSlides/notesSlide16.xml"/><Relationship Id="rId10" Type="http://schemas.openxmlformats.org/officeDocument/2006/relationships/image" Target="../media/image20.png"/><Relationship Id="rId4" Type="http://schemas.openxmlformats.org/officeDocument/2006/relationships/slideLayout" Target="../slideLayouts/slideLayout2.xml"/><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audio" Target="../media/media16.m4a"/><Relationship Id="rId7" Type="http://schemas.openxmlformats.org/officeDocument/2006/relationships/image" Target="../media/image7.png"/><Relationship Id="rId12" Type="http://schemas.openxmlformats.org/officeDocument/2006/relationships/image" Target="../media/image6.png"/><Relationship Id="rId2" Type="http://schemas.microsoft.com/office/2007/relationships/media" Target="../media/media16.m4a"/><Relationship Id="rId1" Type="http://schemas.openxmlformats.org/officeDocument/2006/relationships/video" Target="https://www.youtube.com/embed/HQVZgpyVQ78" TargetMode="External"/><Relationship Id="rId6" Type="http://schemas.openxmlformats.org/officeDocument/2006/relationships/image" Target="../media/image2.jpeg"/><Relationship Id="rId11" Type="http://schemas.openxmlformats.org/officeDocument/2006/relationships/image" Target="../media/image20.png"/><Relationship Id="rId5" Type="http://schemas.openxmlformats.org/officeDocument/2006/relationships/notesSlide" Target="../notesSlides/notesSlide17.xml"/><Relationship Id="rId10" Type="http://schemas.openxmlformats.org/officeDocument/2006/relationships/image" Target="../media/image22.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notesSlide" Target="../notesSlides/notesSlide18.xml"/><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2.jpeg"/><Relationship Id="rId10" Type="http://schemas.openxmlformats.org/officeDocument/2006/relationships/image" Target="../media/image25.png"/><Relationship Id="rId4" Type="http://schemas.openxmlformats.org/officeDocument/2006/relationships/notesSlide" Target="../notesSlides/notesSlide19.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audio" Target="../media/media2.m4a"/><Relationship Id="rId7" Type="http://schemas.openxmlformats.org/officeDocument/2006/relationships/image" Target="../media/image7.png"/><Relationship Id="rId2" Type="http://schemas.microsoft.com/office/2007/relationships/media" Target="../media/media2.m4a"/><Relationship Id="rId1" Type="http://schemas.openxmlformats.org/officeDocument/2006/relationships/video" Target="https://www.youtube.com/embed/cEqZthCaMpo" TargetMode="External"/><Relationship Id="rId6" Type="http://schemas.openxmlformats.org/officeDocument/2006/relationships/image" Target="../media/image2.jpeg"/><Relationship Id="rId11" Type="http://schemas.openxmlformats.org/officeDocument/2006/relationships/image" Target="../media/image6.png"/><Relationship Id="rId5" Type="http://schemas.openxmlformats.org/officeDocument/2006/relationships/notesSlide" Target="../notesSlides/notesSlide2.xml"/><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s://www.nhs.uk/conditions/stress-anxiety-depression/ways-relieve-stress/" TargetMode="External"/><Relationship Id="rId18" Type="http://schemas.openxmlformats.org/officeDocument/2006/relationships/image" Target="../media/image30.jpeg"/><Relationship Id="rId3" Type="http://schemas.openxmlformats.org/officeDocument/2006/relationships/slideLayout" Target="../slideLayouts/slideLayout2.xml"/><Relationship Id="rId7" Type="http://schemas.openxmlformats.org/officeDocument/2006/relationships/image" Target="../media/image8.jpg"/><Relationship Id="rId12" Type="http://schemas.openxmlformats.org/officeDocument/2006/relationships/image" Target="../media/image29.png"/><Relationship Id="rId17" Type="http://schemas.openxmlformats.org/officeDocument/2006/relationships/hyperlink" Target="https://www.headspace.com/meditation/breathing-exercises" TargetMode="External"/><Relationship Id="rId2" Type="http://schemas.openxmlformats.org/officeDocument/2006/relationships/audio" Target="../media/media19.m4a"/><Relationship Id="rId16" Type="http://schemas.openxmlformats.org/officeDocument/2006/relationships/hyperlink" Target="https://www.nhs.uk/apps-library/chill-panda/" TargetMode="External"/><Relationship Id="rId1" Type="http://schemas.microsoft.com/office/2007/relationships/media" Target="../media/media19.m4a"/><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2.jpeg"/><Relationship Id="rId15" Type="http://schemas.openxmlformats.org/officeDocument/2006/relationships/hyperlink" Target="https://www.calm.com/breathe" TargetMode="External"/><Relationship Id="rId10" Type="http://schemas.openxmlformats.org/officeDocument/2006/relationships/image" Target="../media/image27.png"/><Relationship Id="rId19" Type="http://schemas.openxmlformats.org/officeDocument/2006/relationships/image" Target="../media/image6.png"/><Relationship Id="rId4" Type="http://schemas.openxmlformats.org/officeDocument/2006/relationships/notesSlide" Target="../notesSlides/notesSlide20.xml"/><Relationship Id="rId9" Type="http://schemas.openxmlformats.org/officeDocument/2006/relationships/image" Target="../media/image26.png"/><Relationship Id="rId14" Type="http://schemas.openxmlformats.org/officeDocument/2006/relationships/hyperlink" Target="https://youngminds.org.uk/find-help/looking-after-yourself/take-time-ou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hyperlink" Target="https://www.mind.org.uk/information-support/for-children-and-young-people/" TargetMode="External"/><Relationship Id="rId3" Type="http://schemas.openxmlformats.org/officeDocument/2006/relationships/image" Target="../media/image2.jpeg"/><Relationship Id="rId7" Type="http://schemas.openxmlformats.org/officeDocument/2006/relationships/image" Target="../media/image26.png"/><Relationship Id="rId12" Type="http://schemas.openxmlformats.org/officeDocument/2006/relationships/hyperlink" Target="https://www.kooth.com/" TargetMode="External"/><Relationship Id="rId2" Type="http://schemas.openxmlformats.org/officeDocument/2006/relationships/notesSlide" Target="../notesSlides/notesSlide21.xml"/><Relationship Id="rId16"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8.jpg"/><Relationship Id="rId15" Type="http://schemas.openxmlformats.org/officeDocument/2006/relationships/hyperlink" Target="https://www.childline.org.uk/" TargetMode="External"/><Relationship Id="rId10" Type="http://schemas.openxmlformats.org/officeDocument/2006/relationships/hyperlink" Target="https://www.nhs.uk/oneyou/every-mind-matters/" TargetMode="External"/><Relationship Id="rId4" Type="http://schemas.openxmlformats.org/officeDocument/2006/relationships/image" Target="../media/image7.png"/><Relationship Id="rId9" Type="http://schemas.openxmlformats.org/officeDocument/2006/relationships/hyperlink" Target="https://www.nhs.uk/conditions/stress-anxiety-depression/" TargetMode="External"/><Relationship Id="rId14" Type="http://schemas.openxmlformats.org/officeDocument/2006/relationships/image" Target="../media/image33.jpe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notesSlide" Target="../notesSlides/notesSlide22.xml"/><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notesSlide" Target="../notesSlides/notesSlide5.xml"/><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notesSlide" Target="../notesSlides/notesSlide8.xml"/><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8.jpg"/><Relationship Id="rId12" Type="http://schemas.openxmlformats.org/officeDocument/2006/relationships/image" Target="../media/image1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2.jpeg"/><Relationship Id="rId10" Type="http://schemas.openxmlformats.org/officeDocument/2006/relationships/image" Target="../media/image14.png"/><Relationship Id="rId4" Type="http://schemas.openxmlformats.org/officeDocument/2006/relationships/notesSlide" Target="../notesSlides/notesSlide9.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00" r="-1"/>
          <a:stretch/>
        </p:blipFill>
        <p:spPr>
          <a:xfrm flipH="1">
            <a:off x="-2" y="0"/>
            <a:ext cx="7433925" cy="6858000"/>
          </a:xfrm>
          <a:prstGeom prst="rect">
            <a:avLst/>
          </a:prstGeom>
        </p:spPr>
      </p:pic>
      <p:sp>
        <p:nvSpPr>
          <p:cNvPr id="7"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10"/>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6595" t="27749" r="24061" b="48063"/>
          <a:stretch/>
        </p:blipFill>
        <p:spPr>
          <a:xfrm>
            <a:off x="1835696" y="1196752"/>
            <a:ext cx="3484316" cy="1021716"/>
          </a:xfrm>
          <a:prstGeom prst="rect">
            <a:avLst/>
          </a:prstGeom>
        </p:spPr>
      </p:pic>
      <p:sp>
        <p:nvSpPr>
          <p:cNvPr id="21"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10" name="TextBox 9">
            <a:extLst>
              <a:ext uri="{FF2B5EF4-FFF2-40B4-BE49-F238E27FC236}">
                <a16:creationId xmlns:a16="http://schemas.microsoft.com/office/drawing/2014/main" id="{7206D2DF-ABA5-494F-B374-4B7535FB1F6D}"/>
              </a:ext>
            </a:extLst>
          </p:cNvPr>
          <p:cNvSpPr txBox="1"/>
          <p:nvPr/>
        </p:nvSpPr>
        <p:spPr>
          <a:xfrm>
            <a:off x="1822719" y="2218468"/>
            <a:ext cx="5112568" cy="769441"/>
          </a:xfrm>
          <a:prstGeom prst="rect">
            <a:avLst/>
          </a:prstGeom>
          <a:noFill/>
        </p:spPr>
        <p:txBody>
          <a:bodyPr wrap="square" rtlCol="0">
            <a:spAutoFit/>
          </a:bodyPr>
          <a:lstStyle/>
          <a:p>
            <a:r>
              <a:rPr lang="en-GB" sz="4400" b="1" dirty="0">
                <a:solidFill>
                  <a:schemeClr val="bg1"/>
                </a:solidFill>
                <a:latin typeface="Arial" panose="020B0604020202020204" pitchFamily="34" charset="0"/>
                <a:cs typeface="Arial" panose="020B0604020202020204" pitchFamily="34" charset="0"/>
              </a:rPr>
              <a:t>Mindful Breathing</a:t>
            </a:r>
          </a:p>
        </p:txBody>
      </p:sp>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7591" t="2437" r="8876" b="6639"/>
          <a:stretch/>
        </p:blipFill>
        <p:spPr>
          <a:xfrm>
            <a:off x="1786947" y="3243130"/>
            <a:ext cx="4296579" cy="3117773"/>
          </a:xfrm>
          <a:prstGeom prst="rect">
            <a:avLst/>
          </a:prstGeom>
        </p:spPr>
      </p:pic>
      <p:pic>
        <p:nvPicPr>
          <p:cNvPr id="2" name="Recorded Sound">
            <a:hlinkClick r:id="" action="ppaction://media"/>
            <a:extLst>
              <a:ext uri="{FF2B5EF4-FFF2-40B4-BE49-F238E27FC236}">
                <a16:creationId xmlns:a16="http://schemas.microsoft.com/office/drawing/2014/main" id="{68B2F1E7-34F9-4B76-8240-2A67B009E0D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0183" y="4618587"/>
            <a:ext cx="707886" cy="707886"/>
          </a:xfrm>
          <a:prstGeom prst="rect">
            <a:avLst/>
          </a:prstGeom>
        </p:spPr>
      </p:pic>
    </p:spTree>
    <p:extLst>
      <p:ext uri="{BB962C8B-B14F-4D97-AF65-F5344CB8AC3E}">
        <p14:creationId xmlns:p14="http://schemas.microsoft.com/office/powerpoint/2010/main" val="3981474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6" name="Online Media 5" title="Mindful Breathing Exercise">
            <a:hlinkClick r:id="" action="ppaction://media"/>
            <a:extLst>
              <a:ext uri="{FF2B5EF4-FFF2-40B4-BE49-F238E27FC236}">
                <a16:creationId xmlns:a16="http://schemas.microsoft.com/office/drawing/2014/main" id="{7AA14FD8-28CA-49FD-9F23-D8D08B20E6C1}"/>
              </a:ext>
            </a:extLst>
          </p:cNvPr>
          <p:cNvPicPr>
            <a:picLocks noRot="1" noChangeAspect="1"/>
          </p:cNvPicPr>
          <p:nvPr>
            <a:videoFile r:link="rId1"/>
          </p:nvPr>
        </p:nvPicPr>
        <p:blipFill>
          <a:blip r:embed="rId8"/>
          <a:stretch>
            <a:fillRect/>
          </a:stretch>
        </p:blipFill>
        <p:spPr>
          <a:xfrm>
            <a:off x="1761690" y="1196752"/>
            <a:ext cx="5054331" cy="2843061"/>
          </a:xfrm>
          <a:prstGeom prst="rect">
            <a:avLst/>
          </a:prstGeom>
        </p:spPr>
      </p:pic>
      <p:sp>
        <p:nvSpPr>
          <p:cNvPr id="7" name="TextBox 6">
            <a:extLst>
              <a:ext uri="{FF2B5EF4-FFF2-40B4-BE49-F238E27FC236}">
                <a16:creationId xmlns:a16="http://schemas.microsoft.com/office/drawing/2014/main" id="{950D633A-D7ED-4C1E-B6CF-C99F4D088264}"/>
              </a:ext>
            </a:extLst>
          </p:cNvPr>
          <p:cNvSpPr txBox="1"/>
          <p:nvPr/>
        </p:nvSpPr>
        <p:spPr>
          <a:xfrm>
            <a:off x="1761689" y="4452688"/>
            <a:ext cx="5054331" cy="1200329"/>
          </a:xfrm>
          <a:prstGeom prst="rect">
            <a:avLst/>
          </a:prstGeom>
          <a:noFill/>
        </p:spPr>
        <p:txBody>
          <a:bodyPr wrap="square" rtlCol="0">
            <a:spAutoFit/>
          </a:bodyPr>
          <a:lstStyle/>
          <a:p>
            <a:pPr algn="ctr"/>
            <a:r>
              <a:rPr lang="en-GB" dirty="0"/>
              <a:t>Every Mind Matters has been created by Public Health England, with tips and advice developed with experts and approved by the NHS to help you manage and maintain your mental health. </a:t>
            </a:r>
          </a:p>
        </p:txBody>
      </p:sp>
      <p:sp>
        <p:nvSpPr>
          <p:cNvPr id="11" name="TextBox 10">
            <a:extLst>
              <a:ext uri="{FF2B5EF4-FFF2-40B4-BE49-F238E27FC236}">
                <a16:creationId xmlns:a16="http://schemas.microsoft.com/office/drawing/2014/main" id="{6EB8A641-81E0-447F-9990-9047EBC1EBA5}"/>
              </a:ext>
            </a:extLst>
          </p:cNvPr>
          <p:cNvSpPr txBox="1"/>
          <p:nvPr/>
        </p:nvSpPr>
        <p:spPr>
          <a:xfrm>
            <a:off x="2141963" y="589089"/>
            <a:ext cx="4248472" cy="461665"/>
          </a:xfrm>
          <a:prstGeom prst="rect">
            <a:avLst/>
          </a:prstGeom>
          <a:noFill/>
        </p:spPr>
        <p:txBody>
          <a:bodyPr wrap="square" rtlCol="0">
            <a:spAutoFit/>
          </a:bodyPr>
          <a:lstStyle/>
          <a:p>
            <a:pPr algn="ctr"/>
            <a:r>
              <a:rPr lang="en-GB" sz="2400" b="1" dirty="0"/>
              <a:t>Every Mind Matters</a:t>
            </a:r>
          </a:p>
        </p:txBody>
      </p:sp>
    </p:spTree>
    <p:extLst>
      <p:ext uri="{BB962C8B-B14F-4D97-AF65-F5344CB8AC3E}">
        <p14:creationId xmlns:p14="http://schemas.microsoft.com/office/powerpoint/2010/main" val="1012653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9" name="Rectangle 8">
            <a:extLst>
              <a:ext uri="{FF2B5EF4-FFF2-40B4-BE49-F238E27FC236}">
                <a16:creationId xmlns:a16="http://schemas.microsoft.com/office/drawing/2014/main" id="{D040C32F-22D4-4405-A850-A654EE1E43C7}"/>
              </a:ext>
            </a:extLst>
          </p:cNvPr>
          <p:cNvSpPr/>
          <p:nvPr/>
        </p:nvSpPr>
        <p:spPr>
          <a:xfrm>
            <a:off x="1254565" y="1844615"/>
            <a:ext cx="6023270" cy="2585323"/>
          </a:xfrm>
          <a:prstGeom prst="rect">
            <a:avLst/>
          </a:prstGeom>
        </p:spPr>
        <p:txBody>
          <a:bodyPr wrap="square">
            <a:spAutoFit/>
          </a:bodyPr>
          <a:lstStyle/>
          <a:p>
            <a:pPr algn="ctr"/>
            <a:r>
              <a:rPr lang="en-GB" dirty="0"/>
              <a:t>We want to give you the chance to practice a few Mindful Breathing techniques that you can do anywhere, anytime, without needing an audio or visual guide. </a:t>
            </a:r>
          </a:p>
          <a:p>
            <a:pPr algn="ctr"/>
            <a:endParaRPr lang="en-GB" dirty="0"/>
          </a:p>
          <a:p>
            <a:pPr algn="ctr"/>
            <a:endParaRPr lang="en-GB" dirty="0"/>
          </a:p>
          <a:p>
            <a:pPr algn="ctr"/>
            <a:endParaRPr lang="en-GB" b="1" dirty="0"/>
          </a:p>
          <a:p>
            <a:pPr algn="ctr"/>
            <a:endParaRPr lang="en-GB" b="1" dirty="0"/>
          </a:p>
          <a:p>
            <a:pPr lvl="0" algn="ctr">
              <a:defRPr/>
            </a:pPr>
            <a:r>
              <a:rPr lang="en-GB" b="1" dirty="0">
                <a:solidFill>
                  <a:srgbClr val="FFB81C"/>
                </a:solidFill>
              </a:rPr>
              <a:t>*If at any time you feel faint or light-headed, stop and return to normal steady breathing*</a:t>
            </a:r>
          </a:p>
        </p:txBody>
      </p:sp>
      <p:sp>
        <p:nvSpPr>
          <p:cNvPr id="11" name="TextBox 10">
            <a:extLst>
              <a:ext uri="{FF2B5EF4-FFF2-40B4-BE49-F238E27FC236}">
                <a16:creationId xmlns:a16="http://schemas.microsoft.com/office/drawing/2014/main" id="{D66CEC47-E22A-48F3-AFBF-8E718A6C6BE3}"/>
              </a:ext>
            </a:extLst>
          </p:cNvPr>
          <p:cNvSpPr txBox="1"/>
          <p:nvPr/>
        </p:nvSpPr>
        <p:spPr>
          <a:xfrm>
            <a:off x="1254564" y="613640"/>
            <a:ext cx="5505808" cy="830997"/>
          </a:xfrm>
          <a:prstGeom prst="rect">
            <a:avLst/>
          </a:prstGeom>
          <a:noFill/>
        </p:spPr>
        <p:txBody>
          <a:bodyPr wrap="square" rtlCol="0">
            <a:spAutoFit/>
          </a:bodyPr>
          <a:lstStyle/>
          <a:p>
            <a:pPr algn="ctr"/>
            <a:r>
              <a:rPr lang="en-GB" sz="2400" b="1" dirty="0"/>
              <a:t>Let’s practice some Mindful Breathing techniques together</a:t>
            </a:r>
          </a:p>
        </p:txBody>
      </p:sp>
      <p:pic>
        <p:nvPicPr>
          <p:cNvPr id="6" name="Recorded Sound">
            <a:hlinkClick r:id="" action="ppaction://media"/>
            <a:extLst>
              <a:ext uri="{FF2B5EF4-FFF2-40B4-BE49-F238E27FC236}">
                <a16:creationId xmlns:a16="http://schemas.microsoft.com/office/drawing/2014/main" id="{35367E96-205D-4059-8B7B-8A7D6A6B53E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12234" y="4740983"/>
            <a:ext cx="722297" cy="722297"/>
          </a:xfrm>
          <a:prstGeom prst="rect">
            <a:avLst/>
          </a:prstGeom>
        </p:spPr>
      </p:pic>
    </p:spTree>
    <p:extLst>
      <p:ext uri="{BB962C8B-B14F-4D97-AF65-F5344CB8AC3E}">
        <p14:creationId xmlns:p14="http://schemas.microsoft.com/office/powerpoint/2010/main" val="3186449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0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TextBox 5">
            <a:extLst>
              <a:ext uri="{FF2B5EF4-FFF2-40B4-BE49-F238E27FC236}">
                <a16:creationId xmlns:a16="http://schemas.microsoft.com/office/drawing/2014/main" id="{8C6C2873-BBCA-49F5-BDE2-F3E1D966D5D4}"/>
              </a:ext>
            </a:extLst>
          </p:cNvPr>
          <p:cNvSpPr txBox="1"/>
          <p:nvPr/>
        </p:nvSpPr>
        <p:spPr>
          <a:xfrm>
            <a:off x="1198115" y="1340768"/>
            <a:ext cx="6136168" cy="452431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dirty="0">
                <a:solidFill>
                  <a:srgbClr val="222222"/>
                </a:solidFill>
              </a:rPr>
              <a:t>Place one hand on your belly. </a:t>
            </a:r>
          </a:p>
          <a:p>
            <a:pPr algn="ctr"/>
            <a:endParaRPr lang="en-GB" dirty="0">
              <a:solidFill>
                <a:srgbClr val="222222"/>
              </a:solidFill>
            </a:endParaRPr>
          </a:p>
          <a:p>
            <a:pPr algn="ctr"/>
            <a:r>
              <a:rPr lang="en-GB" dirty="0">
                <a:solidFill>
                  <a:srgbClr val="222222"/>
                </a:solidFill>
              </a:rPr>
              <a:t>Inhale slowly for 4 seconds through the nose.</a:t>
            </a:r>
          </a:p>
          <a:p>
            <a:pPr algn="ctr"/>
            <a:endParaRPr lang="en-GB" dirty="0">
              <a:solidFill>
                <a:srgbClr val="222222"/>
              </a:solidFill>
            </a:endParaRPr>
          </a:p>
          <a:p>
            <a:pPr algn="ctr"/>
            <a:r>
              <a:rPr lang="en-GB" dirty="0">
                <a:solidFill>
                  <a:srgbClr val="222222"/>
                </a:solidFill>
              </a:rPr>
              <a:t>Pretend you are blowing up a balloon inside your belly. </a:t>
            </a:r>
          </a:p>
          <a:p>
            <a:pPr algn="ctr"/>
            <a:endParaRPr lang="en-GB" dirty="0">
              <a:solidFill>
                <a:srgbClr val="222222"/>
              </a:solidFill>
            </a:endParaRPr>
          </a:p>
          <a:p>
            <a:pPr algn="ctr"/>
            <a:r>
              <a:rPr lang="en-GB" dirty="0">
                <a:solidFill>
                  <a:srgbClr val="222222"/>
                </a:solidFill>
              </a:rPr>
              <a:t>You should be able to feel your belly inflate.</a:t>
            </a:r>
          </a:p>
          <a:p>
            <a:pPr algn="ctr"/>
            <a:endParaRPr lang="en-GB" dirty="0">
              <a:solidFill>
                <a:srgbClr val="222222"/>
              </a:solidFill>
            </a:endParaRPr>
          </a:p>
          <a:p>
            <a:pPr algn="ctr"/>
            <a:r>
              <a:rPr lang="en-GB" dirty="0">
                <a:solidFill>
                  <a:srgbClr val="222222"/>
                </a:solidFill>
              </a:rPr>
              <a:t>Pause for 2 seconds, and then slowly exhale through the mouth.</a:t>
            </a:r>
          </a:p>
          <a:p>
            <a:pPr algn="ctr"/>
            <a:endParaRPr lang="en-GB" dirty="0">
              <a:solidFill>
                <a:srgbClr val="222222"/>
              </a:solidFill>
            </a:endParaRPr>
          </a:p>
          <a:p>
            <a:pPr algn="ctr"/>
            <a:r>
              <a:rPr lang="en-GB" dirty="0">
                <a:solidFill>
                  <a:srgbClr val="222222"/>
                </a:solidFill>
              </a:rPr>
              <a:t>Pretend that you are emptying the balloon of air. </a:t>
            </a:r>
          </a:p>
          <a:p>
            <a:pPr algn="ctr"/>
            <a:endParaRPr lang="en-GB" dirty="0">
              <a:solidFill>
                <a:srgbClr val="222222"/>
              </a:solidFill>
            </a:endParaRPr>
          </a:p>
          <a:p>
            <a:pPr algn="ctr"/>
            <a:r>
              <a:rPr lang="en-GB" dirty="0">
                <a:solidFill>
                  <a:srgbClr val="222222"/>
                </a:solidFill>
              </a:rPr>
              <a:t>You should feel your belly deflate.</a:t>
            </a:r>
          </a:p>
          <a:p>
            <a:pPr algn="ctr"/>
            <a:endParaRPr lang="en-GB" dirty="0">
              <a:solidFill>
                <a:srgbClr val="222222"/>
              </a:solidFill>
            </a:endParaRPr>
          </a:p>
          <a:p>
            <a:pPr algn="ctr"/>
            <a:r>
              <a:rPr lang="en-GB" dirty="0">
                <a:solidFill>
                  <a:srgbClr val="222222"/>
                </a:solidFill>
              </a:rPr>
              <a:t>Pause for 2 seconds, and then repeat.</a:t>
            </a:r>
          </a:p>
        </p:txBody>
      </p:sp>
      <p:sp>
        <p:nvSpPr>
          <p:cNvPr id="7" name="TextBox 6">
            <a:extLst>
              <a:ext uri="{FF2B5EF4-FFF2-40B4-BE49-F238E27FC236}">
                <a16:creationId xmlns:a16="http://schemas.microsoft.com/office/drawing/2014/main" id="{FE762D43-D959-45FF-BF40-796932B611C9}"/>
              </a:ext>
            </a:extLst>
          </p:cNvPr>
          <p:cNvSpPr txBox="1"/>
          <p:nvPr/>
        </p:nvSpPr>
        <p:spPr>
          <a:xfrm>
            <a:off x="2141963" y="589089"/>
            <a:ext cx="4248472" cy="461665"/>
          </a:xfrm>
          <a:prstGeom prst="rect">
            <a:avLst/>
          </a:prstGeom>
          <a:noFill/>
        </p:spPr>
        <p:txBody>
          <a:bodyPr wrap="square" rtlCol="0">
            <a:spAutoFit/>
          </a:bodyPr>
          <a:lstStyle/>
          <a:p>
            <a:pPr algn="ctr"/>
            <a:r>
              <a:rPr lang="en-GB" sz="2400" b="1" dirty="0"/>
              <a:t>Belly Breathing</a:t>
            </a:r>
          </a:p>
        </p:txBody>
      </p:sp>
      <p:pic>
        <p:nvPicPr>
          <p:cNvPr id="8" name="Recorded Sound">
            <a:hlinkClick r:id="" action="ppaction://media"/>
            <a:extLst>
              <a:ext uri="{FF2B5EF4-FFF2-40B4-BE49-F238E27FC236}">
                <a16:creationId xmlns:a16="http://schemas.microsoft.com/office/drawing/2014/main" id="{A2A5DECB-9911-4990-A118-523CD12198CD}"/>
              </a:ext>
            </a:extLst>
          </p:cNvPr>
          <p:cNvPicPr>
            <a:picLocks noChangeAspect="1"/>
          </p:cNvPicPr>
          <p:nvPr>
            <a:audioFile r:link="rId1"/>
            <p:extLst>
              <p:ext uri="{DAA4B4D4-6D71-4841-9C94-3DE7FCFB9230}">
                <p14:media xmlns:p14="http://schemas.microsoft.com/office/powerpoint/2010/main" r:embed="rId2">
                  <p14:trim st="25906"/>
                </p14:media>
              </p:ext>
            </p:extLst>
          </p:nvPr>
        </p:nvPicPr>
        <p:blipFill>
          <a:blip r:embed="rId9"/>
          <a:stretch>
            <a:fillRect/>
          </a:stretch>
        </p:blipFill>
        <p:spPr>
          <a:xfrm>
            <a:off x="8033611" y="4464002"/>
            <a:ext cx="869130" cy="869130"/>
          </a:xfrm>
          <a:prstGeom prst="rect">
            <a:avLst/>
          </a:prstGeom>
        </p:spPr>
      </p:pic>
    </p:spTree>
    <p:extLst>
      <p:ext uri="{BB962C8B-B14F-4D97-AF65-F5344CB8AC3E}">
        <p14:creationId xmlns:p14="http://schemas.microsoft.com/office/powerpoint/2010/main" val="2784429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6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TextBox 5">
            <a:extLst>
              <a:ext uri="{FF2B5EF4-FFF2-40B4-BE49-F238E27FC236}">
                <a16:creationId xmlns:a16="http://schemas.microsoft.com/office/drawing/2014/main" id="{8C6C2873-BBCA-49F5-BDE2-F3E1D966D5D4}"/>
              </a:ext>
            </a:extLst>
          </p:cNvPr>
          <p:cNvSpPr txBox="1"/>
          <p:nvPr/>
        </p:nvSpPr>
        <p:spPr>
          <a:xfrm>
            <a:off x="1198115" y="1340768"/>
            <a:ext cx="6136168" cy="477053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sz="1600" dirty="0"/>
              <a:t>Place your thumb over one nostril, then breathe in deeply through your nose.</a:t>
            </a:r>
          </a:p>
          <a:p>
            <a:pPr algn="ctr"/>
            <a:endParaRPr lang="en-GB" sz="1600" dirty="0"/>
          </a:p>
          <a:p>
            <a:pPr algn="ctr"/>
            <a:r>
              <a:rPr lang="en-GB" sz="1600" dirty="0"/>
              <a:t>Hold for 3 seconds. </a:t>
            </a:r>
          </a:p>
          <a:p>
            <a:pPr algn="ctr"/>
            <a:endParaRPr lang="en-GB" sz="1600" dirty="0"/>
          </a:p>
          <a:p>
            <a:pPr algn="ctr"/>
            <a:r>
              <a:rPr lang="en-GB" sz="1600" dirty="0"/>
              <a:t>Switch your index finger to the other nostril and release your thumb as you breathe out through your nose.</a:t>
            </a:r>
          </a:p>
          <a:p>
            <a:pPr algn="ctr"/>
            <a:endParaRPr lang="en-GB" sz="1600" dirty="0"/>
          </a:p>
          <a:p>
            <a:pPr algn="ctr"/>
            <a:r>
              <a:rPr lang="en-GB" sz="1600" dirty="0"/>
              <a:t>Once you have exhaled slowly, breathe in again.</a:t>
            </a:r>
          </a:p>
          <a:p>
            <a:pPr algn="ctr"/>
            <a:endParaRPr lang="en-GB" sz="1600" dirty="0"/>
          </a:p>
          <a:p>
            <a:pPr algn="ctr"/>
            <a:r>
              <a:rPr lang="en-GB" sz="1600" dirty="0"/>
              <a:t>Hold for 3 seconds.</a:t>
            </a:r>
          </a:p>
          <a:p>
            <a:pPr algn="ctr"/>
            <a:endParaRPr lang="en-GB" sz="1600" dirty="0"/>
          </a:p>
          <a:p>
            <a:pPr algn="ctr"/>
            <a:r>
              <a:rPr lang="en-GB" sz="1600" dirty="0"/>
              <a:t>Switch your thumb to the other nostril and release your index finger as you breathe out through your nose.</a:t>
            </a:r>
          </a:p>
          <a:p>
            <a:pPr algn="ctr"/>
            <a:endParaRPr lang="en-GB" sz="1600" dirty="0"/>
          </a:p>
          <a:p>
            <a:pPr algn="ctr"/>
            <a:r>
              <a:rPr lang="en-GB" sz="1600" dirty="0"/>
              <a:t>Practice this exercise for no more than 2 minutes.</a:t>
            </a:r>
          </a:p>
          <a:p>
            <a:pPr algn="ctr"/>
            <a:endParaRPr lang="en-GB" sz="1600" dirty="0"/>
          </a:p>
          <a:p>
            <a:pPr algn="ctr"/>
            <a:r>
              <a:rPr lang="en-GB" sz="1600" dirty="0"/>
              <a:t>This is an ideal breathing exercise for when you are feeling angry, anxious or tense.</a:t>
            </a:r>
          </a:p>
        </p:txBody>
      </p:sp>
      <p:sp>
        <p:nvSpPr>
          <p:cNvPr id="7" name="TextBox 6">
            <a:extLst>
              <a:ext uri="{FF2B5EF4-FFF2-40B4-BE49-F238E27FC236}">
                <a16:creationId xmlns:a16="http://schemas.microsoft.com/office/drawing/2014/main" id="{FE762D43-D959-45FF-BF40-796932B611C9}"/>
              </a:ext>
            </a:extLst>
          </p:cNvPr>
          <p:cNvSpPr txBox="1"/>
          <p:nvPr/>
        </p:nvSpPr>
        <p:spPr>
          <a:xfrm>
            <a:off x="2141963" y="589089"/>
            <a:ext cx="4248472" cy="461665"/>
          </a:xfrm>
          <a:prstGeom prst="rect">
            <a:avLst/>
          </a:prstGeom>
          <a:noFill/>
        </p:spPr>
        <p:txBody>
          <a:bodyPr wrap="square" rtlCol="0">
            <a:spAutoFit/>
          </a:bodyPr>
          <a:lstStyle/>
          <a:p>
            <a:pPr algn="ctr"/>
            <a:r>
              <a:rPr lang="en-GB" sz="2400" b="1" dirty="0"/>
              <a:t>One Nostril Breathing</a:t>
            </a:r>
          </a:p>
        </p:txBody>
      </p:sp>
      <p:pic>
        <p:nvPicPr>
          <p:cNvPr id="8" name="Recorded Sound">
            <a:hlinkClick r:id="" action="ppaction://media"/>
            <a:extLst>
              <a:ext uri="{FF2B5EF4-FFF2-40B4-BE49-F238E27FC236}">
                <a16:creationId xmlns:a16="http://schemas.microsoft.com/office/drawing/2014/main" id="{A8F3ED6E-3648-4609-A6C7-633F733C620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99473" y="4537707"/>
            <a:ext cx="937405" cy="937405"/>
          </a:xfrm>
          <a:prstGeom prst="rect">
            <a:avLst/>
          </a:prstGeom>
        </p:spPr>
      </p:pic>
    </p:spTree>
    <p:extLst>
      <p:ext uri="{BB962C8B-B14F-4D97-AF65-F5344CB8AC3E}">
        <p14:creationId xmlns:p14="http://schemas.microsoft.com/office/powerpoint/2010/main" val="3122007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176" fill="hold"/>
                                        <p:tgtEl>
                                          <p:spTgt spid="8"/>
                                        </p:tgtEl>
                                      </p:cBhvr>
                                    </p:cmd>
                                  </p:childTnLst>
                                </p:cTn>
                              </p:par>
                            </p:childTnLst>
                          </p:cTn>
                        </p:par>
                      </p:childTnLst>
                    </p:cTn>
                  </p:par>
                </p:childTnLst>
              </p:cTn>
              <p:nextCondLst>
                <p:cond evt="onClick" delay="0">
                  <p:tgtEl>
                    <p:spTgt spid="8"/>
                  </p:tgtEl>
                </p:cond>
              </p:nextCondLst>
            </p:seq>
            <p:audio>
              <p:cMediaNode vol="80000" mute="1">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TextBox 5">
            <a:extLst>
              <a:ext uri="{FF2B5EF4-FFF2-40B4-BE49-F238E27FC236}">
                <a16:creationId xmlns:a16="http://schemas.microsoft.com/office/drawing/2014/main" id="{8C6C2873-BBCA-49F5-BDE2-F3E1D966D5D4}"/>
              </a:ext>
            </a:extLst>
          </p:cNvPr>
          <p:cNvSpPr txBox="1"/>
          <p:nvPr/>
        </p:nvSpPr>
        <p:spPr>
          <a:xfrm>
            <a:off x="1198115" y="1340768"/>
            <a:ext cx="6136168" cy="39703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lvl="0" algn="ctr" eaLnBrk="0" fontAlgn="base" hangingPunct="0">
              <a:spcBef>
                <a:spcPct val="0"/>
              </a:spcBef>
              <a:spcAft>
                <a:spcPct val="0"/>
              </a:spcAft>
            </a:pPr>
            <a:r>
              <a:rPr lang="en-US" altLang="en-US" dirty="0">
                <a:solidFill>
                  <a:srgbClr val="222222"/>
                </a:solidFill>
              </a:rPr>
              <a:t>Inhale through your nose and raise your arms high above your head.</a:t>
            </a:r>
          </a:p>
          <a:p>
            <a:pPr lvl="0" algn="ctr" eaLnBrk="0" fontAlgn="base" hangingPunct="0">
              <a:spcBef>
                <a:spcPct val="0"/>
              </a:spcBef>
              <a:spcAft>
                <a:spcPct val="0"/>
              </a:spcAft>
            </a:pPr>
            <a:endParaRPr lang="en-US" altLang="en-US" dirty="0">
              <a:solidFill>
                <a:srgbClr val="222222"/>
              </a:solidFill>
            </a:endParaRPr>
          </a:p>
          <a:p>
            <a:pPr lvl="0" algn="ctr" eaLnBrk="0" fontAlgn="base" hangingPunct="0">
              <a:spcBef>
                <a:spcPct val="0"/>
              </a:spcBef>
              <a:spcAft>
                <a:spcPct val="0"/>
              </a:spcAft>
            </a:pPr>
            <a:r>
              <a:rPr lang="en-US" altLang="en-US" dirty="0">
                <a:solidFill>
                  <a:srgbClr val="222222"/>
                </a:solidFill>
              </a:rPr>
              <a:t>Bring your palms together above the top of your head.</a:t>
            </a:r>
          </a:p>
          <a:p>
            <a:pPr lvl="0" algn="ctr" eaLnBrk="0" fontAlgn="base" hangingPunct="0">
              <a:spcBef>
                <a:spcPct val="0"/>
              </a:spcBef>
              <a:spcAft>
                <a:spcPct val="0"/>
              </a:spcAft>
            </a:pPr>
            <a:endParaRPr lang="en-US" altLang="en-US" dirty="0">
              <a:solidFill>
                <a:srgbClr val="222222"/>
              </a:solidFill>
            </a:endParaRPr>
          </a:p>
          <a:p>
            <a:pPr lvl="0" algn="ctr" eaLnBrk="0" fontAlgn="base" hangingPunct="0">
              <a:spcBef>
                <a:spcPct val="0"/>
              </a:spcBef>
              <a:spcAft>
                <a:spcPct val="0"/>
              </a:spcAft>
            </a:pPr>
            <a:r>
              <a:rPr lang="en-US" altLang="en-US" dirty="0">
                <a:solidFill>
                  <a:srgbClr val="222222"/>
                </a:solidFill>
              </a:rPr>
              <a:t>Imagine you are as tall as a mountain.</a:t>
            </a:r>
          </a:p>
          <a:p>
            <a:pPr lvl="0" algn="ctr" eaLnBrk="0" fontAlgn="base" hangingPunct="0">
              <a:spcBef>
                <a:spcPct val="0"/>
              </a:spcBef>
              <a:spcAft>
                <a:spcPct val="0"/>
              </a:spcAft>
            </a:pPr>
            <a:endParaRPr lang="en-US" altLang="en-US" dirty="0">
              <a:solidFill>
                <a:srgbClr val="222222"/>
              </a:solidFill>
            </a:endParaRPr>
          </a:p>
          <a:p>
            <a:pPr lvl="0" algn="ctr" eaLnBrk="0" fontAlgn="base" hangingPunct="0">
              <a:spcBef>
                <a:spcPct val="0"/>
              </a:spcBef>
              <a:spcAft>
                <a:spcPct val="0"/>
              </a:spcAft>
            </a:pPr>
            <a:r>
              <a:rPr lang="en-US" altLang="en-US" dirty="0">
                <a:solidFill>
                  <a:srgbClr val="222222"/>
                </a:solidFill>
              </a:rPr>
              <a:t>Ground your feet into the floor. Imagine your feet like roots, you are strong, sturdy and tall.</a:t>
            </a:r>
          </a:p>
          <a:p>
            <a:pPr lvl="0" algn="ctr" eaLnBrk="0" fontAlgn="base" hangingPunct="0">
              <a:spcBef>
                <a:spcPct val="0"/>
              </a:spcBef>
              <a:spcAft>
                <a:spcPct val="0"/>
              </a:spcAft>
            </a:pPr>
            <a:endParaRPr lang="en-US" altLang="en-US" dirty="0">
              <a:solidFill>
                <a:srgbClr val="222222"/>
              </a:solidFill>
            </a:endParaRPr>
          </a:p>
          <a:p>
            <a:pPr lvl="0" algn="ctr" eaLnBrk="0" fontAlgn="base" hangingPunct="0">
              <a:spcBef>
                <a:spcPct val="0"/>
              </a:spcBef>
              <a:spcAft>
                <a:spcPct val="0"/>
              </a:spcAft>
            </a:pPr>
            <a:r>
              <a:rPr lang="en-US" altLang="en-US" dirty="0">
                <a:solidFill>
                  <a:srgbClr val="222222"/>
                </a:solidFill>
              </a:rPr>
              <a:t>Exhale through your mouth and bring your palms together in front of your chest.</a:t>
            </a:r>
          </a:p>
          <a:p>
            <a:pPr lvl="0" algn="ctr" eaLnBrk="0" fontAlgn="base" hangingPunct="0">
              <a:spcBef>
                <a:spcPct val="0"/>
              </a:spcBef>
              <a:spcAft>
                <a:spcPct val="0"/>
              </a:spcAft>
            </a:pPr>
            <a:endParaRPr lang="en-US" altLang="en-US" dirty="0">
              <a:solidFill>
                <a:srgbClr val="222222"/>
              </a:solidFill>
            </a:endParaRPr>
          </a:p>
          <a:p>
            <a:pPr lvl="0" algn="ctr" eaLnBrk="0" fontAlgn="base" hangingPunct="0">
              <a:spcBef>
                <a:spcPct val="0"/>
              </a:spcBef>
              <a:spcAft>
                <a:spcPct val="0"/>
              </a:spcAft>
            </a:pPr>
            <a:r>
              <a:rPr lang="en-US" altLang="en-US" dirty="0">
                <a:solidFill>
                  <a:srgbClr val="222222"/>
                </a:solidFill>
              </a:rPr>
              <a:t>Repeat this sequence 5 times.</a:t>
            </a:r>
          </a:p>
        </p:txBody>
      </p:sp>
      <p:sp>
        <p:nvSpPr>
          <p:cNvPr id="7" name="TextBox 6">
            <a:extLst>
              <a:ext uri="{FF2B5EF4-FFF2-40B4-BE49-F238E27FC236}">
                <a16:creationId xmlns:a16="http://schemas.microsoft.com/office/drawing/2014/main" id="{FE762D43-D959-45FF-BF40-796932B611C9}"/>
              </a:ext>
            </a:extLst>
          </p:cNvPr>
          <p:cNvSpPr txBox="1"/>
          <p:nvPr/>
        </p:nvSpPr>
        <p:spPr>
          <a:xfrm>
            <a:off x="2141963" y="589089"/>
            <a:ext cx="4248472" cy="461665"/>
          </a:xfrm>
          <a:prstGeom prst="rect">
            <a:avLst/>
          </a:prstGeom>
          <a:noFill/>
        </p:spPr>
        <p:txBody>
          <a:bodyPr wrap="square" rtlCol="0">
            <a:spAutoFit/>
          </a:bodyPr>
          <a:lstStyle/>
          <a:p>
            <a:pPr algn="ctr"/>
            <a:r>
              <a:rPr lang="en-GB" sz="2400" b="1" dirty="0"/>
              <a:t>Mountain Breathing</a:t>
            </a:r>
          </a:p>
        </p:txBody>
      </p:sp>
      <p:pic>
        <p:nvPicPr>
          <p:cNvPr id="8" name="Recorded Sound">
            <a:hlinkClick r:id="" action="ppaction://media"/>
            <a:extLst>
              <a:ext uri="{FF2B5EF4-FFF2-40B4-BE49-F238E27FC236}">
                <a16:creationId xmlns:a16="http://schemas.microsoft.com/office/drawing/2014/main" id="{1D827552-82B0-4012-8E2B-047266C98E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26015" y="4428017"/>
            <a:ext cx="1019240" cy="1019240"/>
          </a:xfrm>
          <a:prstGeom prst="rect">
            <a:avLst/>
          </a:prstGeom>
        </p:spPr>
      </p:pic>
    </p:spTree>
    <p:extLst>
      <p:ext uri="{BB962C8B-B14F-4D97-AF65-F5344CB8AC3E}">
        <p14:creationId xmlns:p14="http://schemas.microsoft.com/office/powerpoint/2010/main" val="3148951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5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Title 5"/>
          <p:cNvSpPr>
            <a:spLocks noGrp="1"/>
          </p:cNvSpPr>
          <p:nvPr>
            <p:ph type="title"/>
          </p:nvPr>
        </p:nvSpPr>
        <p:spPr>
          <a:xfrm>
            <a:off x="1187624" y="212244"/>
            <a:ext cx="5482952" cy="1143000"/>
          </a:xfrm>
        </p:spPr>
        <p:txBody>
          <a:bodyPr>
            <a:normAutofit/>
          </a:bodyPr>
          <a:lstStyle/>
          <a:p>
            <a:r>
              <a:rPr lang="en-GB" sz="3600" u="sng" dirty="0">
                <a:latin typeface="+mn-lt"/>
              </a:rPr>
              <a:t>Colour breathing</a:t>
            </a:r>
          </a:p>
        </p:txBody>
      </p:sp>
      <p:pic>
        <p:nvPicPr>
          <p:cNvPr id="3074" name="Picture 2" descr="Color Therapy Course - Luna Holistics"/>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bwMode="auto">
          <a:xfrm>
            <a:off x="1293457" y="1469418"/>
            <a:ext cx="3236238" cy="206434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llstration human body icon outline Royalty Free Vecto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7093" r="27742" b="8072"/>
          <a:stretch/>
        </p:blipFill>
        <p:spPr bwMode="auto">
          <a:xfrm>
            <a:off x="5646762" y="1094879"/>
            <a:ext cx="1758556" cy="3865677"/>
          </a:xfrm>
          <a:prstGeom prst="rect">
            <a:avLst/>
          </a:prstGeom>
          <a:noFill/>
          <a:extLst>
            <a:ext uri="{909E8E84-426E-40DD-AFC4-6F175D3DCCD1}">
              <a14:hiddenFill xmlns:a14="http://schemas.microsoft.com/office/drawing/2010/main">
                <a:solidFill>
                  <a:srgbClr val="FFFFFF"/>
                </a:solidFill>
              </a14:hiddenFill>
            </a:ext>
          </a:extLst>
        </p:spPr>
      </p:pic>
      <p:pic>
        <p:nvPicPr>
          <p:cNvPr id="7" name="Online Media 6">
            <a:hlinkClick r:id="" action="ppaction://media"/>
            <a:extLst>
              <a:ext uri="{FF2B5EF4-FFF2-40B4-BE49-F238E27FC236}">
                <a16:creationId xmlns:a16="http://schemas.microsoft.com/office/drawing/2014/main" id="{87FF6EED-D9A6-482A-AF5C-3A3C282AD60D}"/>
              </a:ext>
            </a:extLst>
          </p:cNvPr>
          <p:cNvPicPr>
            <a:picLocks noRot="1" noChangeAspect="1"/>
          </p:cNvPicPr>
          <p:nvPr>
            <a:videoFile r:link="rId1"/>
          </p:nvPr>
        </p:nvPicPr>
        <p:blipFill>
          <a:blip r:embed="rId11"/>
          <a:stretch>
            <a:fillRect/>
          </a:stretch>
        </p:blipFill>
        <p:spPr>
          <a:xfrm>
            <a:off x="1308385" y="3736803"/>
            <a:ext cx="4665067" cy="2624100"/>
          </a:xfrm>
          <a:prstGeom prst="rect">
            <a:avLst/>
          </a:prstGeom>
        </p:spPr>
      </p:pic>
      <p:pic>
        <p:nvPicPr>
          <p:cNvPr id="8" name="Recorded Sound">
            <a:hlinkClick r:id="" action="ppaction://media"/>
            <a:extLst>
              <a:ext uri="{FF2B5EF4-FFF2-40B4-BE49-F238E27FC236}">
                <a16:creationId xmlns:a16="http://schemas.microsoft.com/office/drawing/2014/main" id="{22B5CD6A-29BB-45F3-8596-3E55F3BE8D09}"/>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7969019" y="4131805"/>
            <a:ext cx="1174981" cy="1174981"/>
          </a:xfrm>
          <a:prstGeom prst="rect">
            <a:avLst/>
          </a:prstGeom>
        </p:spPr>
      </p:pic>
    </p:spTree>
    <p:extLst>
      <p:ext uri="{BB962C8B-B14F-4D97-AF65-F5344CB8AC3E}">
        <p14:creationId xmlns:p14="http://schemas.microsoft.com/office/powerpoint/2010/main" val="108578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2219" fill="hold"/>
                                        <p:tgtEl>
                                          <p:spTgt spid="8"/>
                                        </p:tgtEl>
                                      </p:cBhvr>
                                    </p:cmd>
                                  </p:childTnLst>
                                </p:cTn>
                              </p:par>
                            </p:childTnLst>
                          </p:cTn>
                        </p:par>
                      </p:childTnLst>
                    </p:cTn>
                  </p:par>
                </p:childTnLst>
              </p:cTn>
              <p:nextCondLst>
                <p:cond evt="onClick" delay="0">
                  <p:tgtEl>
                    <p:spTgt spid="8"/>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35" t="35024" r="92371" b="9806"/>
          <a:stretch/>
        </p:blipFill>
        <p:spPr bwMode="auto">
          <a:xfrm>
            <a:off x="1524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Title 5"/>
          <p:cNvSpPr>
            <a:spLocks noGrp="1"/>
          </p:cNvSpPr>
          <p:nvPr>
            <p:ph type="title"/>
          </p:nvPr>
        </p:nvSpPr>
        <p:spPr>
          <a:xfrm>
            <a:off x="51252" y="137304"/>
            <a:ext cx="8229600" cy="1143000"/>
          </a:xfrm>
        </p:spPr>
        <p:txBody>
          <a:bodyPr/>
          <a:lstStyle/>
          <a:p>
            <a:r>
              <a:rPr lang="en-GB" u="sng" dirty="0"/>
              <a:t>Square Breathing</a:t>
            </a:r>
          </a:p>
        </p:txBody>
      </p:sp>
      <p:pic>
        <p:nvPicPr>
          <p:cNvPr id="9" name="Picture 4" descr="C:\Users\PDIXO001\Desktop\attend anywhere resources\square breathin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9215" y="1196752"/>
            <a:ext cx="2696843" cy="2696843"/>
          </a:xfrm>
          <a:prstGeom prst="rect">
            <a:avLst/>
          </a:prstGeom>
          <a:noFill/>
          <a:extLst>
            <a:ext uri="{909E8E84-426E-40DD-AFC4-6F175D3DCCD1}">
              <a14:hiddenFill xmlns:a14="http://schemas.microsoft.com/office/drawing/2010/main">
                <a:solidFill>
                  <a:srgbClr val="FFFFFF"/>
                </a:solidFill>
              </a14:hiddenFill>
            </a:ext>
          </a:extLst>
        </p:spPr>
      </p:pic>
      <p:pic>
        <p:nvPicPr>
          <p:cNvPr id="7" name="Online Media 6">
            <a:hlinkClick r:id="" action="ppaction://media"/>
            <a:extLst>
              <a:ext uri="{FF2B5EF4-FFF2-40B4-BE49-F238E27FC236}">
                <a16:creationId xmlns:a16="http://schemas.microsoft.com/office/drawing/2014/main" id="{A904B153-62E5-4509-A2F8-18B49A48DCAC}"/>
              </a:ext>
            </a:extLst>
          </p:cNvPr>
          <p:cNvPicPr>
            <a:picLocks noRot="1" noChangeAspect="1"/>
          </p:cNvPicPr>
          <p:nvPr>
            <a:videoFile r:link="rId1"/>
          </p:nvPr>
        </p:nvPicPr>
        <p:blipFill>
          <a:blip r:embed="rId10"/>
          <a:stretch>
            <a:fillRect/>
          </a:stretch>
        </p:blipFill>
        <p:spPr>
          <a:xfrm>
            <a:off x="1835696" y="4132982"/>
            <a:ext cx="4274173" cy="2404222"/>
          </a:xfrm>
          <a:prstGeom prst="rect">
            <a:avLst/>
          </a:prstGeom>
        </p:spPr>
      </p:pic>
      <p:pic>
        <p:nvPicPr>
          <p:cNvPr id="5" name="Recorded Sound">
            <a:hlinkClick r:id="" action="ppaction://media"/>
            <a:extLst>
              <a:ext uri="{FF2B5EF4-FFF2-40B4-BE49-F238E27FC236}">
                <a16:creationId xmlns:a16="http://schemas.microsoft.com/office/drawing/2014/main" id="{F67101C3-FC95-4004-93A6-37C5EAE8256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7851695" y="4326947"/>
            <a:ext cx="1022939" cy="1022939"/>
          </a:xfrm>
          <a:prstGeom prst="rect">
            <a:avLst/>
          </a:prstGeom>
        </p:spPr>
      </p:pic>
    </p:spTree>
    <p:extLst>
      <p:ext uri="{BB962C8B-B14F-4D97-AF65-F5344CB8AC3E}">
        <p14:creationId xmlns:p14="http://schemas.microsoft.com/office/powerpoint/2010/main" val="4014441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19" name="Picture 2"/>
          <p:cNvPicPr>
            <a:picLocks noGrp="1" noChangeAspect="1" noChangeArrowheads="1"/>
          </p:cNvPicPr>
          <p:nvPr>
            <p:ph idx="1"/>
          </p:nvPr>
        </p:nvPicPr>
        <p:blipFill>
          <a:blip r:embed="rId10">
            <a:extLst>
              <a:ext uri="{28A0092B-C50C-407E-A947-70E740481C1C}">
                <a14:useLocalDpi xmlns:a14="http://schemas.microsoft.com/office/drawing/2010/main" val="0"/>
              </a:ext>
            </a:extLst>
          </a:blip>
          <a:srcRect l="11469" t="16614" r="42987" b="11247"/>
          <a:stretch>
            <a:fillRect/>
          </a:stretch>
        </p:blipFill>
        <p:spPr>
          <a:xfrm>
            <a:off x="1094571" y="994958"/>
            <a:ext cx="4176241" cy="372150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itle 1"/>
          <p:cNvSpPr>
            <a:spLocks noGrp="1"/>
          </p:cNvSpPr>
          <p:nvPr>
            <p:ph type="title"/>
          </p:nvPr>
        </p:nvSpPr>
        <p:spPr>
          <a:xfrm>
            <a:off x="251520" y="171968"/>
            <a:ext cx="7772400" cy="685800"/>
          </a:xfrm>
        </p:spPr>
        <p:txBody>
          <a:bodyPr>
            <a:normAutofit fontScale="90000"/>
          </a:bodyPr>
          <a:lstStyle/>
          <a:p>
            <a:r>
              <a:rPr lang="en-GB" altLang="en-US" u="sng" dirty="0"/>
              <a:t>Five finger breathing</a:t>
            </a:r>
          </a:p>
        </p:txBody>
      </p:sp>
      <p:pic>
        <p:nvPicPr>
          <p:cNvPr id="6" name="Online Media 5">
            <a:hlinkClick r:id="" action="ppaction://media"/>
            <a:extLst>
              <a:ext uri="{FF2B5EF4-FFF2-40B4-BE49-F238E27FC236}">
                <a16:creationId xmlns:a16="http://schemas.microsoft.com/office/drawing/2014/main" id="{7A0283B5-76D0-422A-B17F-3DAC889E64EE}"/>
              </a:ext>
            </a:extLst>
          </p:cNvPr>
          <p:cNvPicPr>
            <a:picLocks noRot="1" noChangeAspect="1"/>
          </p:cNvPicPr>
          <p:nvPr>
            <a:videoFile r:link="rId1"/>
          </p:nvPr>
        </p:nvPicPr>
        <p:blipFill>
          <a:blip r:embed="rId11"/>
          <a:stretch>
            <a:fillRect/>
          </a:stretch>
        </p:blipFill>
        <p:spPr>
          <a:xfrm>
            <a:off x="4107864" y="4292460"/>
            <a:ext cx="3048000" cy="1714500"/>
          </a:xfrm>
          <a:prstGeom prst="rect">
            <a:avLst/>
          </a:prstGeom>
        </p:spPr>
      </p:pic>
      <p:pic>
        <p:nvPicPr>
          <p:cNvPr id="7" name="Recorded Sound">
            <a:hlinkClick r:id="" action="ppaction://media"/>
            <a:extLst>
              <a:ext uri="{FF2B5EF4-FFF2-40B4-BE49-F238E27FC236}">
                <a16:creationId xmlns:a16="http://schemas.microsoft.com/office/drawing/2014/main" id="{D308B920-5C1D-476B-A085-FB0365DA131E}"/>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023920" y="4187929"/>
            <a:ext cx="1057062" cy="1057062"/>
          </a:xfrm>
          <a:prstGeom prst="rect">
            <a:avLst/>
          </a:prstGeom>
        </p:spPr>
      </p:pic>
    </p:spTree>
    <p:extLst>
      <p:ext uri="{BB962C8B-B14F-4D97-AF65-F5344CB8AC3E}">
        <p14:creationId xmlns:p14="http://schemas.microsoft.com/office/powerpoint/2010/main" val="248324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725"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8" name="Title 20"/>
          <p:cNvSpPr>
            <a:spLocks noGrp="1"/>
          </p:cNvSpPr>
          <p:nvPr>
            <p:ph type="title"/>
          </p:nvPr>
        </p:nvSpPr>
        <p:spPr>
          <a:xfrm>
            <a:off x="156162" y="378783"/>
            <a:ext cx="8220075" cy="993775"/>
          </a:xfrm>
        </p:spPr>
        <p:txBody>
          <a:bodyPr>
            <a:normAutofit/>
          </a:bodyPr>
          <a:lstStyle/>
          <a:p>
            <a:pPr eaLnBrk="1" hangingPunct="1"/>
            <a:r>
              <a:rPr lang="en-GB" altLang="en-US" u="sng" dirty="0">
                <a:latin typeface="Twinkl"/>
              </a:rPr>
              <a:t>Cake Breathing</a:t>
            </a:r>
          </a:p>
        </p:txBody>
      </p:sp>
      <p:pic>
        <p:nvPicPr>
          <p:cNvPr id="4098" name="Picture 2" descr="Breathing Cards Worksheets &amp; Teaching Resources | Tp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7345" y="1780657"/>
            <a:ext cx="3158468" cy="40943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EB26B50-362B-4587-8ABC-7DBA76EDB870}"/>
              </a:ext>
            </a:extLst>
          </p:cNvPr>
          <p:cNvPicPr>
            <a:picLocks noChangeAspect="1"/>
          </p:cNvPicPr>
          <p:nvPr/>
        </p:nvPicPr>
        <p:blipFill>
          <a:blip r:embed="rId9"/>
          <a:stretch>
            <a:fillRect/>
          </a:stretch>
        </p:blipFill>
        <p:spPr>
          <a:xfrm>
            <a:off x="767540" y="1780657"/>
            <a:ext cx="3241290" cy="4201672"/>
          </a:xfrm>
          <a:prstGeom prst="rect">
            <a:avLst/>
          </a:prstGeom>
        </p:spPr>
      </p:pic>
      <p:pic>
        <p:nvPicPr>
          <p:cNvPr id="6" name="Recorded Sound">
            <a:hlinkClick r:id="" action="ppaction://media"/>
            <a:extLst>
              <a:ext uri="{FF2B5EF4-FFF2-40B4-BE49-F238E27FC236}">
                <a16:creationId xmlns:a16="http://schemas.microsoft.com/office/drawing/2014/main" id="{0D117C29-8236-46D3-B7C5-3DC3A9A2042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02217" y="4338768"/>
            <a:ext cx="928635" cy="928635"/>
          </a:xfrm>
          <a:prstGeom prst="rect">
            <a:avLst/>
          </a:prstGeom>
        </p:spPr>
      </p:pic>
    </p:spTree>
    <p:extLst>
      <p:ext uri="{BB962C8B-B14F-4D97-AF65-F5344CB8AC3E}">
        <p14:creationId xmlns:p14="http://schemas.microsoft.com/office/powerpoint/2010/main" val="427293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6570" fill="hold"/>
                                        <p:tgtEl>
                                          <p:spTgt spid="6"/>
                                        </p:tgtEl>
                                      </p:cBhvr>
                                    </p:cmd>
                                  </p:childTnLst>
                                </p:cTn>
                              </p:par>
                            </p:childTnLst>
                          </p:cTn>
                        </p:par>
                      </p:childTnLst>
                    </p:cTn>
                  </p:par>
                </p:childTnLst>
              </p:cTn>
              <p:nextCondLst>
                <p:cond evt="onClick" delay="0">
                  <p:tgtEl>
                    <p:spTgt spid="6"/>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11" name="TextBox 10">
            <a:extLst>
              <a:ext uri="{FF2B5EF4-FFF2-40B4-BE49-F238E27FC236}">
                <a16:creationId xmlns:a16="http://schemas.microsoft.com/office/drawing/2014/main" id="{68E82ABC-892D-4FE6-90A2-496564224A9B}"/>
              </a:ext>
            </a:extLst>
          </p:cNvPr>
          <p:cNvSpPr txBox="1"/>
          <p:nvPr/>
        </p:nvSpPr>
        <p:spPr>
          <a:xfrm>
            <a:off x="1127080" y="299602"/>
            <a:ext cx="5760640" cy="646331"/>
          </a:xfrm>
          <a:prstGeom prst="rect">
            <a:avLst/>
          </a:prstGeom>
          <a:noFill/>
        </p:spPr>
        <p:txBody>
          <a:bodyPr wrap="square" rtlCol="0">
            <a:spAutoFit/>
          </a:bodyPr>
          <a:lstStyle/>
          <a:p>
            <a:r>
              <a:rPr lang="en-GB" sz="3600" b="1" dirty="0"/>
              <a:t>Key Points</a:t>
            </a:r>
          </a:p>
        </p:txBody>
      </p:sp>
      <p:sp>
        <p:nvSpPr>
          <p:cNvPr id="12" name="TextBox 11">
            <a:extLst>
              <a:ext uri="{FF2B5EF4-FFF2-40B4-BE49-F238E27FC236}">
                <a16:creationId xmlns:a16="http://schemas.microsoft.com/office/drawing/2014/main" id="{DCEB106B-5BDF-43D1-9F3D-3ECCDCFE206E}"/>
              </a:ext>
            </a:extLst>
          </p:cNvPr>
          <p:cNvSpPr txBox="1"/>
          <p:nvPr/>
        </p:nvSpPr>
        <p:spPr>
          <a:xfrm>
            <a:off x="1155404" y="1028343"/>
            <a:ext cx="3938519" cy="480131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lvl="0" indent="-285750">
              <a:buFont typeface="Arial" panose="020B0604020202020204" pitchFamily="34" charset="0"/>
              <a:buChar char="•"/>
            </a:pPr>
            <a:r>
              <a:rPr lang="en-GB" dirty="0">
                <a:solidFill>
                  <a:prstClr val="black"/>
                </a:solidFill>
              </a:rPr>
              <a:t>Mindful breathing is a powerful technique, which can help us and our children to remain calm, relaxed and in the present moment</a:t>
            </a:r>
          </a:p>
          <a:p>
            <a:pPr marL="285750" lvl="0" indent="-285750">
              <a:buFont typeface="Arial" panose="020B0604020202020204" pitchFamily="34" charset="0"/>
              <a:buChar char="•"/>
            </a:pPr>
            <a:endParaRPr lang="en-GB" dirty="0">
              <a:solidFill>
                <a:prstClr val="black"/>
              </a:solidFill>
            </a:endParaRPr>
          </a:p>
          <a:p>
            <a:pPr marL="285750" lvl="0" indent="-285750">
              <a:buFont typeface="Arial" panose="020B0604020202020204" pitchFamily="34" charset="0"/>
              <a:buChar char="•"/>
            </a:pPr>
            <a:r>
              <a:rPr lang="en-GB" dirty="0">
                <a:solidFill>
                  <a:prstClr val="black"/>
                </a:solidFill>
              </a:rPr>
              <a:t>Focuses on our breathing and 5 senses.</a:t>
            </a:r>
          </a:p>
          <a:p>
            <a:pPr lvl="0"/>
            <a:endParaRPr lang="en-GB" dirty="0">
              <a:solidFill>
                <a:prstClr val="black"/>
              </a:solidFill>
            </a:endParaRPr>
          </a:p>
          <a:p>
            <a:pPr marL="285750" lvl="0" indent="-285750">
              <a:buFont typeface="Arial" panose="020B0604020202020204" pitchFamily="34" charset="0"/>
              <a:buChar char="•"/>
            </a:pPr>
            <a:r>
              <a:rPr lang="en-GB" dirty="0">
                <a:solidFill>
                  <a:prstClr val="black"/>
                </a:solidFill>
              </a:rPr>
              <a:t>Proven to reduce stress and anxiety.</a:t>
            </a:r>
          </a:p>
          <a:p>
            <a:pPr lvl="0"/>
            <a:endParaRPr lang="en-GB" dirty="0">
              <a:solidFill>
                <a:prstClr val="black"/>
              </a:solidFill>
            </a:endParaRPr>
          </a:p>
          <a:p>
            <a:pPr marL="285750" lvl="0" indent="-285750">
              <a:buFont typeface="Arial" panose="020B0604020202020204" pitchFamily="34" charset="0"/>
              <a:buChar char="•"/>
            </a:pPr>
            <a:r>
              <a:rPr lang="en-GB" dirty="0">
                <a:solidFill>
                  <a:prstClr val="black"/>
                </a:solidFill>
              </a:rPr>
              <a:t>Can  be practiced anytime and anywhere.</a:t>
            </a:r>
          </a:p>
          <a:p>
            <a:pPr marL="285750" lvl="0" indent="-285750">
              <a:buFont typeface="Arial" panose="020B0604020202020204" pitchFamily="34" charset="0"/>
              <a:buChar char="•"/>
            </a:pPr>
            <a:endParaRPr lang="en-GB" dirty="0">
              <a:solidFill>
                <a:prstClr val="black"/>
              </a:solidFill>
            </a:endParaRPr>
          </a:p>
          <a:p>
            <a:pPr marL="285750" lvl="0" indent="-285750">
              <a:buFont typeface="Arial" panose="020B0604020202020204" pitchFamily="34" charset="0"/>
              <a:buChar char="•"/>
            </a:pPr>
            <a:r>
              <a:rPr lang="en-GB" dirty="0">
                <a:solidFill>
                  <a:prstClr val="black"/>
                </a:solidFill>
              </a:rPr>
              <a:t>There are hundreds of breathing exercises available.  Find exercises which work for you and your family</a:t>
            </a:r>
          </a:p>
          <a:p>
            <a:pPr marL="285750" lvl="0" indent="-285750">
              <a:buFont typeface="Arial" panose="020B0604020202020204" pitchFamily="34" charset="0"/>
              <a:buChar char="•"/>
            </a:pPr>
            <a:endParaRPr lang="en-GB" dirty="0">
              <a:solidFill>
                <a:prstClr val="black"/>
              </a:solidFill>
            </a:endParaRPr>
          </a:p>
        </p:txBody>
      </p:sp>
      <p:pic>
        <p:nvPicPr>
          <p:cNvPr id="6" name="Recorded Sound">
            <a:hlinkClick r:id="" action="ppaction://media"/>
            <a:extLst>
              <a:ext uri="{FF2B5EF4-FFF2-40B4-BE49-F238E27FC236}">
                <a16:creationId xmlns:a16="http://schemas.microsoft.com/office/drawing/2014/main" id="{C6FA3D50-AA7E-40F7-8D4C-51B891E2F37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28384" y="4428472"/>
            <a:ext cx="887784" cy="887784"/>
          </a:xfrm>
          <a:prstGeom prst="rect">
            <a:avLst/>
          </a:prstGeom>
        </p:spPr>
      </p:pic>
      <p:pic>
        <p:nvPicPr>
          <p:cNvPr id="7" name="Picture 6">
            <a:extLst>
              <a:ext uri="{FF2B5EF4-FFF2-40B4-BE49-F238E27FC236}">
                <a16:creationId xmlns:a16="http://schemas.microsoft.com/office/drawing/2014/main" id="{11495DD5-DEEC-42F7-A0E5-05A8B674F898}"/>
              </a:ext>
            </a:extLst>
          </p:cNvPr>
          <p:cNvPicPr>
            <a:picLocks noChangeAspect="1"/>
          </p:cNvPicPr>
          <p:nvPr/>
        </p:nvPicPr>
        <p:blipFill>
          <a:blip r:embed="rId10"/>
          <a:stretch>
            <a:fillRect/>
          </a:stretch>
        </p:blipFill>
        <p:spPr>
          <a:xfrm>
            <a:off x="5508104" y="2065565"/>
            <a:ext cx="3174494" cy="1950343"/>
          </a:xfrm>
          <a:prstGeom prst="rect">
            <a:avLst/>
          </a:prstGeom>
        </p:spPr>
      </p:pic>
    </p:spTree>
    <p:extLst>
      <p:ext uri="{BB962C8B-B14F-4D97-AF65-F5344CB8AC3E}">
        <p14:creationId xmlns:p14="http://schemas.microsoft.com/office/powerpoint/2010/main" val="266581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9" name="cEqZthCaMpo"/>
          <p:cNvPicPr>
            <a:picLocks noRot="1" noChangeAspect="1"/>
          </p:cNvPicPr>
          <p:nvPr>
            <a:videoFile r:link="rId1"/>
          </p:nvPr>
        </p:nvPicPr>
        <p:blipFill>
          <a:blip r:embed="rId10"/>
          <a:stretch>
            <a:fillRect/>
          </a:stretch>
        </p:blipFill>
        <p:spPr>
          <a:xfrm>
            <a:off x="935207" y="1733480"/>
            <a:ext cx="6342627" cy="3567728"/>
          </a:xfrm>
          <a:prstGeom prst="rect">
            <a:avLst/>
          </a:prstGeom>
        </p:spPr>
      </p:pic>
      <p:pic>
        <p:nvPicPr>
          <p:cNvPr id="6" name="Recorded Sound">
            <a:hlinkClick r:id="" action="ppaction://media"/>
            <a:extLst>
              <a:ext uri="{FF2B5EF4-FFF2-40B4-BE49-F238E27FC236}">
                <a16:creationId xmlns:a16="http://schemas.microsoft.com/office/drawing/2014/main" id="{C274A674-7EC5-4900-8DCC-F7F524BB961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7976381" y="4063618"/>
            <a:ext cx="1054472" cy="1054472"/>
          </a:xfrm>
          <a:prstGeom prst="rect">
            <a:avLst/>
          </a:prstGeom>
        </p:spPr>
      </p:pic>
    </p:spTree>
    <p:extLst>
      <p:ext uri="{BB962C8B-B14F-4D97-AF65-F5344CB8AC3E}">
        <p14:creationId xmlns:p14="http://schemas.microsoft.com/office/powerpoint/2010/main" val="13900377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2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112A4625-05E3-4793-AAEE-97E2060F1FF0}"/>
              </a:ext>
            </a:extLst>
          </p:cNvPr>
          <p:cNvSpPr/>
          <p:nvPr/>
        </p:nvSpPr>
        <p:spPr>
          <a:xfrm>
            <a:off x="1980199" y="477856"/>
            <a:ext cx="4572000" cy="461665"/>
          </a:xfrm>
          <a:prstGeom prst="rect">
            <a:avLst/>
          </a:prstGeom>
        </p:spPr>
        <p:txBody>
          <a:bodyPr>
            <a:spAutoFit/>
          </a:bodyPr>
          <a:lstStyle/>
          <a:p>
            <a:pPr algn="ctr"/>
            <a:r>
              <a:rPr lang="en-GB" sz="2400" b="1" i="0" dirty="0">
                <a:solidFill>
                  <a:srgbClr val="222222"/>
                </a:solidFill>
                <a:effectLst/>
              </a:rPr>
              <a:t>Mindful Breathing Online Support</a:t>
            </a:r>
            <a:endParaRPr lang="en-GB" b="0" i="0" dirty="0">
              <a:solidFill>
                <a:srgbClr val="222222"/>
              </a:solidFill>
              <a:effectLst/>
              <a:latin typeface="Open Sans"/>
            </a:endParaRPr>
          </a:p>
        </p:txBody>
      </p:sp>
      <p:pic>
        <p:nvPicPr>
          <p:cNvPr id="7" name="Picture 2" descr="File:NHS-Logo.svg - Wikimedia Commons">
            <a:extLst>
              <a:ext uri="{FF2B5EF4-FFF2-40B4-BE49-F238E27FC236}">
                <a16:creationId xmlns:a16="http://schemas.microsoft.com/office/drawing/2014/main" id="{4C9FFE48-7233-4762-9F22-84DD5535833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4564" y="1689198"/>
            <a:ext cx="1190297" cy="4812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alth Services">
            <a:extLst>
              <a:ext uri="{FF2B5EF4-FFF2-40B4-BE49-F238E27FC236}">
                <a16:creationId xmlns:a16="http://schemas.microsoft.com/office/drawing/2014/main" id="{A1F8D876-47F7-465B-BE44-8B616A9B91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54564" y="2371849"/>
            <a:ext cx="1155038" cy="7691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ss — Calm Blog">
            <a:extLst>
              <a:ext uri="{FF2B5EF4-FFF2-40B4-BE49-F238E27FC236}">
                <a16:creationId xmlns:a16="http://schemas.microsoft.com/office/drawing/2014/main" id="{A72B755F-789A-456C-9112-71487FDFDBA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98914" y="3336921"/>
            <a:ext cx="701596" cy="7015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ill Panda on the App Store">
            <a:extLst>
              <a:ext uri="{FF2B5EF4-FFF2-40B4-BE49-F238E27FC236}">
                <a16:creationId xmlns:a16="http://schemas.microsoft.com/office/drawing/2014/main" id="{8262A10F-D135-4548-B306-A4673CFCC614}"/>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9433" t="13759" r="30313" b="9500"/>
          <a:stretch/>
        </p:blipFill>
        <p:spPr bwMode="auto">
          <a:xfrm>
            <a:off x="1407208" y="4333152"/>
            <a:ext cx="872462" cy="8732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101E0F5-B625-42B2-A8D6-8A9764EDC9E2}"/>
              </a:ext>
            </a:extLst>
          </p:cNvPr>
          <p:cNvSpPr/>
          <p:nvPr/>
        </p:nvSpPr>
        <p:spPr>
          <a:xfrm>
            <a:off x="2602558" y="1612635"/>
            <a:ext cx="4572000" cy="646331"/>
          </a:xfrm>
          <a:prstGeom prst="rect">
            <a:avLst/>
          </a:prstGeom>
        </p:spPr>
        <p:txBody>
          <a:bodyPr>
            <a:spAutoFit/>
          </a:bodyPr>
          <a:lstStyle/>
          <a:p>
            <a:r>
              <a:rPr lang="en-GB" dirty="0">
                <a:hlinkClick r:id="rId13"/>
              </a:rPr>
              <a:t>https://www.nhs.uk/conditions/stress-anxiety-depression/ways-relieve-stress/</a:t>
            </a:r>
            <a:endParaRPr lang="en-GB" dirty="0"/>
          </a:p>
        </p:txBody>
      </p:sp>
      <p:sp>
        <p:nvSpPr>
          <p:cNvPr id="9" name="Rectangle 8">
            <a:extLst>
              <a:ext uri="{FF2B5EF4-FFF2-40B4-BE49-F238E27FC236}">
                <a16:creationId xmlns:a16="http://schemas.microsoft.com/office/drawing/2014/main" id="{D56D6FB1-2194-496A-A0A5-7C38FCCDBD84}"/>
              </a:ext>
            </a:extLst>
          </p:cNvPr>
          <p:cNvSpPr/>
          <p:nvPr/>
        </p:nvSpPr>
        <p:spPr>
          <a:xfrm>
            <a:off x="2603176" y="2430903"/>
            <a:ext cx="4572000" cy="646331"/>
          </a:xfrm>
          <a:prstGeom prst="rect">
            <a:avLst/>
          </a:prstGeom>
        </p:spPr>
        <p:txBody>
          <a:bodyPr>
            <a:spAutoFit/>
          </a:bodyPr>
          <a:lstStyle/>
          <a:p>
            <a:r>
              <a:rPr lang="en-GB" dirty="0">
                <a:hlinkClick r:id="rId14"/>
              </a:rPr>
              <a:t>https://youngminds.org.uk/find-help/looking-after-yourself/take-time-out/</a:t>
            </a:r>
            <a:endParaRPr lang="en-GB" dirty="0"/>
          </a:p>
        </p:txBody>
      </p:sp>
      <p:sp>
        <p:nvSpPr>
          <p:cNvPr id="11" name="Rectangle 10">
            <a:extLst>
              <a:ext uri="{FF2B5EF4-FFF2-40B4-BE49-F238E27FC236}">
                <a16:creationId xmlns:a16="http://schemas.microsoft.com/office/drawing/2014/main" id="{D39C0094-4078-4D2B-BB94-1B0D7EDDCB8E}"/>
              </a:ext>
            </a:extLst>
          </p:cNvPr>
          <p:cNvSpPr/>
          <p:nvPr/>
        </p:nvSpPr>
        <p:spPr>
          <a:xfrm>
            <a:off x="2606027" y="3503053"/>
            <a:ext cx="3177858" cy="369332"/>
          </a:xfrm>
          <a:prstGeom prst="rect">
            <a:avLst/>
          </a:prstGeom>
        </p:spPr>
        <p:txBody>
          <a:bodyPr wrap="none">
            <a:spAutoFit/>
          </a:bodyPr>
          <a:lstStyle/>
          <a:p>
            <a:r>
              <a:rPr lang="en-GB" dirty="0">
                <a:hlinkClick r:id="rId15"/>
              </a:rPr>
              <a:t>https://www.calm.com/breathe</a:t>
            </a:r>
            <a:endParaRPr lang="en-GB" dirty="0"/>
          </a:p>
        </p:txBody>
      </p:sp>
      <p:sp>
        <p:nvSpPr>
          <p:cNvPr id="12" name="Rectangle 11">
            <a:extLst>
              <a:ext uri="{FF2B5EF4-FFF2-40B4-BE49-F238E27FC236}">
                <a16:creationId xmlns:a16="http://schemas.microsoft.com/office/drawing/2014/main" id="{290A4FFA-D4E6-474C-8DD2-1F75204F88DB}"/>
              </a:ext>
            </a:extLst>
          </p:cNvPr>
          <p:cNvSpPr/>
          <p:nvPr/>
        </p:nvSpPr>
        <p:spPr>
          <a:xfrm>
            <a:off x="2605490" y="4486411"/>
            <a:ext cx="4473789" cy="369332"/>
          </a:xfrm>
          <a:prstGeom prst="rect">
            <a:avLst/>
          </a:prstGeom>
        </p:spPr>
        <p:txBody>
          <a:bodyPr wrap="none">
            <a:spAutoFit/>
          </a:bodyPr>
          <a:lstStyle/>
          <a:p>
            <a:r>
              <a:rPr lang="en-GB" dirty="0">
                <a:hlinkClick r:id="rId16"/>
              </a:rPr>
              <a:t>https://www.nhs.uk/apps-library/chill-panda/</a:t>
            </a:r>
            <a:endParaRPr lang="en-GB" dirty="0"/>
          </a:p>
        </p:txBody>
      </p:sp>
      <p:sp>
        <p:nvSpPr>
          <p:cNvPr id="13" name="Rectangle 12">
            <a:extLst>
              <a:ext uri="{FF2B5EF4-FFF2-40B4-BE49-F238E27FC236}">
                <a16:creationId xmlns:a16="http://schemas.microsoft.com/office/drawing/2014/main" id="{1B6EEDC6-F15C-4257-A446-E96BDD3525FA}"/>
              </a:ext>
            </a:extLst>
          </p:cNvPr>
          <p:cNvSpPr/>
          <p:nvPr/>
        </p:nvSpPr>
        <p:spPr>
          <a:xfrm>
            <a:off x="2598928" y="5417078"/>
            <a:ext cx="4572000" cy="646331"/>
          </a:xfrm>
          <a:prstGeom prst="rect">
            <a:avLst/>
          </a:prstGeom>
        </p:spPr>
        <p:txBody>
          <a:bodyPr>
            <a:spAutoFit/>
          </a:bodyPr>
          <a:lstStyle/>
          <a:p>
            <a:r>
              <a:rPr lang="en-GB" dirty="0">
                <a:hlinkClick r:id="rId17"/>
              </a:rPr>
              <a:t>https://www.headspace.com/meditation/breathing-exercises</a:t>
            </a:r>
            <a:endParaRPr lang="en-GB" dirty="0"/>
          </a:p>
        </p:txBody>
      </p:sp>
      <p:pic>
        <p:nvPicPr>
          <p:cNvPr id="3074" name="Picture 2" descr="Headspace-app-logo-fitted ⋆ Rewind Your Mind">
            <a:extLst>
              <a:ext uri="{FF2B5EF4-FFF2-40B4-BE49-F238E27FC236}">
                <a16:creationId xmlns:a16="http://schemas.microsoft.com/office/drawing/2014/main" id="{07A7976F-F4D1-4096-9AAD-F76E0D10553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22341" y="5303637"/>
            <a:ext cx="1042197" cy="873214"/>
          </a:xfrm>
          <a:prstGeom prst="rect">
            <a:avLst/>
          </a:prstGeom>
          <a:noFill/>
          <a:extLst>
            <a:ext uri="{909E8E84-426E-40DD-AFC4-6F175D3DCCD1}">
              <a14:hiddenFill xmlns:a14="http://schemas.microsoft.com/office/drawing/2010/main">
                <a:solidFill>
                  <a:srgbClr val="FFFFFF"/>
                </a:solidFill>
              </a14:hiddenFill>
            </a:ext>
          </a:extLst>
        </p:spPr>
      </p:pic>
      <p:pic>
        <p:nvPicPr>
          <p:cNvPr id="14" name="Recorded Sound">
            <a:hlinkClick r:id="" action="ppaction://media"/>
            <a:extLst>
              <a:ext uri="{FF2B5EF4-FFF2-40B4-BE49-F238E27FC236}">
                <a16:creationId xmlns:a16="http://schemas.microsoft.com/office/drawing/2014/main" id="{7E3DDA28-E0E0-4613-98B0-549105C53C60}"/>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036120" y="4333152"/>
            <a:ext cx="930720" cy="930720"/>
          </a:xfrm>
          <a:prstGeom prst="rect">
            <a:avLst/>
          </a:prstGeom>
        </p:spPr>
      </p:pic>
    </p:spTree>
    <p:extLst>
      <p:ext uri="{BB962C8B-B14F-4D97-AF65-F5344CB8AC3E}">
        <p14:creationId xmlns:p14="http://schemas.microsoft.com/office/powerpoint/2010/main" val="1628149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51"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112A4625-05E3-4793-AAEE-97E2060F1FF0}"/>
              </a:ext>
            </a:extLst>
          </p:cNvPr>
          <p:cNvSpPr/>
          <p:nvPr/>
        </p:nvSpPr>
        <p:spPr>
          <a:xfrm>
            <a:off x="870736" y="459634"/>
            <a:ext cx="6594087" cy="461665"/>
          </a:xfrm>
          <a:prstGeom prst="rect">
            <a:avLst/>
          </a:prstGeom>
        </p:spPr>
        <p:txBody>
          <a:bodyPr wrap="square">
            <a:spAutoFit/>
          </a:bodyPr>
          <a:lstStyle/>
          <a:p>
            <a:pPr algn="ctr"/>
            <a:r>
              <a:rPr lang="en-GB" sz="2400" b="1" dirty="0">
                <a:solidFill>
                  <a:srgbClr val="222222"/>
                </a:solidFill>
              </a:rPr>
              <a:t>Mental Health </a:t>
            </a:r>
            <a:r>
              <a:rPr lang="en-GB" sz="2400" b="1" i="0" dirty="0">
                <a:solidFill>
                  <a:srgbClr val="222222"/>
                </a:solidFill>
                <a:effectLst/>
              </a:rPr>
              <a:t>Self-Help &amp; Online Support</a:t>
            </a:r>
            <a:endParaRPr lang="en-GB" b="0" i="0" dirty="0">
              <a:solidFill>
                <a:srgbClr val="222222"/>
              </a:solidFill>
              <a:effectLst/>
              <a:latin typeface="Open Sans"/>
            </a:endParaRPr>
          </a:p>
        </p:txBody>
      </p:sp>
      <p:pic>
        <p:nvPicPr>
          <p:cNvPr id="7" name="Picture 2" descr="File:NHS-Logo.svg - Wikimedia Commons">
            <a:extLst>
              <a:ext uri="{FF2B5EF4-FFF2-40B4-BE49-F238E27FC236}">
                <a16:creationId xmlns:a16="http://schemas.microsoft.com/office/drawing/2014/main" id="{4C9FFE48-7233-4762-9F22-84DD5535833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4564" y="1689198"/>
            <a:ext cx="1190297" cy="4812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online counselling now available for children and young ...">
            <a:extLst>
              <a:ext uri="{FF2B5EF4-FFF2-40B4-BE49-F238E27FC236}">
                <a16:creationId xmlns:a16="http://schemas.microsoft.com/office/drawing/2014/main" id="{013CE322-81DE-4E86-B1E8-EE11F1DE19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4704" y="4234470"/>
            <a:ext cx="1370016" cy="7572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3A8A8AB-119D-4D28-9114-568F2A5DB68C}"/>
              </a:ext>
            </a:extLst>
          </p:cNvPr>
          <p:cNvSpPr/>
          <p:nvPr/>
        </p:nvSpPr>
        <p:spPr>
          <a:xfrm>
            <a:off x="2698594" y="1606674"/>
            <a:ext cx="4572000" cy="646331"/>
          </a:xfrm>
          <a:prstGeom prst="rect">
            <a:avLst/>
          </a:prstGeom>
        </p:spPr>
        <p:txBody>
          <a:bodyPr>
            <a:spAutoFit/>
          </a:bodyPr>
          <a:lstStyle/>
          <a:p>
            <a:r>
              <a:rPr lang="en-GB" dirty="0">
                <a:hlinkClick r:id="rId9"/>
              </a:rPr>
              <a:t>https://www.nhs.uk/conditions/stress-anxiety-depression/</a:t>
            </a:r>
            <a:endParaRPr lang="en-GB" dirty="0"/>
          </a:p>
        </p:txBody>
      </p:sp>
      <p:sp>
        <p:nvSpPr>
          <p:cNvPr id="9" name="Rectangle 8">
            <a:extLst>
              <a:ext uri="{FF2B5EF4-FFF2-40B4-BE49-F238E27FC236}">
                <a16:creationId xmlns:a16="http://schemas.microsoft.com/office/drawing/2014/main" id="{AAC51E08-208E-4417-8BE1-C0AF738F1BB0}"/>
              </a:ext>
            </a:extLst>
          </p:cNvPr>
          <p:cNvSpPr/>
          <p:nvPr/>
        </p:nvSpPr>
        <p:spPr>
          <a:xfrm>
            <a:off x="2698594" y="5279603"/>
            <a:ext cx="4572000" cy="646331"/>
          </a:xfrm>
          <a:prstGeom prst="rect">
            <a:avLst/>
          </a:prstGeom>
        </p:spPr>
        <p:txBody>
          <a:bodyPr>
            <a:spAutoFit/>
          </a:bodyPr>
          <a:lstStyle/>
          <a:p>
            <a:r>
              <a:rPr lang="en-GB" dirty="0">
                <a:hlinkClick r:id="rId10"/>
              </a:rPr>
              <a:t>https://www.nhs.uk/oneyou/every-mind-matters/</a:t>
            </a:r>
            <a:endParaRPr lang="en-GB" dirty="0"/>
          </a:p>
        </p:txBody>
      </p:sp>
      <p:pic>
        <p:nvPicPr>
          <p:cNvPr id="4098" name="Picture 2" descr="COVID-19 mental health campaign launches - GOV.UK">
            <a:extLst>
              <a:ext uri="{FF2B5EF4-FFF2-40B4-BE49-F238E27FC236}">
                <a16:creationId xmlns:a16="http://schemas.microsoft.com/office/drawing/2014/main" id="{A30430F5-098C-4BC8-B99F-A02E689E683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27431" y="5187661"/>
            <a:ext cx="1246496" cy="83099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7314E9-814B-47C0-A017-2F7E72ED1FAB}"/>
              </a:ext>
            </a:extLst>
          </p:cNvPr>
          <p:cNvSpPr/>
          <p:nvPr/>
        </p:nvSpPr>
        <p:spPr>
          <a:xfrm>
            <a:off x="2691354" y="4428423"/>
            <a:ext cx="2535951" cy="369332"/>
          </a:xfrm>
          <a:prstGeom prst="rect">
            <a:avLst/>
          </a:prstGeom>
        </p:spPr>
        <p:txBody>
          <a:bodyPr wrap="none">
            <a:spAutoFit/>
          </a:bodyPr>
          <a:lstStyle/>
          <a:p>
            <a:r>
              <a:rPr lang="en-GB" dirty="0">
                <a:hlinkClick r:id="rId12"/>
              </a:rPr>
              <a:t>https://www.kooth.com/</a:t>
            </a:r>
            <a:endParaRPr lang="en-GB" dirty="0"/>
          </a:p>
        </p:txBody>
      </p:sp>
      <p:sp>
        <p:nvSpPr>
          <p:cNvPr id="12" name="Rectangle 11">
            <a:extLst>
              <a:ext uri="{FF2B5EF4-FFF2-40B4-BE49-F238E27FC236}">
                <a16:creationId xmlns:a16="http://schemas.microsoft.com/office/drawing/2014/main" id="{2BA44AEE-0DE4-4D1F-884E-8DA9DA8F92EA}"/>
              </a:ext>
            </a:extLst>
          </p:cNvPr>
          <p:cNvSpPr/>
          <p:nvPr/>
        </p:nvSpPr>
        <p:spPr>
          <a:xfrm>
            <a:off x="2691354" y="2434598"/>
            <a:ext cx="4572000" cy="646331"/>
          </a:xfrm>
          <a:prstGeom prst="rect">
            <a:avLst/>
          </a:prstGeom>
        </p:spPr>
        <p:txBody>
          <a:bodyPr wrap="square">
            <a:spAutoFit/>
          </a:bodyPr>
          <a:lstStyle/>
          <a:p>
            <a:r>
              <a:rPr lang="en-GB" dirty="0">
                <a:hlinkClick r:id="rId13"/>
              </a:rPr>
              <a:t>https://www.mind.org.uk/information-support/for-children-and-young-people/</a:t>
            </a:r>
            <a:endParaRPr lang="en-GB" dirty="0"/>
          </a:p>
        </p:txBody>
      </p:sp>
      <p:pic>
        <p:nvPicPr>
          <p:cNvPr id="4102" name="Picture 6" descr="Mind Logo - The Rakem Group">
            <a:extLst>
              <a:ext uri="{FF2B5EF4-FFF2-40B4-BE49-F238E27FC236}">
                <a16:creationId xmlns:a16="http://schemas.microsoft.com/office/drawing/2014/main" id="{75F33E69-54F9-460A-9EF7-AAB784F99FE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27431" y="2366436"/>
            <a:ext cx="1217430" cy="78265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E7CB32E-3669-4880-8C22-72ABA1934E5A}"/>
              </a:ext>
            </a:extLst>
          </p:cNvPr>
          <p:cNvSpPr/>
          <p:nvPr/>
        </p:nvSpPr>
        <p:spPr>
          <a:xfrm>
            <a:off x="2698594" y="3474609"/>
            <a:ext cx="2976905" cy="369332"/>
          </a:xfrm>
          <a:prstGeom prst="rect">
            <a:avLst/>
          </a:prstGeom>
        </p:spPr>
        <p:txBody>
          <a:bodyPr wrap="none">
            <a:spAutoFit/>
          </a:bodyPr>
          <a:lstStyle/>
          <a:p>
            <a:r>
              <a:rPr lang="en-GB" dirty="0">
                <a:hlinkClick r:id="rId15"/>
              </a:rPr>
              <a:t>https://www.childline.org.uk/</a:t>
            </a:r>
            <a:endParaRPr lang="en-GB" dirty="0"/>
          </a:p>
        </p:txBody>
      </p:sp>
      <p:pic>
        <p:nvPicPr>
          <p:cNvPr id="4104" name="Picture 8" descr="Rochdale News | News Headlines | Beat exam result stress with ...">
            <a:extLst>
              <a:ext uri="{FF2B5EF4-FFF2-40B4-BE49-F238E27FC236}">
                <a16:creationId xmlns:a16="http://schemas.microsoft.com/office/drawing/2014/main" id="{9899267F-2601-4CEE-80CA-15D57DC6412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17290" y="3278828"/>
            <a:ext cx="1217430" cy="7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914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9" name="Google Shape;234;g7dcf7e230f_0_488">
            <a:extLst>
              <a:ext uri="{FF2B5EF4-FFF2-40B4-BE49-F238E27FC236}">
                <a16:creationId xmlns:a16="http://schemas.microsoft.com/office/drawing/2014/main" id="{A3EEFACC-561A-4477-8181-CA6B9A701873}"/>
              </a:ext>
            </a:extLst>
          </p:cNvPr>
          <p:cNvPicPr preferRelativeResize="0"/>
          <p:nvPr/>
        </p:nvPicPr>
        <p:blipFill rotWithShape="1">
          <a:blip r:embed="rId9">
            <a:alphaModFix/>
          </a:blip>
          <a:srcRect b="23251"/>
          <a:stretch/>
        </p:blipFill>
        <p:spPr>
          <a:xfrm>
            <a:off x="1432032" y="1762203"/>
            <a:ext cx="5668334" cy="4415257"/>
          </a:xfrm>
          <a:prstGeom prst="rect">
            <a:avLst/>
          </a:prstGeom>
          <a:noFill/>
          <a:ln>
            <a:noFill/>
          </a:ln>
        </p:spPr>
      </p:pic>
      <p:sp>
        <p:nvSpPr>
          <p:cNvPr id="11" name="TextBox 10">
            <a:extLst>
              <a:ext uri="{FF2B5EF4-FFF2-40B4-BE49-F238E27FC236}">
                <a16:creationId xmlns:a16="http://schemas.microsoft.com/office/drawing/2014/main" id="{67B5F5D3-4B1D-43B0-8C62-C371F40BEC6A}"/>
              </a:ext>
            </a:extLst>
          </p:cNvPr>
          <p:cNvSpPr txBox="1"/>
          <p:nvPr/>
        </p:nvSpPr>
        <p:spPr>
          <a:xfrm>
            <a:off x="1565899" y="783744"/>
            <a:ext cx="5400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t>Thank You for Listening  </a:t>
            </a:r>
            <a:endParaRPr lang="en-GB" sz="3600" b="0" i="0" kern="1200" dirty="0">
              <a:solidFill>
                <a:schemeClr val="tx1"/>
              </a:solidFill>
              <a:effectLst/>
              <a:latin typeface="+mn-lt"/>
              <a:ea typeface="+mn-ea"/>
              <a:cs typeface="+mn-cs"/>
            </a:endParaRPr>
          </a:p>
        </p:txBody>
      </p:sp>
      <p:pic>
        <p:nvPicPr>
          <p:cNvPr id="6" name="Recorded Sound">
            <a:hlinkClick r:id="" action="ppaction://media"/>
            <a:extLst>
              <a:ext uri="{FF2B5EF4-FFF2-40B4-BE49-F238E27FC236}">
                <a16:creationId xmlns:a16="http://schemas.microsoft.com/office/drawing/2014/main" id="{9A18F42A-101F-4190-B0E9-7EB550DE207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89071" y="4214066"/>
            <a:ext cx="1041782" cy="1041782"/>
          </a:xfrm>
          <a:prstGeom prst="rect">
            <a:avLst/>
          </a:prstGeom>
        </p:spPr>
      </p:pic>
    </p:spTree>
    <p:extLst>
      <p:ext uri="{BB962C8B-B14F-4D97-AF65-F5344CB8AC3E}">
        <p14:creationId xmlns:p14="http://schemas.microsoft.com/office/powerpoint/2010/main" val="710128682"/>
      </p:ext>
    </p:extLst>
  </p:cSld>
  <p:clrMapOvr>
    <a:masterClrMapping/>
  </p:clrMapOvr>
  <mc:AlternateContent xmlns:mc="http://schemas.openxmlformats.org/markup-compatibility/2006" xmlns:p14="http://schemas.microsoft.com/office/powerpoint/2010/main">
    <mc:Choice Requires="p14">
      <p:transition spd="slow" p14:dur="2000" advTm="2844"/>
    </mc:Choice>
    <mc:Fallback xmlns="">
      <p:transition spd="slow" advTm="284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9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9" name="Rectangle 8">
            <a:extLst>
              <a:ext uri="{FF2B5EF4-FFF2-40B4-BE49-F238E27FC236}">
                <a16:creationId xmlns:a16="http://schemas.microsoft.com/office/drawing/2014/main" id="{75276B8F-9039-498F-84B2-260511C90F5F}"/>
              </a:ext>
            </a:extLst>
          </p:cNvPr>
          <p:cNvSpPr/>
          <p:nvPr/>
        </p:nvSpPr>
        <p:spPr>
          <a:xfrm>
            <a:off x="972024" y="605748"/>
            <a:ext cx="6278238" cy="5509200"/>
          </a:xfrm>
          <a:prstGeom prst="rect">
            <a:avLst/>
          </a:prstGeom>
        </p:spPr>
        <p:txBody>
          <a:bodyPr wrap="square">
            <a:spAutoFit/>
          </a:bodyPr>
          <a:lstStyle/>
          <a:p>
            <a:pPr algn="ctr"/>
            <a:r>
              <a:rPr lang="en-GB" sz="1600" dirty="0"/>
              <a:t>When we are anxious, emotional, angry or worried our bodies go into ”</a:t>
            </a:r>
            <a:r>
              <a:rPr lang="en-GB" sz="1600" b="1" dirty="0">
                <a:solidFill>
                  <a:schemeClr val="tx2"/>
                </a:solidFill>
              </a:rPr>
              <a:t>fight or flight mode</a:t>
            </a:r>
            <a:r>
              <a:rPr lang="en-GB" sz="1600" dirty="0"/>
              <a:t>.”</a:t>
            </a:r>
          </a:p>
          <a:p>
            <a:pPr algn="ctr"/>
            <a:endParaRPr lang="en-GB" sz="1600" dirty="0"/>
          </a:p>
          <a:p>
            <a:pPr algn="ctr"/>
            <a:r>
              <a:rPr lang="en-GB" sz="1600" dirty="0"/>
              <a:t>We think we are in danger when really we are not.</a:t>
            </a:r>
          </a:p>
          <a:p>
            <a:pPr algn="ctr"/>
            <a:endParaRPr lang="en-GB" sz="1600" dirty="0"/>
          </a:p>
          <a:p>
            <a:pPr algn="ctr"/>
            <a:r>
              <a:rPr lang="en-GB" sz="1600" dirty="0"/>
              <a:t>When this happens our breathing changes. </a:t>
            </a:r>
          </a:p>
          <a:p>
            <a:pPr algn="ctr"/>
            <a:r>
              <a:rPr lang="en-GB" sz="1600" dirty="0"/>
              <a:t>We take shallow, short and quick breaths.</a:t>
            </a:r>
          </a:p>
          <a:p>
            <a:pPr algn="ctr"/>
            <a:endParaRPr lang="en-GB" sz="1600" dirty="0"/>
          </a:p>
          <a:p>
            <a:pPr algn="ctr"/>
            <a:r>
              <a:rPr lang="en-GB" sz="1600" dirty="0"/>
              <a:t>This can make us feel more anxious or stressed.</a:t>
            </a:r>
          </a:p>
          <a:p>
            <a:pPr algn="ctr"/>
            <a:endParaRPr lang="en-GB" sz="1600" dirty="0"/>
          </a:p>
          <a:p>
            <a:pPr algn="ctr"/>
            <a:r>
              <a:rPr lang="en-GB" sz="1600" dirty="0"/>
              <a:t>When we go into “fight or flight” mode, our body sends more oxygen out to our arms and legs to prepare us either to fight against threats or run away from them (flight.) </a:t>
            </a:r>
          </a:p>
          <a:p>
            <a:pPr algn="ctr"/>
            <a:endParaRPr lang="en-GB" sz="1600" dirty="0"/>
          </a:p>
          <a:p>
            <a:pPr algn="ctr"/>
            <a:r>
              <a:rPr lang="en-GB" sz="1600" dirty="0"/>
              <a:t>But when this happens, we tense up and less oxygen gets to our brains. And this makes it difficult for us to think clearly.</a:t>
            </a:r>
          </a:p>
          <a:p>
            <a:pPr algn="ctr"/>
            <a:endParaRPr lang="en-GB" sz="1600" dirty="0"/>
          </a:p>
          <a:p>
            <a:pPr algn="ctr"/>
            <a:r>
              <a:rPr lang="en-GB" sz="1600" dirty="0"/>
              <a:t>So here’s the thing:</a:t>
            </a:r>
          </a:p>
          <a:p>
            <a:pPr algn="ctr"/>
            <a:endParaRPr lang="en-GB" sz="1600" dirty="0"/>
          </a:p>
          <a:p>
            <a:pPr algn="ctr"/>
            <a:r>
              <a:rPr lang="en-GB" sz="1600" dirty="0"/>
              <a:t>We need to get more oxygen back to our brain.</a:t>
            </a:r>
          </a:p>
          <a:p>
            <a:pPr algn="ctr"/>
            <a:endParaRPr lang="en-GB" sz="1600" b="0" i="0" dirty="0">
              <a:solidFill>
                <a:srgbClr val="222222"/>
              </a:solidFill>
              <a:effectLst/>
              <a:latin typeface="Open Sans"/>
            </a:endParaRPr>
          </a:p>
          <a:p>
            <a:pPr algn="ctr"/>
            <a:r>
              <a:rPr lang="en-GB" b="1" dirty="0">
                <a:solidFill>
                  <a:srgbClr val="222222"/>
                </a:solidFill>
                <a:latin typeface="Open Sans"/>
              </a:rPr>
              <a:t>But how can we do that?</a:t>
            </a:r>
            <a:endParaRPr lang="en-GB" b="1" i="0" dirty="0">
              <a:solidFill>
                <a:srgbClr val="222222"/>
              </a:solidFill>
              <a:effectLst/>
              <a:latin typeface="Open Sans"/>
            </a:endParaRPr>
          </a:p>
        </p:txBody>
      </p:sp>
      <p:pic>
        <p:nvPicPr>
          <p:cNvPr id="7" name="Recorded Sound">
            <a:hlinkClick r:id="" action="ppaction://media"/>
            <a:extLst>
              <a:ext uri="{FF2B5EF4-FFF2-40B4-BE49-F238E27FC236}">
                <a16:creationId xmlns:a16="http://schemas.microsoft.com/office/drawing/2014/main" id="{C0927738-68C2-4816-9A01-7BD6DD47985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62701" y="4221088"/>
            <a:ext cx="1238016" cy="1238016"/>
          </a:xfrm>
          <a:prstGeom prst="rect">
            <a:avLst/>
          </a:prstGeom>
        </p:spPr>
      </p:pic>
    </p:spTree>
    <p:extLst>
      <p:ext uri="{BB962C8B-B14F-4D97-AF65-F5344CB8AC3E}">
        <p14:creationId xmlns:p14="http://schemas.microsoft.com/office/powerpoint/2010/main" val="2090930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05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11" name="Picture 4" descr="Just BREATHE.. Relaxation strategies/techniques: do they really ...">
            <a:extLst>
              <a:ext uri="{FF2B5EF4-FFF2-40B4-BE49-F238E27FC236}">
                <a16:creationId xmlns:a16="http://schemas.microsoft.com/office/drawing/2014/main" id="{85E020EA-0FF4-48DB-9CB7-791B031448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2993" y="775704"/>
            <a:ext cx="5231256" cy="5231256"/>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a:extLst>
              <a:ext uri="{FF2B5EF4-FFF2-40B4-BE49-F238E27FC236}">
                <a16:creationId xmlns:a16="http://schemas.microsoft.com/office/drawing/2014/main" id="{4930DDEC-B415-49C4-98E9-489E4DCE45A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24012" y="4422497"/>
            <a:ext cx="1006841" cy="1006841"/>
          </a:xfrm>
          <a:prstGeom prst="rect">
            <a:avLst/>
          </a:prstGeom>
        </p:spPr>
      </p:pic>
    </p:spTree>
    <p:extLst>
      <p:ext uri="{BB962C8B-B14F-4D97-AF65-F5344CB8AC3E}">
        <p14:creationId xmlns:p14="http://schemas.microsoft.com/office/powerpoint/2010/main" val="575471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9" name="TextBox 8">
            <a:extLst>
              <a:ext uri="{FF2B5EF4-FFF2-40B4-BE49-F238E27FC236}">
                <a16:creationId xmlns:a16="http://schemas.microsoft.com/office/drawing/2014/main" id="{7F1B0CA4-5D20-4120-8D9D-305AEEDFA091}"/>
              </a:ext>
            </a:extLst>
          </p:cNvPr>
          <p:cNvSpPr txBox="1"/>
          <p:nvPr/>
        </p:nvSpPr>
        <p:spPr>
          <a:xfrm>
            <a:off x="1206144" y="1024620"/>
            <a:ext cx="5592431" cy="2862322"/>
          </a:xfrm>
          <a:prstGeom prst="rect">
            <a:avLst/>
          </a:prstGeom>
          <a:noFill/>
        </p:spPr>
        <p:txBody>
          <a:bodyPr wrap="square" rtlCol="0">
            <a:spAutoFit/>
          </a:bodyPr>
          <a:lstStyle/>
          <a:p>
            <a:r>
              <a:rPr lang="en-GB" sz="2400" dirty="0"/>
              <a:t>Mindful Breathing is a basic, yet powerful technique that helps you: </a:t>
            </a:r>
          </a:p>
          <a:p>
            <a:endParaRPr lang="en-GB" sz="2400" dirty="0"/>
          </a:p>
          <a:p>
            <a:pPr marL="457200" indent="-457200">
              <a:buFont typeface="+mj-lt"/>
              <a:buAutoNum type="arabicPeriod"/>
            </a:pPr>
            <a:r>
              <a:rPr lang="en-GB" sz="2400" dirty="0"/>
              <a:t>focus your attention on your breathing</a:t>
            </a:r>
          </a:p>
          <a:p>
            <a:pPr marL="457200" indent="-457200">
              <a:buFont typeface="+mj-lt"/>
              <a:buAutoNum type="arabicPeriod"/>
            </a:pPr>
            <a:r>
              <a:rPr lang="en-GB" sz="2400" dirty="0"/>
              <a:t>develop a sense of calm and focus  </a:t>
            </a:r>
          </a:p>
          <a:p>
            <a:pPr marL="457200" indent="-457200">
              <a:buFont typeface="+mj-lt"/>
              <a:buAutoNum type="arabicPeriod"/>
            </a:pPr>
            <a:r>
              <a:rPr lang="en-GB" sz="2400" dirty="0"/>
              <a:t>bring awareness to your senses </a:t>
            </a:r>
          </a:p>
          <a:p>
            <a:pPr marL="285750" indent="-285750">
              <a:buFont typeface="Arial" panose="020B0604020202020204" pitchFamily="34" charset="0"/>
              <a:buChar char="•"/>
            </a:pPr>
            <a:endParaRPr lang="en-GB" dirty="0"/>
          </a:p>
          <a:p>
            <a:r>
              <a:rPr lang="en-GB" dirty="0"/>
              <a:t>	</a:t>
            </a:r>
          </a:p>
        </p:txBody>
      </p:sp>
      <p:sp>
        <p:nvSpPr>
          <p:cNvPr id="6" name="TextBox 5">
            <a:extLst>
              <a:ext uri="{FF2B5EF4-FFF2-40B4-BE49-F238E27FC236}">
                <a16:creationId xmlns:a16="http://schemas.microsoft.com/office/drawing/2014/main" id="{D46D578C-DC04-45A0-B891-8FD9514C64E3}"/>
              </a:ext>
            </a:extLst>
          </p:cNvPr>
          <p:cNvSpPr txBox="1"/>
          <p:nvPr/>
        </p:nvSpPr>
        <p:spPr>
          <a:xfrm>
            <a:off x="1469983" y="247023"/>
            <a:ext cx="5328592" cy="461665"/>
          </a:xfrm>
          <a:prstGeom prst="rect">
            <a:avLst/>
          </a:prstGeom>
          <a:noFill/>
        </p:spPr>
        <p:txBody>
          <a:bodyPr wrap="square" rtlCol="0">
            <a:spAutoFit/>
          </a:bodyPr>
          <a:lstStyle/>
          <a:p>
            <a:pPr algn="ctr"/>
            <a:r>
              <a:rPr lang="en-GB" sz="2400" b="1" dirty="0"/>
              <a:t>What is Mindful Breathing?</a:t>
            </a:r>
          </a:p>
        </p:txBody>
      </p:sp>
      <p:pic>
        <p:nvPicPr>
          <p:cNvPr id="11" name="Picture 2" descr="22,687 Breathing Illustrations, Royalty-Free Vector Graphics &amp; Clip Art -  iStoc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8120" y="3675771"/>
            <a:ext cx="2685131" cy="2685132"/>
          </a:xfrm>
          <a:prstGeom prst="rect">
            <a:avLst/>
          </a:prstGeom>
          <a:noFill/>
          <a:extLst>
            <a:ext uri="{909E8E84-426E-40DD-AFC4-6F175D3DCCD1}">
              <a14:hiddenFill xmlns:a14="http://schemas.microsoft.com/office/drawing/2010/main">
                <a:solidFill>
                  <a:srgbClr val="FFFFFF"/>
                </a:solidFill>
              </a14:hiddenFill>
            </a:ext>
          </a:extLst>
        </p:spPr>
      </p:pic>
      <p:pic>
        <p:nvPicPr>
          <p:cNvPr id="12" name="Recorded Sound">
            <a:hlinkClick r:id="" action="ppaction://media"/>
            <a:extLst>
              <a:ext uri="{FF2B5EF4-FFF2-40B4-BE49-F238E27FC236}">
                <a16:creationId xmlns:a16="http://schemas.microsoft.com/office/drawing/2014/main" id="{FDE736E5-ADE3-43DC-8F46-1791D142EAE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14775" y="4090142"/>
            <a:ext cx="1368152" cy="1368152"/>
          </a:xfrm>
          <a:prstGeom prst="rect">
            <a:avLst/>
          </a:prstGeom>
        </p:spPr>
      </p:pic>
    </p:spTree>
    <p:extLst>
      <p:ext uri="{BB962C8B-B14F-4D97-AF65-F5344CB8AC3E}">
        <p14:creationId xmlns:p14="http://schemas.microsoft.com/office/powerpoint/2010/main" val="2367405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19"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9" name="Rectangle 8">
            <a:extLst>
              <a:ext uri="{FF2B5EF4-FFF2-40B4-BE49-F238E27FC236}">
                <a16:creationId xmlns:a16="http://schemas.microsoft.com/office/drawing/2014/main" id="{A5810399-838B-4BFE-BF63-AE76BAB96F6C}"/>
              </a:ext>
            </a:extLst>
          </p:cNvPr>
          <p:cNvSpPr/>
          <p:nvPr/>
        </p:nvSpPr>
        <p:spPr>
          <a:xfrm>
            <a:off x="1467312" y="4236256"/>
            <a:ext cx="5526360" cy="1569660"/>
          </a:xfrm>
          <a:prstGeom prst="rect">
            <a:avLst/>
          </a:prstGeom>
        </p:spPr>
        <p:txBody>
          <a:bodyPr wrap="square">
            <a:spAutoFit/>
          </a:bodyPr>
          <a:lstStyle/>
          <a:p>
            <a:r>
              <a:rPr lang="en-GB" sz="2400" dirty="0">
                <a:solidFill>
                  <a:srgbClr val="0C2536"/>
                </a:solidFill>
              </a:rPr>
              <a:t>Studies have shown that the ability to focus attention on your breath can actually help you deal with everyday stress, anxiety and emotional ups and downs.</a:t>
            </a:r>
            <a:endParaRPr lang="en-GB" sz="2400" dirty="0"/>
          </a:p>
        </p:txBody>
      </p:sp>
      <p:sp>
        <p:nvSpPr>
          <p:cNvPr id="7" name="Rectangle 6">
            <a:extLst>
              <a:ext uri="{FF2B5EF4-FFF2-40B4-BE49-F238E27FC236}">
                <a16:creationId xmlns:a16="http://schemas.microsoft.com/office/drawing/2014/main" id="{74584572-C056-43A5-A891-7B40D1E19FC2}"/>
              </a:ext>
            </a:extLst>
          </p:cNvPr>
          <p:cNvSpPr/>
          <p:nvPr/>
        </p:nvSpPr>
        <p:spPr>
          <a:xfrm>
            <a:off x="1494134" y="1629353"/>
            <a:ext cx="4572000" cy="1569660"/>
          </a:xfrm>
          <a:prstGeom prst="rect">
            <a:avLst/>
          </a:prstGeom>
        </p:spPr>
        <p:txBody>
          <a:bodyPr>
            <a:spAutoFit/>
          </a:bodyPr>
          <a:lstStyle/>
          <a:p>
            <a:r>
              <a:rPr lang="en-GB" sz="2400" dirty="0">
                <a:solidFill>
                  <a:srgbClr val="414141"/>
                </a:solidFill>
              </a:rPr>
              <a:t>A way to build resilience to: </a:t>
            </a:r>
          </a:p>
          <a:p>
            <a:pPr marL="342900" indent="-342900">
              <a:buFont typeface="Arial" panose="020B0604020202020204" pitchFamily="34" charset="0"/>
              <a:buChar char="•"/>
            </a:pPr>
            <a:r>
              <a:rPr lang="en-GB" sz="2400" dirty="0">
                <a:solidFill>
                  <a:srgbClr val="414141"/>
                </a:solidFill>
              </a:rPr>
              <a:t>Stress</a:t>
            </a:r>
          </a:p>
          <a:p>
            <a:pPr marL="342900" indent="-342900">
              <a:buFont typeface="Arial" panose="020B0604020202020204" pitchFamily="34" charset="0"/>
              <a:buChar char="•"/>
            </a:pPr>
            <a:r>
              <a:rPr lang="en-GB" sz="2400" dirty="0">
                <a:solidFill>
                  <a:srgbClr val="414141"/>
                </a:solidFill>
              </a:rPr>
              <a:t>Anxiety</a:t>
            </a:r>
          </a:p>
          <a:p>
            <a:pPr marL="342900" indent="-342900">
              <a:buFont typeface="Arial" panose="020B0604020202020204" pitchFamily="34" charset="0"/>
              <a:buChar char="•"/>
            </a:pPr>
            <a:r>
              <a:rPr lang="en-GB" sz="2400" dirty="0">
                <a:solidFill>
                  <a:srgbClr val="414141"/>
                </a:solidFill>
              </a:rPr>
              <a:t>Anger</a:t>
            </a:r>
            <a:endParaRPr lang="en-GB" sz="2400" dirty="0"/>
          </a:p>
        </p:txBody>
      </p:sp>
      <p:sp>
        <p:nvSpPr>
          <p:cNvPr id="11" name="TextBox 10">
            <a:extLst>
              <a:ext uri="{FF2B5EF4-FFF2-40B4-BE49-F238E27FC236}">
                <a16:creationId xmlns:a16="http://schemas.microsoft.com/office/drawing/2014/main" id="{647695D5-4FFB-442C-957C-D31C449B4A43}"/>
              </a:ext>
            </a:extLst>
          </p:cNvPr>
          <p:cNvSpPr txBox="1"/>
          <p:nvPr/>
        </p:nvSpPr>
        <p:spPr>
          <a:xfrm>
            <a:off x="1103614" y="821251"/>
            <a:ext cx="6030194" cy="461665"/>
          </a:xfrm>
          <a:prstGeom prst="rect">
            <a:avLst/>
          </a:prstGeom>
          <a:noFill/>
        </p:spPr>
        <p:txBody>
          <a:bodyPr wrap="square" rtlCol="0">
            <a:spAutoFit/>
          </a:bodyPr>
          <a:lstStyle/>
          <a:p>
            <a:pPr algn="ctr"/>
            <a:r>
              <a:rPr lang="en-GB" sz="2400" b="1" dirty="0"/>
              <a:t>Why should we practice Mindful Breathing?</a:t>
            </a:r>
          </a:p>
        </p:txBody>
      </p:sp>
      <p:pic>
        <p:nvPicPr>
          <p:cNvPr id="6" name="Recorded Sound">
            <a:hlinkClick r:id="" action="ppaction://media"/>
            <a:extLst>
              <a:ext uri="{FF2B5EF4-FFF2-40B4-BE49-F238E27FC236}">
                <a16:creationId xmlns:a16="http://schemas.microsoft.com/office/drawing/2014/main" id="{7F71730F-0FCC-432F-B54F-E0D9B499614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22198" y="3872601"/>
            <a:ext cx="1283320" cy="1283320"/>
          </a:xfrm>
          <a:prstGeom prst="rect">
            <a:avLst/>
          </a:prstGeom>
        </p:spPr>
      </p:pic>
    </p:spTree>
    <p:extLst>
      <p:ext uri="{BB962C8B-B14F-4D97-AF65-F5344CB8AC3E}">
        <p14:creationId xmlns:p14="http://schemas.microsoft.com/office/powerpoint/2010/main" val="2685961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8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9" name="Rectangle 8">
            <a:extLst>
              <a:ext uri="{FF2B5EF4-FFF2-40B4-BE49-F238E27FC236}">
                <a16:creationId xmlns:a16="http://schemas.microsoft.com/office/drawing/2014/main" id="{D040C32F-22D4-4405-A850-A654EE1E43C7}"/>
              </a:ext>
            </a:extLst>
          </p:cNvPr>
          <p:cNvSpPr/>
          <p:nvPr/>
        </p:nvSpPr>
        <p:spPr>
          <a:xfrm>
            <a:off x="1331640" y="1484784"/>
            <a:ext cx="5271311" cy="4154984"/>
          </a:xfrm>
          <a:prstGeom prst="rect">
            <a:avLst/>
          </a:prstGeom>
        </p:spPr>
        <p:txBody>
          <a:bodyPr wrap="square">
            <a:spAutoFit/>
          </a:bodyPr>
          <a:lstStyle/>
          <a:p>
            <a:pPr>
              <a:buFont typeface="Arial" panose="020B0604020202020204" pitchFamily="34" charset="0"/>
              <a:buChar char="•"/>
            </a:pPr>
            <a:r>
              <a:rPr lang="en-GB" sz="2400" dirty="0">
                <a:solidFill>
                  <a:srgbClr val="222222"/>
                </a:solidFill>
              </a:rPr>
              <a:t> Reduces stress and anxiety</a:t>
            </a:r>
          </a:p>
          <a:p>
            <a:endParaRPr lang="en-GB" sz="2400" dirty="0">
              <a:solidFill>
                <a:srgbClr val="222222"/>
              </a:solidFill>
            </a:endParaRPr>
          </a:p>
          <a:p>
            <a:pPr>
              <a:buFont typeface="Arial" panose="020B0604020202020204" pitchFamily="34" charset="0"/>
              <a:buChar char="•"/>
            </a:pPr>
            <a:r>
              <a:rPr lang="en-GB" sz="2400" dirty="0">
                <a:solidFill>
                  <a:srgbClr val="222222"/>
                </a:solidFill>
              </a:rPr>
              <a:t> Promotes happiness</a:t>
            </a:r>
          </a:p>
          <a:p>
            <a:endParaRPr lang="en-GB" sz="2400" dirty="0">
              <a:solidFill>
                <a:srgbClr val="222222"/>
              </a:solidFill>
            </a:endParaRPr>
          </a:p>
          <a:p>
            <a:pPr>
              <a:buFont typeface="Arial" panose="020B0604020202020204" pitchFamily="34" charset="0"/>
              <a:buChar char="•"/>
            </a:pPr>
            <a:r>
              <a:rPr lang="en-GB" sz="2400" dirty="0">
                <a:solidFill>
                  <a:srgbClr val="222222"/>
                </a:solidFill>
              </a:rPr>
              <a:t> Ignites peace and calmness</a:t>
            </a:r>
          </a:p>
          <a:p>
            <a:endParaRPr lang="en-GB" sz="2400" dirty="0">
              <a:solidFill>
                <a:srgbClr val="222222"/>
              </a:solidFill>
            </a:endParaRPr>
          </a:p>
          <a:p>
            <a:pPr>
              <a:buFont typeface="Arial" panose="020B0604020202020204" pitchFamily="34" charset="0"/>
              <a:buChar char="•"/>
            </a:pPr>
            <a:r>
              <a:rPr lang="en-GB" sz="2400" dirty="0">
                <a:solidFill>
                  <a:srgbClr val="222222"/>
                </a:solidFill>
              </a:rPr>
              <a:t> Lowers blood pressure and heart rate</a:t>
            </a:r>
          </a:p>
          <a:p>
            <a:endParaRPr lang="en-GB" sz="2400" dirty="0">
              <a:solidFill>
                <a:srgbClr val="222222"/>
              </a:solidFill>
            </a:endParaRPr>
          </a:p>
          <a:p>
            <a:pPr>
              <a:buFont typeface="Arial" panose="020B0604020202020204" pitchFamily="34" charset="0"/>
              <a:buChar char="•"/>
            </a:pPr>
            <a:r>
              <a:rPr lang="en-GB" sz="2400" dirty="0">
                <a:solidFill>
                  <a:srgbClr val="222222"/>
                </a:solidFill>
              </a:rPr>
              <a:t> Reduces tension in the body</a:t>
            </a:r>
          </a:p>
          <a:p>
            <a:endParaRPr lang="en-GB" sz="2400" dirty="0">
              <a:solidFill>
                <a:srgbClr val="222222"/>
              </a:solidFill>
            </a:endParaRPr>
          </a:p>
          <a:p>
            <a:pPr>
              <a:buFont typeface="Arial" panose="020B0604020202020204" pitchFamily="34" charset="0"/>
              <a:buChar char="•"/>
            </a:pPr>
            <a:r>
              <a:rPr lang="en-GB" sz="2400" dirty="0">
                <a:solidFill>
                  <a:srgbClr val="222222"/>
                </a:solidFill>
              </a:rPr>
              <a:t> Improves focus and concentration</a:t>
            </a:r>
            <a:endParaRPr lang="en-GB" sz="2400" b="0" i="0" dirty="0">
              <a:solidFill>
                <a:srgbClr val="222222"/>
              </a:solidFill>
              <a:effectLst/>
            </a:endParaRPr>
          </a:p>
        </p:txBody>
      </p:sp>
      <p:sp>
        <p:nvSpPr>
          <p:cNvPr id="11" name="TextBox 10">
            <a:extLst>
              <a:ext uri="{FF2B5EF4-FFF2-40B4-BE49-F238E27FC236}">
                <a16:creationId xmlns:a16="http://schemas.microsoft.com/office/drawing/2014/main" id="{D66CEC47-E22A-48F3-AFBF-8E718A6C6BE3}"/>
              </a:ext>
            </a:extLst>
          </p:cNvPr>
          <p:cNvSpPr txBox="1"/>
          <p:nvPr/>
        </p:nvSpPr>
        <p:spPr>
          <a:xfrm>
            <a:off x="2141963" y="589089"/>
            <a:ext cx="4248472" cy="461665"/>
          </a:xfrm>
          <a:prstGeom prst="rect">
            <a:avLst/>
          </a:prstGeom>
          <a:noFill/>
        </p:spPr>
        <p:txBody>
          <a:bodyPr wrap="square" rtlCol="0">
            <a:spAutoFit/>
          </a:bodyPr>
          <a:lstStyle/>
          <a:p>
            <a:pPr algn="ctr"/>
            <a:r>
              <a:rPr lang="en-GB" sz="2400" b="1" dirty="0"/>
              <a:t>Benefits of Mindful Breathing</a:t>
            </a:r>
          </a:p>
        </p:txBody>
      </p:sp>
      <p:pic>
        <p:nvPicPr>
          <p:cNvPr id="7" name="Recorded Sound">
            <a:hlinkClick r:id="" action="ppaction://media"/>
            <a:extLst>
              <a:ext uri="{FF2B5EF4-FFF2-40B4-BE49-F238E27FC236}">
                <a16:creationId xmlns:a16="http://schemas.microsoft.com/office/drawing/2014/main" id="{FE75EA1F-3EB9-43DC-9C53-B5DB8B9716C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26251" y="4307094"/>
            <a:ext cx="1139304" cy="1139304"/>
          </a:xfrm>
          <a:prstGeom prst="rect">
            <a:avLst/>
          </a:prstGeom>
        </p:spPr>
      </p:pic>
    </p:spTree>
    <p:extLst>
      <p:ext uri="{BB962C8B-B14F-4D97-AF65-F5344CB8AC3E}">
        <p14:creationId xmlns:p14="http://schemas.microsoft.com/office/powerpoint/2010/main" val="2464928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9" name="Rectangle 8">
            <a:extLst>
              <a:ext uri="{FF2B5EF4-FFF2-40B4-BE49-F238E27FC236}">
                <a16:creationId xmlns:a16="http://schemas.microsoft.com/office/drawing/2014/main" id="{A5810399-838B-4BFE-BF63-AE76BAB96F6C}"/>
              </a:ext>
            </a:extLst>
          </p:cNvPr>
          <p:cNvSpPr/>
          <p:nvPr/>
        </p:nvSpPr>
        <p:spPr>
          <a:xfrm>
            <a:off x="1443513" y="1444709"/>
            <a:ext cx="5526360" cy="1692771"/>
          </a:xfrm>
          <a:prstGeom prst="rect">
            <a:avLst/>
          </a:prstGeom>
        </p:spPr>
        <p:txBody>
          <a:bodyPr wrap="square">
            <a:spAutoFit/>
          </a:bodyPr>
          <a:lstStyle/>
          <a:p>
            <a:pPr algn="ctr"/>
            <a:r>
              <a:rPr lang="en-GB" sz="2000" dirty="0">
                <a:solidFill>
                  <a:srgbClr val="0C2536"/>
                </a:solidFill>
              </a:rPr>
              <a:t>The basic technique is to focus your attention on your breath</a:t>
            </a:r>
          </a:p>
          <a:p>
            <a:pPr algn="ctr"/>
            <a:endParaRPr lang="en-GB" sz="1200" dirty="0">
              <a:solidFill>
                <a:srgbClr val="0C2536"/>
              </a:solidFill>
            </a:endParaRPr>
          </a:p>
          <a:p>
            <a:pPr algn="ctr"/>
            <a:r>
              <a:rPr lang="en-GB" sz="2000" b="1" dirty="0">
                <a:solidFill>
                  <a:srgbClr val="FFC000"/>
                </a:solidFill>
              </a:rPr>
              <a:t>** the inhale and the exhale **</a:t>
            </a:r>
          </a:p>
          <a:p>
            <a:pPr algn="ctr"/>
            <a:endParaRPr lang="en-GB" sz="1200" dirty="0">
              <a:solidFill>
                <a:srgbClr val="0C2536"/>
              </a:solidFill>
            </a:endParaRPr>
          </a:p>
          <a:p>
            <a:pPr algn="ctr"/>
            <a:r>
              <a:rPr lang="en-GB" sz="2000" dirty="0">
                <a:solidFill>
                  <a:srgbClr val="0C2536"/>
                </a:solidFill>
              </a:rPr>
              <a:t>with openness and curiosity. </a:t>
            </a:r>
            <a:endParaRPr lang="en-GB" sz="2000" dirty="0"/>
          </a:p>
        </p:txBody>
      </p:sp>
      <p:sp>
        <p:nvSpPr>
          <p:cNvPr id="11" name="Rectangle 10">
            <a:extLst>
              <a:ext uri="{FF2B5EF4-FFF2-40B4-BE49-F238E27FC236}">
                <a16:creationId xmlns:a16="http://schemas.microsoft.com/office/drawing/2014/main" id="{4C4CD969-75B6-4CF9-83FC-98F25E6033B6}"/>
              </a:ext>
            </a:extLst>
          </p:cNvPr>
          <p:cNvSpPr/>
          <p:nvPr/>
        </p:nvSpPr>
        <p:spPr>
          <a:xfrm>
            <a:off x="1233597" y="5229200"/>
            <a:ext cx="5946193" cy="707886"/>
          </a:xfrm>
          <a:prstGeom prst="rect">
            <a:avLst/>
          </a:prstGeom>
        </p:spPr>
        <p:txBody>
          <a:bodyPr wrap="square">
            <a:spAutoFit/>
          </a:bodyPr>
          <a:lstStyle/>
          <a:p>
            <a:pPr algn="ctr"/>
            <a:r>
              <a:rPr lang="en-GB" sz="2000" dirty="0">
                <a:solidFill>
                  <a:srgbClr val="212B32"/>
                </a:solidFill>
              </a:rPr>
              <a:t>Reminding yourself to take notice of your thoughts, feelings and body sensations.</a:t>
            </a:r>
            <a:endParaRPr lang="en-GB" sz="2000" dirty="0"/>
          </a:p>
        </p:txBody>
      </p:sp>
      <p:pic>
        <p:nvPicPr>
          <p:cNvPr id="8194" name="Picture 2" descr="How to Use the Breath to Strengthen Your Mind | Lungs health">
            <a:extLst>
              <a:ext uri="{FF2B5EF4-FFF2-40B4-BE49-F238E27FC236}">
                <a16:creationId xmlns:a16="http://schemas.microsoft.com/office/drawing/2014/main" id="{5B2D0302-C960-4618-AED3-8E30C6185D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4144" y="3434582"/>
            <a:ext cx="2705100" cy="16859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4D176E4-CE37-4BDD-AFAB-BF2CAEB8CBDE}"/>
              </a:ext>
            </a:extLst>
          </p:cNvPr>
          <p:cNvSpPr txBox="1"/>
          <p:nvPr/>
        </p:nvSpPr>
        <p:spPr>
          <a:xfrm>
            <a:off x="1542398" y="615463"/>
            <a:ext cx="5328592" cy="461665"/>
          </a:xfrm>
          <a:prstGeom prst="rect">
            <a:avLst/>
          </a:prstGeom>
          <a:noFill/>
        </p:spPr>
        <p:txBody>
          <a:bodyPr wrap="square" rtlCol="0">
            <a:spAutoFit/>
          </a:bodyPr>
          <a:lstStyle/>
          <a:p>
            <a:pPr algn="ctr"/>
            <a:r>
              <a:rPr lang="en-GB" sz="2400" b="1" dirty="0"/>
              <a:t>How do we practice Mindful Breathing?</a:t>
            </a:r>
          </a:p>
        </p:txBody>
      </p:sp>
      <p:pic>
        <p:nvPicPr>
          <p:cNvPr id="6" name="Recorded Sound">
            <a:hlinkClick r:id="" action="ppaction://media"/>
            <a:extLst>
              <a:ext uri="{FF2B5EF4-FFF2-40B4-BE49-F238E27FC236}">
                <a16:creationId xmlns:a16="http://schemas.microsoft.com/office/drawing/2014/main" id="{483B3D5E-D423-4E28-A169-A33E91D22E2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47613" y="4191872"/>
            <a:ext cx="1283240" cy="1283240"/>
          </a:xfrm>
          <a:prstGeom prst="rect">
            <a:avLst/>
          </a:prstGeom>
        </p:spPr>
      </p:pic>
    </p:spTree>
    <p:extLst>
      <p:ext uri="{BB962C8B-B14F-4D97-AF65-F5344CB8AC3E}">
        <p14:creationId xmlns:p14="http://schemas.microsoft.com/office/powerpoint/2010/main" val="2639481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52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12" name="Rectangle 11">
            <a:extLst>
              <a:ext uri="{FF2B5EF4-FFF2-40B4-BE49-F238E27FC236}">
                <a16:creationId xmlns:a16="http://schemas.microsoft.com/office/drawing/2014/main" id="{B2125F22-3730-43C1-AAE9-3E7A19413583}"/>
              </a:ext>
            </a:extLst>
          </p:cNvPr>
          <p:cNvSpPr/>
          <p:nvPr/>
        </p:nvSpPr>
        <p:spPr>
          <a:xfrm>
            <a:off x="2704720" y="1743893"/>
            <a:ext cx="4572000" cy="4247317"/>
          </a:xfrm>
          <a:prstGeom prst="rect">
            <a:avLst/>
          </a:prstGeom>
        </p:spPr>
        <p:txBody>
          <a:bodyPr wrap="square">
            <a:spAutoFit/>
          </a:bodyPr>
          <a:lstStyle/>
          <a:p>
            <a:pPr algn="r"/>
            <a:r>
              <a:rPr lang="en-GB" dirty="0">
                <a:solidFill>
                  <a:srgbClr val="0C2536"/>
                </a:solidFill>
              </a:rPr>
              <a:t>The beauty of mindful breathing is that you can practice it anywhere and anytime.</a:t>
            </a:r>
            <a:endParaRPr lang="en-GB" dirty="0"/>
          </a:p>
          <a:p>
            <a:pPr algn="r"/>
            <a:endParaRPr lang="en-GB" dirty="0">
              <a:solidFill>
                <a:srgbClr val="414141"/>
              </a:solidFill>
            </a:endParaRPr>
          </a:p>
          <a:p>
            <a:pPr algn="r"/>
            <a:r>
              <a:rPr lang="en-GB" dirty="0">
                <a:solidFill>
                  <a:srgbClr val="414141"/>
                </a:solidFill>
              </a:rPr>
              <a:t>You can do this while standing, but ideally you’ll be sitting or even lying in a comfortable position. </a:t>
            </a:r>
          </a:p>
          <a:p>
            <a:pPr algn="r"/>
            <a:endParaRPr lang="en-GB" dirty="0">
              <a:solidFill>
                <a:srgbClr val="414141"/>
              </a:solidFill>
            </a:endParaRPr>
          </a:p>
          <a:p>
            <a:pPr algn="r"/>
            <a:r>
              <a:rPr lang="en-GB" dirty="0">
                <a:solidFill>
                  <a:srgbClr val="414141"/>
                </a:solidFill>
              </a:rPr>
              <a:t>Your eyes may be open or closed, but you may find it easier to maintain your focus if you close your eyes. </a:t>
            </a:r>
          </a:p>
          <a:p>
            <a:pPr algn="r"/>
            <a:endParaRPr lang="en-GB" dirty="0">
              <a:solidFill>
                <a:srgbClr val="414141"/>
              </a:solidFill>
            </a:endParaRPr>
          </a:p>
          <a:p>
            <a:pPr algn="r"/>
            <a:r>
              <a:rPr lang="en-GB" dirty="0">
                <a:solidFill>
                  <a:srgbClr val="414141"/>
                </a:solidFill>
              </a:rPr>
              <a:t>It can help to set aside a designated time for this exercise, but it can also help to practice it when you’re feeling particularly stressed or anxious.</a:t>
            </a:r>
            <a:endParaRPr lang="en-GB" dirty="0"/>
          </a:p>
        </p:txBody>
      </p:sp>
      <p:pic>
        <p:nvPicPr>
          <p:cNvPr id="9222" name="Picture 6" descr="A qué hora es? - Telling at what time | Clock clipart, Free clip ...">
            <a:extLst>
              <a:ext uri="{FF2B5EF4-FFF2-40B4-BE49-F238E27FC236}">
                <a16:creationId xmlns:a16="http://schemas.microsoft.com/office/drawing/2014/main" id="{E241CD8B-6ADC-4BB1-8EBC-A9D747F1AD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597256">
            <a:off x="912137" y="1645285"/>
            <a:ext cx="946413" cy="985129"/>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Eyes Emoji (U+1F440)">
            <a:extLst>
              <a:ext uri="{FF2B5EF4-FFF2-40B4-BE49-F238E27FC236}">
                <a16:creationId xmlns:a16="http://schemas.microsoft.com/office/drawing/2014/main" id="{ABCBC283-6015-412A-82AA-EAFF9B3AAE5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9776" y="3917812"/>
            <a:ext cx="930431" cy="930431"/>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 Chair Emoji">
            <a:extLst>
              <a:ext uri="{FF2B5EF4-FFF2-40B4-BE49-F238E27FC236}">
                <a16:creationId xmlns:a16="http://schemas.microsoft.com/office/drawing/2014/main" id="{7B81B676-9697-45BA-8EE0-A13FE3DF53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086091">
            <a:off x="1794505" y="2643095"/>
            <a:ext cx="1079266" cy="1079266"/>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Sunrise Emoji (U+1F305)">
            <a:extLst>
              <a:ext uri="{FF2B5EF4-FFF2-40B4-BE49-F238E27FC236}">
                <a16:creationId xmlns:a16="http://schemas.microsoft.com/office/drawing/2014/main" id="{FE4C1BC9-69B7-4A7D-BF95-D5CB3439B3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20154" y="5391034"/>
            <a:ext cx="1075184" cy="107518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1412696-E645-465C-977E-7A0E1246190C}"/>
              </a:ext>
            </a:extLst>
          </p:cNvPr>
          <p:cNvSpPr txBox="1"/>
          <p:nvPr/>
        </p:nvSpPr>
        <p:spPr>
          <a:xfrm>
            <a:off x="827585" y="475855"/>
            <a:ext cx="6449135" cy="830997"/>
          </a:xfrm>
          <a:prstGeom prst="rect">
            <a:avLst/>
          </a:prstGeom>
          <a:noFill/>
        </p:spPr>
        <p:txBody>
          <a:bodyPr wrap="square" rtlCol="0">
            <a:spAutoFit/>
          </a:bodyPr>
          <a:lstStyle/>
          <a:p>
            <a:pPr algn="ctr"/>
            <a:r>
              <a:rPr lang="en-GB" sz="2400" b="1" dirty="0"/>
              <a:t>Where and When do we practice Mindful Breathing?</a:t>
            </a:r>
          </a:p>
        </p:txBody>
      </p:sp>
      <p:pic>
        <p:nvPicPr>
          <p:cNvPr id="6" name="Recorded Sound">
            <a:hlinkClick r:id="" action="ppaction://media"/>
            <a:extLst>
              <a:ext uri="{FF2B5EF4-FFF2-40B4-BE49-F238E27FC236}">
                <a16:creationId xmlns:a16="http://schemas.microsoft.com/office/drawing/2014/main" id="{DF25BFE0-D440-4A86-A2D6-56BA0B1ABE9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54358" y="4809164"/>
            <a:ext cx="684214" cy="684214"/>
          </a:xfrm>
          <a:prstGeom prst="rect">
            <a:avLst/>
          </a:prstGeom>
        </p:spPr>
      </p:pic>
    </p:spTree>
    <p:extLst>
      <p:ext uri="{BB962C8B-B14F-4D97-AF65-F5344CB8AC3E}">
        <p14:creationId xmlns:p14="http://schemas.microsoft.com/office/powerpoint/2010/main" val="186618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9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e You presentation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 You presentation template 2</Template>
  <TotalTime>1126</TotalTime>
  <Words>3554</Words>
  <Application>Microsoft Office PowerPoint</Application>
  <PresentationFormat>On-screen Show (4:3)</PresentationFormat>
  <Paragraphs>440</Paragraphs>
  <Slides>22</Slides>
  <Notes>22</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Open Sans</vt:lpstr>
      <vt:lpstr>Twinkl</vt:lpstr>
      <vt:lpstr>Be You presentation template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Colour breathing</vt:lpstr>
      <vt:lpstr>Square Breathing</vt:lpstr>
      <vt:lpstr>Five finger breathing</vt:lpstr>
      <vt:lpstr>Cake Breathing</vt:lpstr>
      <vt:lpstr>PowerPoint Presentation</vt:lpstr>
      <vt:lpstr>PowerPoint Presentation</vt:lpstr>
      <vt:lpstr>PowerPoint Presentation</vt:lpstr>
      <vt:lpstr>PowerPoint Presentation</vt:lpstr>
    </vt:vector>
  </TitlesOfParts>
  <Company>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Waugh Kimberley</dc:creator>
  <cp:lastModifiedBy>Dixon Phillip (RTF) NHCT -1</cp:lastModifiedBy>
  <cp:revision>140</cp:revision>
  <dcterms:created xsi:type="dcterms:W3CDTF">2020-01-21T09:22:57Z</dcterms:created>
  <dcterms:modified xsi:type="dcterms:W3CDTF">2021-06-09T15:18:21Z</dcterms:modified>
</cp:coreProperties>
</file>