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78" r:id="rId5"/>
    <p:sldId id="271" r:id="rId6"/>
    <p:sldId id="259" r:id="rId7"/>
    <p:sldId id="266" r:id="rId8"/>
    <p:sldId id="274" r:id="rId9"/>
    <p:sldId id="267" r:id="rId10"/>
    <p:sldId id="270" r:id="rId11"/>
    <p:sldId id="264" r:id="rId12"/>
    <p:sldId id="279" r:id="rId13"/>
    <p:sldId id="282" r:id="rId14"/>
    <p:sldId id="261" r:id="rId15"/>
    <p:sldId id="276" r:id="rId16"/>
    <p:sldId id="277" r:id="rId17"/>
    <p:sldId id="281" r:id="rId18"/>
    <p:sldId id="269" r:id="rId19"/>
    <p:sldId id="273" r:id="rId20"/>
    <p:sldId id="272" r:id="rId21"/>
    <p:sldId id="268" r:id="rId22"/>
    <p:sldId id="280"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27" autoAdjust="0"/>
  </p:normalViewPr>
  <p:slideViewPr>
    <p:cSldViewPr>
      <p:cViewPr varScale="1">
        <p:scale>
          <a:sx n="61" d="100"/>
          <a:sy n="61" d="100"/>
        </p:scale>
        <p:origin x="14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10/08/2020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wfDTp2GogaQ&amp;app=deskto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s.uk/conditions/stress-anxiety-depression/mindfuln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wbh.nhs.uk/healthandwellbeing/Pages/Breathing-Techniques-.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rapistaid.com/therapy-video/deep-breathing-exerci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adspace.com/meditation/breathing-exercis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headspace.com/meditation/guided-medit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ntw.nhs.uk/resource-library/relaxation-techniqu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joining us today. </a:t>
            </a:r>
          </a:p>
          <a:p>
            <a:endParaRPr lang="en-GB" dirty="0"/>
          </a:p>
          <a:p>
            <a:r>
              <a:rPr lang="en-GB" dirty="0"/>
              <a:t>Introduce facilitators. </a:t>
            </a:r>
          </a:p>
          <a:p>
            <a:endParaRPr lang="en-GB" dirty="0"/>
          </a:p>
          <a:p>
            <a:r>
              <a:rPr lang="en-GB" dirty="0"/>
              <a:t>We are part of Northumberland’s Mental Health Support Team, which consists of professionals who work with children and young people across the NHS, Education and the County Council. </a:t>
            </a:r>
          </a:p>
          <a:p>
            <a:endParaRPr lang="en-GB" dirty="0"/>
          </a:p>
          <a:p>
            <a:r>
              <a:rPr lang="en-GB" dirty="0"/>
              <a:t>The Mental Health Support Team here in Northumberland is called the ‘Be You’ Team, the name of which was actually chosen by a student from a school in Blyth. </a:t>
            </a:r>
          </a:p>
          <a:p>
            <a:endParaRPr lang="en-GB" dirty="0"/>
          </a:p>
          <a:p>
            <a:r>
              <a:rPr lang="en-GB" dirty="0"/>
              <a:t>Today’s workshop if focussed around ‘Mindful Breathing’ and how we can use different breathing techniques to help reduce the physical and emotional symptoms associated with anxiety and stress. </a:t>
            </a:r>
          </a:p>
          <a:p>
            <a:endParaRPr lang="en-GB" dirty="0"/>
          </a:p>
          <a:p>
            <a:r>
              <a:rPr lang="en-GB" dirty="0"/>
              <a:t>Our aim today is for you all to learn some new positive coping strategies to use within your daily routines and hopefully continue exploring and experiencing the benefits of Mindful Breathing. </a:t>
            </a:r>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https://www.youtube.com/watch?v=wfDTp2GogaQ&amp;app=desktop</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14218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BENEFITS of Mindful Breathing?</a:t>
            </a:r>
          </a:p>
          <a:p>
            <a:endParaRPr lang="en-GB" dirty="0"/>
          </a:p>
          <a:p>
            <a:r>
              <a:rPr lang="en-GB" dirty="0"/>
              <a:t>These are just some benefits that people believe Mindful Breathing has. </a:t>
            </a:r>
          </a:p>
          <a:p>
            <a:endParaRPr lang="en-GB" dirty="0"/>
          </a:p>
          <a:p>
            <a:r>
              <a:rPr lang="en-GB" dirty="0"/>
              <a:t>It is important to remember, that Mindful Breathing will benefit different people in different ways. </a:t>
            </a:r>
          </a:p>
          <a:p>
            <a:endParaRPr lang="en-GB" dirty="0"/>
          </a:p>
          <a:p>
            <a:r>
              <a:rPr lang="en-GB" dirty="0"/>
              <a:t>For some, it may be just a really relaxing way to stop and take stock of your feelings and experience a few moments of peace and calm. </a:t>
            </a:r>
          </a:p>
          <a:p>
            <a:endParaRPr lang="en-GB" dirty="0"/>
          </a:p>
          <a:p>
            <a:r>
              <a:rPr lang="en-GB" dirty="0"/>
              <a:t>For others, it may be a therapeutic tool that becomes part of your daily routine, and something which reduces the physical and emotional symptoms of mental health issues such as anxiety. </a:t>
            </a:r>
          </a:p>
          <a:p>
            <a:endParaRPr lang="en-GB" dirty="0"/>
          </a:p>
          <a:p>
            <a:r>
              <a:rPr lang="en-GB" dirty="0"/>
              <a:t>However Mindful Breathing benefits us, we must remind ourselves that it should feel natural, and aim to reduce our stress - not add to it. </a:t>
            </a:r>
          </a:p>
        </p:txBody>
      </p:sp>
      <p:sp>
        <p:nvSpPr>
          <p:cNvPr id="4" name="Slide Number Placeholder 3"/>
          <p:cNvSpPr>
            <a:spLocks noGrp="1"/>
          </p:cNvSpPr>
          <p:nvPr>
            <p:ph type="sldNum" sz="quarter" idx="10"/>
          </p:nvPr>
        </p:nvSpPr>
        <p:spPr/>
        <p:txBody>
          <a:bodyPr/>
          <a:lstStyle/>
          <a:p>
            <a:fld id="{B1A289E7-7D14-47ED-B516-ABA539E0AEB8}" type="slidenum">
              <a:rPr lang="en-GB" smtClean="0"/>
              <a:t>11</a:t>
            </a:fld>
            <a:endParaRPr lang="en-GB"/>
          </a:p>
        </p:txBody>
      </p:sp>
    </p:spTree>
    <p:extLst>
      <p:ext uri="{BB962C8B-B14F-4D97-AF65-F5344CB8AC3E}">
        <p14:creationId xmlns:p14="http://schemas.microsoft.com/office/powerpoint/2010/main" val="29875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https://www.nhs.uk/conditions/stress-anxiety-depression/mindfulness/</a:t>
            </a:r>
            <a:endParaRPr lang="en-GB" dirty="0"/>
          </a:p>
          <a:p>
            <a:endParaRPr lang="en-GB" dirty="0"/>
          </a:p>
          <a:p>
            <a:r>
              <a:rPr lang="en-GB" dirty="0"/>
              <a:t>It’s OK if you’re sceptical. In fact, it’s more than OK! </a:t>
            </a:r>
          </a:p>
          <a:p>
            <a:endParaRPr lang="en-GB" dirty="0"/>
          </a:p>
          <a:p>
            <a:r>
              <a:rPr lang="en-GB" dirty="0"/>
              <a:t>Mindful Breathing isn’t for everyone. Some will find it easy, some difficult. Some people will find it enjoyable and some won’t. Some people may find it helpful, others may not. </a:t>
            </a:r>
          </a:p>
          <a:p>
            <a:endParaRPr lang="en-GB" dirty="0"/>
          </a:p>
          <a:p>
            <a:r>
              <a:rPr lang="en-GB" dirty="0"/>
              <a:t>And that’s OK!</a:t>
            </a:r>
          </a:p>
          <a:p>
            <a:endParaRPr lang="en-GB" dirty="0"/>
          </a:p>
          <a:p>
            <a:r>
              <a:rPr lang="en-GB" dirty="0"/>
              <a:t>Mark Williams, the former director of the Oxford Mindfulness Centre even stated that Mindfulness isn’t the answer to everything. </a:t>
            </a:r>
          </a:p>
          <a:p>
            <a:endParaRPr lang="en-GB" dirty="0"/>
          </a:p>
          <a:p>
            <a:r>
              <a:rPr lang="en-GB" dirty="0"/>
              <a:t>We must remember that in terms of therapeutic practices, Mindful Breathing is still a relatively new technique. Although it is becoming more and more popular, there is still a lot of research to be done to provide us with more information and guidance. </a:t>
            </a:r>
          </a:p>
        </p:txBody>
      </p:sp>
      <p:sp>
        <p:nvSpPr>
          <p:cNvPr id="4" name="Slide Number Placeholder 3"/>
          <p:cNvSpPr>
            <a:spLocks noGrp="1"/>
          </p:cNvSpPr>
          <p:nvPr>
            <p:ph type="sldNum" sz="quarter" idx="10"/>
          </p:nvPr>
        </p:nvSpPr>
        <p:spPr/>
        <p:txBody>
          <a:bodyPr/>
          <a:lstStyle/>
          <a:p>
            <a:fld id="{B1A289E7-7D14-47ED-B516-ABA539E0AEB8}" type="slidenum">
              <a:rPr lang="en-GB" smtClean="0"/>
              <a:t>12</a:t>
            </a:fld>
            <a:endParaRPr lang="en-GB"/>
          </a:p>
        </p:txBody>
      </p:sp>
    </p:spTree>
    <p:extLst>
      <p:ext uri="{BB962C8B-B14F-4D97-AF65-F5344CB8AC3E}">
        <p14:creationId xmlns:p14="http://schemas.microsoft.com/office/powerpoint/2010/main" val="142562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13</a:t>
            </a:fld>
            <a:endParaRPr lang="en-GB"/>
          </a:p>
        </p:txBody>
      </p:sp>
    </p:spTree>
    <p:extLst>
      <p:ext uri="{BB962C8B-B14F-4D97-AF65-F5344CB8AC3E}">
        <p14:creationId xmlns:p14="http://schemas.microsoft.com/office/powerpoint/2010/main" val="231093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One Nostril Breathing</a:t>
            </a:r>
          </a:p>
          <a:p>
            <a:endParaRPr lang="en-GB" dirty="0"/>
          </a:p>
          <a:p>
            <a:r>
              <a:rPr lang="en-GB" dirty="0"/>
              <a:t>A simple technique that uses the thumb and index finger to block off one nostril at a time. </a:t>
            </a:r>
          </a:p>
          <a:p>
            <a:endParaRPr lang="en-GB" dirty="0"/>
          </a:p>
          <a:p>
            <a:r>
              <a:rPr lang="en-GB" dirty="0"/>
              <a:t>Due to only being able to breathe through one nostril, it decreases the amount of oxygen your body can take in at one time, therefore forcing you to take deeper, longer breaths. </a:t>
            </a:r>
          </a:p>
        </p:txBody>
      </p:sp>
      <p:sp>
        <p:nvSpPr>
          <p:cNvPr id="4" name="Slide Number Placeholder 3"/>
          <p:cNvSpPr>
            <a:spLocks noGrp="1"/>
          </p:cNvSpPr>
          <p:nvPr>
            <p:ph type="sldNum" sz="quarter" idx="10"/>
          </p:nvPr>
        </p:nvSpPr>
        <p:spPr/>
        <p:txBody>
          <a:bodyPr/>
          <a:lstStyle/>
          <a:p>
            <a:fld id="{B1A289E7-7D14-47ED-B516-ABA539E0AEB8}" type="slidenum">
              <a:rPr lang="en-GB" smtClean="0"/>
              <a:t>14</a:t>
            </a:fld>
            <a:endParaRPr lang="en-GB"/>
          </a:p>
        </p:txBody>
      </p:sp>
    </p:spTree>
    <p:extLst>
      <p:ext uri="{BB962C8B-B14F-4D97-AF65-F5344CB8AC3E}">
        <p14:creationId xmlns:p14="http://schemas.microsoft.com/office/powerpoint/2010/main" val="384272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Belly Breathing </a:t>
            </a:r>
          </a:p>
          <a:p>
            <a:endParaRPr lang="en-GB" dirty="0"/>
          </a:p>
          <a:p>
            <a:r>
              <a:rPr lang="en-GB" dirty="0"/>
              <a:t>As babies, we used to breath with our bellies, more so than we do as teenagers or adults. If you ever see a baby lying on it’s back, you will notice as it breathes, it’s tummy will inflate and deflate with each breathe in and out. </a:t>
            </a:r>
          </a:p>
          <a:p>
            <a:endParaRPr lang="en-GB" dirty="0"/>
          </a:p>
          <a:p>
            <a:r>
              <a:rPr lang="en-GB" dirty="0"/>
              <a:t>We forget to do this as we grow up and it’s our chests that tend to inflate and deflate with each breath. </a:t>
            </a:r>
          </a:p>
          <a:p>
            <a:endParaRPr lang="en-GB" dirty="0"/>
          </a:p>
          <a:p>
            <a:r>
              <a:rPr lang="en-GB" dirty="0"/>
              <a:t>This technique encourages you to practice that deep belly breathing by pretending you’re inflating a balloon inside your belly so that you push out your abdomen. </a:t>
            </a:r>
          </a:p>
          <a:p>
            <a:endParaRPr lang="en-GB" dirty="0"/>
          </a:p>
          <a:p>
            <a:r>
              <a:rPr lang="en-GB" dirty="0"/>
              <a:t>This technique works great with younger children also. They can lie on the backs and choose a soft toy to place on their belly. As they inhale and exhale, they should be able to watch their soft toy rise and fall with each breath. </a:t>
            </a:r>
          </a:p>
        </p:txBody>
      </p:sp>
      <p:sp>
        <p:nvSpPr>
          <p:cNvPr id="4" name="Slide Number Placeholder 3"/>
          <p:cNvSpPr>
            <a:spLocks noGrp="1"/>
          </p:cNvSpPr>
          <p:nvPr>
            <p:ph type="sldNum" sz="quarter" idx="10"/>
          </p:nvPr>
        </p:nvSpPr>
        <p:spPr/>
        <p:txBody>
          <a:bodyPr/>
          <a:lstStyle/>
          <a:p>
            <a:fld id="{B1A289E7-7D14-47ED-B516-ABA539E0AEB8}" type="slidenum">
              <a:rPr lang="en-GB" smtClean="0"/>
              <a:t>15</a:t>
            </a:fld>
            <a:endParaRPr lang="en-GB"/>
          </a:p>
        </p:txBody>
      </p:sp>
    </p:spTree>
    <p:extLst>
      <p:ext uri="{BB962C8B-B14F-4D97-AF65-F5344CB8AC3E}">
        <p14:creationId xmlns:p14="http://schemas.microsoft.com/office/powerpoint/2010/main" val="227646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Mountain Breathing </a:t>
            </a:r>
          </a:p>
          <a:p>
            <a:endParaRPr lang="en-GB" dirty="0"/>
          </a:p>
          <a:p>
            <a:r>
              <a:rPr lang="en-GB" dirty="0"/>
              <a:t>This exercise can be done sitting or standing but it does have the most impact if done standing up. </a:t>
            </a:r>
          </a:p>
          <a:p>
            <a:endParaRPr lang="en-GB" dirty="0"/>
          </a:p>
          <a:p>
            <a:r>
              <a:rPr lang="en-GB" dirty="0"/>
              <a:t>Place your feet shoulder width apart on the floor. </a:t>
            </a:r>
          </a:p>
          <a:p>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16</a:t>
            </a:fld>
            <a:endParaRPr lang="en-GB"/>
          </a:p>
        </p:txBody>
      </p:sp>
    </p:spTree>
    <p:extLst>
      <p:ext uri="{BB962C8B-B14F-4D97-AF65-F5344CB8AC3E}">
        <p14:creationId xmlns:p14="http://schemas.microsoft.com/office/powerpoint/2010/main" val="138748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Rapid Exhalations </a:t>
            </a:r>
            <a:endParaRPr lang="en-GB" dirty="0">
              <a:hlinkClick r:id="rId3"/>
            </a:endParaRPr>
          </a:p>
          <a:p>
            <a:endParaRPr lang="en-GB" dirty="0">
              <a:hlinkClick r:id="rId3"/>
            </a:endParaRPr>
          </a:p>
          <a:p>
            <a:r>
              <a:rPr lang="en-GB" dirty="0">
                <a:hlinkClick r:id="rId3"/>
              </a:rPr>
              <a:t>https://www.nwbh.nhs.uk/healthandwellbeing/Pages/Breathing-Techniques-.aspx</a:t>
            </a:r>
            <a:endParaRPr lang="en-GB" dirty="0"/>
          </a:p>
          <a:p>
            <a:endParaRPr lang="en-GB" dirty="0"/>
          </a:p>
          <a:p>
            <a:r>
              <a:rPr lang="en-GB" dirty="0"/>
              <a:t>Used a lot within Yoga - you should be able to have some fun with this one. </a:t>
            </a:r>
          </a:p>
          <a:p>
            <a:endParaRPr lang="en-GB" dirty="0"/>
          </a:p>
          <a:p>
            <a:r>
              <a:rPr lang="en-GB" dirty="0"/>
              <a:t>The whole point is to be able to hear your exhalations so don’t by shy! Although you may want to have a tissue ready for afterwards! </a:t>
            </a:r>
          </a:p>
          <a:p>
            <a:endParaRPr lang="en-GB" dirty="0"/>
          </a:p>
          <a:p>
            <a:r>
              <a:rPr lang="en-GB" sz="1200" b="0" i="0" kern="1200" dirty="0">
                <a:solidFill>
                  <a:schemeClr val="tx1"/>
                </a:solidFill>
                <a:effectLst/>
                <a:latin typeface="+mn-lt"/>
                <a:ea typeface="+mn-ea"/>
                <a:cs typeface="+mn-cs"/>
              </a:rPr>
              <a:t>The fast movement of diaphragm gives massage to the digestive organs, lungs and heart increasing their efficiency. </a:t>
            </a:r>
            <a:endParaRPr lang="en-GB" dirty="0"/>
          </a:p>
          <a:p>
            <a:endParaRPr lang="en-GB" dirty="0"/>
          </a:p>
          <a:p>
            <a:r>
              <a:rPr lang="en-GB" dirty="0"/>
              <a:t>*</a:t>
            </a:r>
            <a:r>
              <a:rPr lang="en-GB" sz="1200" b="0" i="0" kern="1200" dirty="0">
                <a:solidFill>
                  <a:schemeClr val="tx1"/>
                </a:solidFill>
                <a:effectLst/>
                <a:latin typeface="+mn-lt"/>
                <a:ea typeface="+mn-ea"/>
                <a:cs typeface="+mn-cs"/>
              </a:rPr>
              <a:t>Fast breathing should not be done by those who have High Blood pressure, heart problems, ulcers, hernia, people who have undergone abdominal surgeries, heart surgeries, brain surgeries. This is not recommended during pregnancy.*</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17</a:t>
            </a:fld>
            <a:endParaRPr lang="en-GB"/>
          </a:p>
        </p:txBody>
      </p:sp>
    </p:spTree>
    <p:extLst>
      <p:ext uri="{BB962C8B-B14F-4D97-AF65-F5344CB8AC3E}">
        <p14:creationId xmlns:p14="http://schemas.microsoft.com/office/powerpoint/2010/main" val="288928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Deep Breathing </a:t>
            </a:r>
            <a:endParaRPr lang="en-GB" dirty="0">
              <a:hlinkClick r:id="rId3"/>
            </a:endParaRPr>
          </a:p>
          <a:p>
            <a:endParaRPr lang="en-GB" dirty="0">
              <a:hlinkClick r:id="rId3"/>
            </a:endParaRPr>
          </a:p>
          <a:p>
            <a:r>
              <a:rPr lang="en-GB" dirty="0">
                <a:hlinkClick r:id="rId3"/>
              </a:rPr>
              <a:t>https://www.therapistaid.com/therapy-video/deep-breathing-exercise</a:t>
            </a:r>
            <a:endParaRPr lang="en-GB" dirty="0"/>
          </a:p>
          <a:p>
            <a:endParaRPr lang="en-GB" dirty="0"/>
          </a:p>
          <a:p>
            <a:r>
              <a:rPr lang="en-GB" sz="1200" b="0" i="0" kern="1200" dirty="0">
                <a:solidFill>
                  <a:schemeClr val="tx1"/>
                </a:solidFill>
                <a:effectLst/>
                <a:latin typeface="+mn-lt"/>
                <a:ea typeface="+mn-ea"/>
                <a:cs typeface="+mn-cs"/>
              </a:rPr>
              <a:t>Deep breathing is a simple exercise that can be used to manage stress and anxiety.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Without regular practice, most relaxation skills may not be much in a truly anxiety-producing situation.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should try to establish a schedule for you to regularly practice deep breathing so that when you do need it, it should work for you!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Seek overall and general feedback from the audience – Which technique did they prefer? Why? How do they feel?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18</a:t>
            </a:fld>
            <a:endParaRPr lang="en-GB"/>
          </a:p>
        </p:txBody>
      </p:sp>
    </p:spTree>
    <p:extLst>
      <p:ext uri="{BB962C8B-B14F-4D97-AF65-F5344CB8AC3E}">
        <p14:creationId xmlns:p14="http://schemas.microsoft.com/office/powerpoint/2010/main" val="1385852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Online Support</a:t>
            </a:r>
          </a:p>
          <a:p>
            <a:endParaRPr lang="en-GB" dirty="0"/>
          </a:p>
          <a:p>
            <a:r>
              <a:rPr lang="en-GB" dirty="0"/>
              <a:t>There is an abundance of online support and guidance in relation to Mindful Breathing. </a:t>
            </a:r>
          </a:p>
          <a:p>
            <a:endParaRPr lang="en-GB" dirty="0"/>
          </a:p>
          <a:p>
            <a:r>
              <a:rPr lang="en-GB" dirty="0"/>
              <a:t>We only recommend using websites and apps that have been verified and deemed appropriate for children and young people by professionals. </a:t>
            </a:r>
          </a:p>
          <a:p>
            <a:endParaRPr lang="en-GB" dirty="0"/>
          </a:p>
          <a:p>
            <a:r>
              <a:rPr lang="en-GB" dirty="0"/>
              <a:t>So please explore, investigate and find techniques and practices that work for you – just be careful. </a:t>
            </a:r>
          </a:p>
          <a:p>
            <a:endParaRPr lang="en-GB" dirty="0"/>
          </a:p>
          <a:p>
            <a:r>
              <a:rPr lang="en-GB" dirty="0"/>
              <a:t>These are some of the NHS recommended apps and websites for Mindful Breathing. </a:t>
            </a:r>
          </a:p>
        </p:txBody>
      </p:sp>
      <p:sp>
        <p:nvSpPr>
          <p:cNvPr id="4" name="Slide Number Placeholder 3"/>
          <p:cNvSpPr>
            <a:spLocks noGrp="1"/>
          </p:cNvSpPr>
          <p:nvPr>
            <p:ph type="sldNum" sz="quarter" idx="10"/>
          </p:nvPr>
        </p:nvSpPr>
        <p:spPr/>
        <p:txBody>
          <a:bodyPr/>
          <a:lstStyle/>
          <a:p>
            <a:fld id="{B1A289E7-7D14-47ED-B516-ABA539E0AEB8}" type="slidenum">
              <a:rPr lang="en-GB" smtClean="0"/>
              <a:t>19</a:t>
            </a:fld>
            <a:endParaRPr lang="en-GB"/>
          </a:p>
        </p:txBody>
      </p:sp>
    </p:spTree>
    <p:extLst>
      <p:ext uri="{BB962C8B-B14F-4D97-AF65-F5344CB8AC3E}">
        <p14:creationId xmlns:p14="http://schemas.microsoft.com/office/powerpoint/2010/main" val="275406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https://www.headspace.com/meditation/breathing-exercises</a:t>
            </a:r>
            <a:endParaRPr lang="en-GB" dirty="0"/>
          </a:p>
          <a:p>
            <a:endParaRPr lang="en-GB" dirty="0"/>
          </a:p>
          <a:p>
            <a:r>
              <a:rPr lang="en-GB" dirty="0"/>
              <a:t>Before we begin to think about what Mindful Breathing is and why we practice it – let’s start the workshop off by all engaging in this 1-minute deep breathing exercise to quiet our minds, focus our attention and introduce us to what it feels like to practice Mindful Breathing. </a:t>
            </a:r>
          </a:p>
          <a:p>
            <a:endParaRPr lang="en-GB" dirty="0"/>
          </a:p>
          <a:p>
            <a:r>
              <a:rPr lang="en-GB" dirty="0"/>
              <a:t>This video was taken from the ‘Headspace’ website. Headspace is an NHS recommended website/ app containing </a:t>
            </a:r>
            <a:r>
              <a:rPr lang="en-GB" sz="1200" b="0" i="0" u="non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guided meditations</a:t>
            </a:r>
            <a:r>
              <a:rPr lang="en-GB" sz="1200" b="0" i="0" kern="1200" dirty="0">
                <a:solidFill>
                  <a:schemeClr val="tx1"/>
                </a:solidFill>
                <a:effectLst/>
                <a:latin typeface="+mn-lt"/>
                <a:ea typeface="+mn-ea"/>
                <a:cs typeface="+mn-cs"/>
              </a:rPr>
              <a:t>, animations, articles and videos to help and improve peoples health and happiness.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Seek feedback from audience on how they feel after the video.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Self-Help</a:t>
            </a:r>
          </a:p>
          <a:p>
            <a:endParaRPr lang="en-GB" b="1" dirty="0"/>
          </a:p>
          <a:p>
            <a:r>
              <a:rPr lang="en-GB" b="0" dirty="0"/>
              <a:t>We also wanted to point you in the direction of some age appropriate and professional online self-help support. </a:t>
            </a:r>
          </a:p>
          <a:p>
            <a:endParaRPr lang="en-GB" b="0" dirty="0"/>
          </a:p>
          <a:p>
            <a:r>
              <a:rPr lang="en-GB" b="0" dirty="0"/>
              <a:t>These websites have been verified by professionals and can provide children and young people with general mental health support in relation to lots of mental health issues. </a:t>
            </a:r>
          </a:p>
          <a:p>
            <a:endParaRPr lang="en-GB" b="0" dirty="0"/>
          </a:p>
          <a:p>
            <a:r>
              <a:rPr lang="en-GB" b="0" dirty="0"/>
              <a:t>They are all free and can provide you with advice, support and guidance on a number of issues that you might be facing right now. </a:t>
            </a:r>
          </a:p>
          <a:p>
            <a:endParaRPr lang="en-GB" b="0" dirty="0"/>
          </a:p>
          <a:p>
            <a:endParaRPr lang="en-GB" b="0" dirty="0"/>
          </a:p>
        </p:txBody>
      </p:sp>
      <p:sp>
        <p:nvSpPr>
          <p:cNvPr id="4" name="Slide Number Placeholder 3"/>
          <p:cNvSpPr>
            <a:spLocks noGrp="1"/>
          </p:cNvSpPr>
          <p:nvPr>
            <p:ph type="sldNum" sz="quarter" idx="10"/>
          </p:nvPr>
        </p:nvSpPr>
        <p:spPr/>
        <p:txBody>
          <a:bodyPr/>
          <a:lstStyle/>
          <a:p>
            <a:fld id="{B1A289E7-7D14-47ED-B516-ABA539E0AEB8}" type="slidenum">
              <a:rPr lang="en-GB" smtClean="0"/>
              <a:t>20</a:t>
            </a:fld>
            <a:endParaRPr lang="en-GB"/>
          </a:p>
        </p:txBody>
      </p:sp>
    </p:spTree>
    <p:extLst>
      <p:ext uri="{BB962C8B-B14F-4D97-AF65-F5344CB8AC3E}">
        <p14:creationId xmlns:p14="http://schemas.microsoft.com/office/powerpoint/2010/main" val="4222358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1A289E7-7D14-47ED-B516-ABA539E0AEB8}" type="slidenum">
              <a:rPr lang="en-GB" smtClean="0"/>
              <a:t>21</a:t>
            </a:fld>
            <a:endParaRPr lang="en-GB"/>
          </a:p>
        </p:txBody>
      </p:sp>
    </p:spTree>
    <p:extLst>
      <p:ext uri="{BB962C8B-B14F-4D97-AF65-F5344CB8AC3E}">
        <p14:creationId xmlns:p14="http://schemas.microsoft.com/office/powerpoint/2010/main" val="1162657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22</a:t>
            </a:fld>
            <a:endParaRPr lang="en-GB"/>
          </a:p>
        </p:txBody>
      </p:sp>
    </p:spTree>
    <p:extLst>
      <p:ext uri="{BB962C8B-B14F-4D97-AF65-F5344CB8AC3E}">
        <p14:creationId xmlns:p14="http://schemas.microsoft.com/office/powerpoint/2010/main" val="237731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23</a:t>
            </a:fld>
            <a:endParaRPr lang="en-GB"/>
          </a:p>
        </p:txBody>
      </p:sp>
    </p:spTree>
    <p:extLst>
      <p:ext uri="{BB962C8B-B14F-4D97-AF65-F5344CB8AC3E}">
        <p14:creationId xmlns:p14="http://schemas.microsoft.com/office/powerpoint/2010/main" val="17780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THEORY 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When we are anxious, emotional, angry or worried our bodies go into ”fight or flight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Ask if the audience understand what is meant be ”fight or flight mode.” – Caveman &amp; Sabretooth Tiger analogy.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Unfortunately, our bodies still work in the same way they did back then, and will often make us feel like we are in danger, when really we are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algn="l"/>
            <a:r>
              <a:rPr lang="en-GB" sz="1200" dirty="0"/>
              <a:t>When this happens our breathing changes. </a:t>
            </a:r>
          </a:p>
          <a:p>
            <a:pPr algn="l"/>
            <a:r>
              <a:rPr lang="en-GB" sz="1200" dirty="0"/>
              <a:t>We take shallow, short and quick breaths.</a:t>
            </a:r>
          </a:p>
          <a:p>
            <a:pPr algn="l"/>
            <a:endParaRPr lang="en-GB" sz="1200" dirty="0"/>
          </a:p>
          <a:p>
            <a:pPr algn="l"/>
            <a:r>
              <a:rPr lang="en-GB" sz="1200" dirty="0"/>
              <a:t>This can make us feel more anxious or stressed.</a:t>
            </a:r>
          </a:p>
          <a:p>
            <a:pPr algn="l"/>
            <a:endParaRPr lang="en-GB" sz="1200" dirty="0"/>
          </a:p>
          <a:p>
            <a:pPr algn="l"/>
            <a:r>
              <a:rPr lang="en-GB" sz="1200" dirty="0"/>
              <a:t>When we go into “fight or flight” mode, our body sends more oxygen out to our arms and legs to prepare us either to fight against threats or run away from them (flight.) </a:t>
            </a:r>
          </a:p>
          <a:p>
            <a:pPr algn="l"/>
            <a:endParaRPr lang="en-GB" sz="1200" dirty="0"/>
          </a:p>
          <a:p>
            <a:pPr algn="l"/>
            <a:r>
              <a:rPr lang="en-GB" sz="1200" dirty="0"/>
              <a:t>But when this happens, we tense up and less oxygen gets to our brains. And this makes it difficult for us to think clearly.</a:t>
            </a:r>
          </a:p>
          <a:p>
            <a:pPr algn="l"/>
            <a:endParaRPr lang="en-GB" sz="1200" dirty="0"/>
          </a:p>
          <a:p>
            <a:pPr algn="l"/>
            <a:r>
              <a:rPr lang="en-GB" sz="1200" dirty="0"/>
              <a:t>So here’s the thing:</a:t>
            </a:r>
          </a:p>
          <a:p>
            <a:pPr algn="l"/>
            <a:endParaRPr lang="en-GB" sz="1200" dirty="0"/>
          </a:p>
          <a:p>
            <a:pPr algn="l"/>
            <a:r>
              <a:rPr lang="en-GB" sz="1200" dirty="0"/>
              <a:t>We need to get more oxygen back to our brain.</a:t>
            </a:r>
          </a:p>
          <a:p>
            <a:pPr algn="l"/>
            <a:endParaRPr lang="en-GB" sz="1200" b="0" i="0" dirty="0">
              <a:solidFill>
                <a:srgbClr val="222222"/>
              </a:solidFill>
              <a:effectLst/>
              <a:latin typeface="Open Sans"/>
            </a:endParaRPr>
          </a:p>
          <a:p>
            <a:pPr algn="l"/>
            <a:r>
              <a:rPr lang="en-GB" b="1" dirty="0">
                <a:solidFill>
                  <a:srgbClr val="222222"/>
                </a:solidFill>
                <a:latin typeface="Open Sans"/>
              </a:rPr>
              <a:t>But how can we do that I hear you ask…?</a:t>
            </a:r>
            <a:endParaRPr lang="en-GB" b="1" i="0" dirty="0">
              <a:solidFill>
                <a:srgbClr val="22222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176600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Breathing!</a:t>
            </a:r>
          </a:p>
          <a:p>
            <a:endParaRPr lang="en-GB" dirty="0"/>
          </a:p>
          <a:p>
            <a:r>
              <a:rPr lang="en-GB" dirty="0"/>
              <a:t>By Breathing Mindfully!</a:t>
            </a:r>
          </a:p>
          <a:p>
            <a:endParaRPr lang="en-GB" dirty="0"/>
          </a:p>
          <a:p>
            <a:r>
              <a:rPr lang="en-GB" dirty="0"/>
              <a:t>By Breathing Slowly!</a:t>
            </a:r>
          </a:p>
          <a:p>
            <a:endParaRPr lang="en-GB" dirty="0"/>
          </a:p>
          <a:p>
            <a:r>
              <a:rPr lang="en-GB" dirty="0"/>
              <a:t>By Breathing Deeper!</a:t>
            </a:r>
          </a:p>
          <a:p>
            <a:endParaRPr lang="en-GB" dirty="0"/>
          </a:p>
          <a:p>
            <a:r>
              <a:rPr lang="en-GB" dirty="0"/>
              <a:t>By Just Breathing!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63565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Mindful Breathing? </a:t>
            </a:r>
          </a:p>
          <a:p>
            <a:endParaRPr lang="en-GB" dirty="0"/>
          </a:p>
          <a:p>
            <a:r>
              <a:rPr lang="en-GB" dirty="0"/>
              <a:t>Mindful Breathing is a very basic and simple, yet very powerful and effective technique that helps you:</a:t>
            </a:r>
          </a:p>
          <a:p>
            <a:endParaRPr lang="en-GB" dirty="0"/>
          </a:p>
          <a:p>
            <a:pPr marL="171450" indent="-171450">
              <a:buFont typeface="Arial" panose="020B0604020202020204" pitchFamily="34" charset="0"/>
              <a:buChar char="•"/>
            </a:pPr>
            <a:r>
              <a:rPr lang="en-GB" dirty="0"/>
              <a:t>Focus your attention on your breathing. </a:t>
            </a:r>
          </a:p>
          <a:p>
            <a:pPr marL="171450" indent="-171450">
              <a:buFont typeface="Arial" panose="020B0604020202020204" pitchFamily="34" charset="0"/>
              <a:buChar char="•"/>
            </a:pPr>
            <a:r>
              <a:rPr lang="en-GB" dirty="0"/>
              <a:t>Develop a sense of calm and focus in the moment. </a:t>
            </a:r>
          </a:p>
          <a:p>
            <a:pPr marL="171450" indent="-171450">
              <a:buFont typeface="Arial" panose="020B0604020202020204" pitchFamily="34" charset="0"/>
              <a:buChar char="•"/>
            </a:pPr>
            <a:r>
              <a:rPr lang="en-GB" dirty="0"/>
              <a:t>Bring awareness to your senses. In particular:</a:t>
            </a:r>
          </a:p>
          <a:p>
            <a:pPr marL="628650" lvl="1" indent="-171450">
              <a:buFont typeface="Arial" panose="020B0604020202020204" pitchFamily="34" charset="0"/>
              <a:buChar char="•"/>
            </a:pPr>
            <a:r>
              <a:rPr lang="en-GB" dirty="0"/>
              <a:t>Touch</a:t>
            </a:r>
          </a:p>
          <a:p>
            <a:pPr marL="628650" lvl="1" indent="-171450">
              <a:buFont typeface="Arial" panose="020B0604020202020204" pitchFamily="34" charset="0"/>
              <a:buChar char="•"/>
            </a:pPr>
            <a:r>
              <a:rPr lang="en-GB" dirty="0"/>
              <a:t>Sound</a:t>
            </a:r>
          </a:p>
          <a:p>
            <a:pPr marL="628650" lvl="1" indent="-171450">
              <a:buFont typeface="Arial" panose="020B0604020202020204" pitchFamily="34" charset="0"/>
              <a:buChar char="•"/>
            </a:pPr>
            <a:r>
              <a:rPr lang="en-GB" dirty="0"/>
              <a:t>Smell</a:t>
            </a:r>
          </a:p>
          <a:p>
            <a:pPr marL="457200" lvl="1" indent="0">
              <a:buFont typeface="Arial" panose="020B0604020202020204" pitchFamily="34" charset="0"/>
              <a:buNone/>
            </a:pPr>
            <a:endParaRPr lang="en-GB" dirty="0"/>
          </a:p>
          <a:p>
            <a:endParaRPr lang="en-GB" dirty="0"/>
          </a:p>
          <a:p>
            <a:r>
              <a:rPr lang="en-GB" dirty="0"/>
              <a:t> </a:t>
            </a:r>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286653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should we practice Mindful Breathing?</a:t>
            </a:r>
          </a:p>
          <a:p>
            <a:endParaRPr lang="en-GB" dirty="0"/>
          </a:p>
          <a:p>
            <a:r>
              <a:rPr lang="en-GB" dirty="0"/>
              <a:t>Mindful Breathing is used by lots of people as a technique to build resilience against:</a:t>
            </a:r>
          </a:p>
          <a:p>
            <a:pPr marL="171450" indent="-171450">
              <a:buFont typeface="Arial" panose="020B0604020202020204" pitchFamily="34" charset="0"/>
              <a:buChar char="•"/>
            </a:pPr>
            <a:r>
              <a:rPr lang="en-GB" dirty="0"/>
              <a:t>Stress</a:t>
            </a:r>
          </a:p>
          <a:p>
            <a:pPr marL="171450" indent="-171450">
              <a:buFont typeface="Arial" panose="020B0604020202020204" pitchFamily="34" charset="0"/>
              <a:buChar char="•"/>
            </a:pPr>
            <a:r>
              <a:rPr lang="en-GB" dirty="0"/>
              <a:t>Anxiety</a:t>
            </a:r>
          </a:p>
          <a:p>
            <a:pPr marL="171450" indent="-171450">
              <a:buFont typeface="Arial" panose="020B0604020202020204" pitchFamily="34" charset="0"/>
              <a:buChar char="•"/>
            </a:pPr>
            <a:r>
              <a:rPr lang="en-GB" dirty="0"/>
              <a:t>Anger</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Remembering that ‘resilience’ is, according to the Oxford Dictionary: “</a:t>
            </a:r>
            <a:r>
              <a:rPr lang="en-GB" sz="1200" b="0" i="0" kern="1200" dirty="0">
                <a:solidFill>
                  <a:schemeClr val="tx1"/>
                </a:solidFill>
                <a:effectLst/>
                <a:latin typeface="+mn-lt"/>
                <a:ea typeface="+mn-ea"/>
                <a:cs typeface="+mn-cs"/>
              </a:rPr>
              <a:t>the ability of people or things to feel better, quickly, after something unpleasant, such as shock, injury, etc.” </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So with that in mind, Mindful Breathing aims to help people feel better, quicker, during and after experiencing unpleasant feelings or situations. </a:t>
            </a:r>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417077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practice Mindful Breathing?</a:t>
            </a:r>
          </a:p>
          <a:p>
            <a:endParaRPr lang="en-GB" dirty="0"/>
          </a:p>
          <a:p>
            <a:r>
              <a:rPr lang="en-GB" dirty="0"/>
              <a:t>The absolute basics of Mindful Breathing is focussing on inhaling and exhaling. Something that most of us do naturally and without thinking too much about. </a:t>
            </a:r>
          </a:p>
          <a:p>
            <a:endParaRPr lang="en-GB" dirty="0"/>
          </a:p>
          <a:p>
            <a:r>
              <a:rPr lang="en-GB" dirty="0"/>
              <a:t>But Mindful Breathing encourages us to focus our attention on the breaths that we take. </a:t>
            </a:r>
          </a:p>
          <a:p>
            <a:endParaRPr lang="en-GB" dirty="0"/>
          </a:p>
          <a:p>
            <a:r>
              <a:rPr lang="en-GB" dirty="0"/>
              <a:t>When doing this, we should be in much more calm and relaxed state to begin recognising our feelings. </a:t>
            </a:r>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229622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CNTW – Relaxation techniques - </a:t>
            </a:r>
            <a:r>
              <a:rPr lang="en-GB" dirty="0">
                <a:hlinkClick r:id="rId3"/>
              </a:rPr>
              <a:t>https://www.cntw.nhs.uk/resource-library/relaxation-techniques/</a:t>
            </a:r>
            <a:endParaRPr lang="en-GB" dirty="0"/>
          </a:p>
          <a:p>
            <a:endParaRPr lang="en-GB" dirty="0"/>
          </a:p>
          <a:p>
            <a:endParaRPr lang="en-GB" dirty="0"/>
          </a:p>
          <a:p>
            <a:r>
              <a:rPr lang="en-GB" dirty="0"/>
              <a:t>Let’s have another go at a Mindful Breathing exercise together. </a:t>
            </a:r>
          </a:p>
          <a:p>
            <a:endParaRPr lang="en-GB" dirty="0"/>
          </a:p>
          <a:p>
            <a:r>
              <a:rPr lang="en-GB" dirty="0"/>
              <a:t>This audio clip is voiced by a male. It is important to find a voice that feels relaxing and comforting to listen to. Especially when you are at just learning about and beginning to practice Mindful Breathing. </a:t>
            </a:r>
          </a:p>
          <a:p>
            <a:endParaRPr lang="en-GB" dirty="0"/>
          </a:p>
          <a:p>
            <a:r>
              <a:rPr lang="en-GB" dirty="0"/>
              <a:t>If you find Mindful Breathing helpful and practice it regularly, you may find that you do not need to use audio/ video guides as much. </a:t>
            </a:r>
          </a:p>
          <a:p>
            <a:endParaRPr lang="en-GB" dirty="0"/>
          </a:p>
          <a:p>
            <a:r>
              <a:rPr lang="en-GB" dirty="0"/>
              <a:t>Seek feedback on the audio clip from the audience. How did it compare to the first video clip? How do you feel?</a:t>
            </a:r>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184956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and WHEN do we practice Mindful Breathing?</a:t>
            </a:r>
          </a:p>
          <a:p>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423817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10/08/2020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10/08/2020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10/08/2020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10/08/2020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10/08/2020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10/08/2020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10/08/2020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10/08/2020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wfDTp2GogaQ"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8.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EYQsRBNYdPk"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calm.com/breathe" TargetMode="External"/><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hyperlink" Target="https://youngminds.org.uk/find-help/looking-after-yourself/take-time-out/" TargetMode="External"/><Relationship Id="rId2" Type="http://schemas.openxmlformats.org/officeDocument/2006/relationships/notesSlide" Target="../notesSlides/notesSlide19.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nhs.uk/conditions/stress-anxiety-depression/ways-relieve-stress/" TargetMode="External"/><Relationship Id="rId5" Type="http://schemas.openxmlformats.org/officeDocument/2006/relationships/image" Target="../media/image6.jpg"/><Relationship Id="rId15" Type="http://schemas.openxmlformats.org/officeDocument/2006/relationships/hyperlink" Target="https://www.headspace.com/meditation/breathing-exercises" TargetMode="External"/><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hyperlink" Target="https://www.nhs.uk/apps-library/chill-pand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cEqZthCaMpo"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s://www.mind.org.uk/information-support/for-children-and-young-people/" TargetMode="External"/><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hyperlink" Target="https://www.kooth.com/" TargetMode="External"/><Relationship Id="rId2" Type="http://schemas.openxmlformats.org/officeDocument/2006/relationships/notesSlide" Target="../notesSlides/notesSlide20.xm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6.jpg"/><Relationship Id="rId15" Type="http://schemas.openxmlformats.org/officeDocument/2006/relationships/hyperlink" Target="https://www.childline.org.uk/" TargetMode="External"/><Relationship Id="rId10" Type="http://schemas.openxmlformats.org/officeDocument/2006/relationships/hyperlink" Target="https://www.nhs.uk/oneyou/every-mind-matters/" TargetMode="External"/><Relationship Id="rId4" Type="http://schemas.openxmlformats.org/officeDocument/2006/relationships/image" Target="../media/image5.png"/><Relationship Id="rId9" Type="http://schemas.openxmlformats.org/officeDocument/2006/relationships/hyperlink" Target="https://www.nhs.uk/conditions/stress-anxiety-depression/" TargetMode="External"/><Relationship Id="rId1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hyperlink" Target="https://www.headspace.com/meditation/breathing-exercises" TargetMode="External"/><Relationship Id="rId3" Type="http://schemas.openxmlformats.org/officeDocument/2006/relationships/image" Target="../media/image2.jpeg"/><Relationship Id="rId7" Type="http://schemas.openxmlformats.org/officeDocument/2006/relationships/hyperlink" Target="https://www.cntw.nhs.uk/resource-library/relaxation-techniqu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10" Type="http://schemas.openxmlformats.org/officeDocument/2006/relationships/hyperlink" Target="https://www.nhs.uk/conditions/stress-anxiety-depression/mindfulness/" TargetMode="External"/><Relationship Id="rId4" Type="http://schemas.openxmlformats.org/officeDocument/2006/relationships/image" Target="../media/image5.png"/><Relationship Id="rId9" Type="http://schemas.openxmlformats.org/officeDocument/2006/relationships/hyperlink" Target="https://www.oxfordlearnersdictionaries.com/definition/american_english/resilie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ee494c7bcaebc61df9a5-e19ab9a66520ad61c29310eafb66e6e6.ssl.cf3.rackcdn.com/content/uploads/2017/06/M_04_Mindful-Breathing.mp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2" y="0"/>
            <a:ext cx="7433925"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835696" y="2407284"/>
            <a:ext cx="3484316" cy="1021716"/>
          </a:xfrm>
          <a:prstGeom prst="rect">
            <a:avLst/>
          </a:prstGeom>
        </p:spPr>
      </p:pic>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0" name="TextBox 9">
            <a:extLst>
              <a:ext uri="{FF2B5EF4-FFF2-40B4-BE49-F238E27FC236}">
                <a16:creationId xmlns:a16="http://schemas.microsoft.com/office/drawing/2014/main" id="{7206D2DF-ABA5-494F-B374-4B7535FB1F6D}"/>
              </a:ext>
            </a:extLst>
          </p:cNvPr>
          <p:cNvSpPr txBox="1"/>
          <p:nvPr/>
        </p:nvSpPr>
        <p:spPr>
          <a:xfrm>
            <a:off x="3059832" y="3709370"/>
            <a:ext cx="5112568" cy="1446550"/>
          </a:xfrm>
          <a:prstGeom prst="rect">
            <a:avLst/>
          </a:prstGeom>
          <a:noFill/>
        </p:spPr>
        <p:txBody>
          <a:bodyPr wrap="square" rtlCol="0">
            <a:spAutoFit/>
          </a:bodyPr>
          <a:lstStyle/>
          <a:p>
            <a:r>
              <a:rPr lang="en-GB" sz="4400" b="1" dirty="0">
                <a:solidFill>
                  <a:schemeClr val="bg1"/>
                </a:solidFill>
                <a:latin typeface="Arial" panose="020B0604020202020204" pitchFamily="34" charset="0"/>
                <a:cs typeface="Arial" panose="020B0604020202020204" pitchFamily="34" charset="0"/>
              </a:rPr>
              <a:t>Mindful </a:t>
            </a:r>
          </a:p>
          <a:p>
            <a:r>
              <a:rPr lang="en-GB" sz="4400" b="1" dirty="0">
                <a:solidFill>
                  <a:schemeClr val="bg1"/>
                </a:solidFill>
                <a:latin typeface="Arial" panose="020B0604020202020204" pitchFamily="34" charset="0"/>
                <a:cs typeface="Arial" panose="020B0604020202020204" pitchFamily="34" charset="0"/>
              </a:rPr>
              <a:t>Breathing</a:t>
            </a:r>
          </a:p>
        </p:txBody>
      </p:sp>
    </p:spTree>
    <p:extLst>
      <p:ext uri="{BB962C8B-B14F-4D97-AF65-F5344CB8AC3E}">
        <p14:creationId xmlns:p14="http://schemas.microsoft.com/office/powerpoint/2010/main" val="398147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Online Media 5" title="Mindful Breathing Exercise">
            <a:hlinkClick r:id="" action="ppaction://media"/>
            <a:extLst>
              <a:ext uri="{FF2B5EF4-FFF2-40B4-BE49-F238E27FC236}">
                <a16:creationId xmlns:a16="http://schemas.microsoft.com/office/drawing/2014/main" id="{7AA14FD8-28CA-49FD-9F23-D8D08B20E6C1}"/>
              </a:ext>
            </a:extLst>
          </p:cNvPr>
          <p:cNvPicPr>
            <a:picLocks noRot="1" noChangeAspect="1"/>
          </p:cNvPicPr>
          <p:nvPr>
            <a:videoFile r:link="rId1"/>
          </p:nvPr>
        </p:nvPicPr>
        <p:blipFill>
          <a:blip r:embed="rId8"/>
          <a:stretch>
            <a:fillRect/>
          </a:stretch>
        </p:blipFill>
        <p:spPr>
          <a:xfrm>
            <a:off x="1761690" y="1196752"/>
            <a:ext cx="5054331" cy="2843061"/>
          </a:xfrm>
          <a:prstGeom prst="rect">
            <a:avLst/>
          </a:prstGeom>
        </p:spPr>
      </p:pic>
      <p:sp>
        <p:nvSpPr>
          <p:cNvPr id="7" name="TextBox 6">
            <a:extLst>
              <a:ext uri="{FF2B5EF4-FFF2-40B4-BE49-F238E27FC236}">
                <a16:creationId xmlns:a16="http://schemas.microsoft.com/office/drawing/2014/main" id="{950D633A-D7ED-4C1E-B6CF-C99F4D088264}"/>
              </a:ext>
            </a:extLst>
          </p:cNvPr>
          <p:cNvSpPr txBox="1"/>
          <p:nvPr/>
        </p:nvSpPr>
        <p:spPr>
          <a:xfrm>
            <a:off x="1761689" y="4452688"/>
            <a:ext cx="5054331" cy="1200329"/>
          </a:xfrm>
          <a:prstGeom prst="rect">
            <a:avLst/>
          </a:prstGeom>
          <a:noFill/>
        </p:spPr>
        <p:txBody>
          <a:bodyPr wrap="square" rtlCol="0">
            <a:spAutoFit/>
          </a:bodyPr>
          <a:lstStyle/>
          <a:p>
            <a:pPr algn="ctr"/>
            <a:r>
              <a:rPr lang="en-GB" dirty="0"/>
              <a:t>Every Mind Matters has been created by Public Health England, with tips and advice developed with experts and approved by the NHS to help you manage and maintain your mental health. </a:t>
            </a:r>
          </a:p>
        </p:txBody>
      </p:sp>
      <p:sp>
        <p:nvSpPr>
          <p:cNvPr id="11" name="TextBox 10">
            <a:extLst>
              <a:ext uri="{FF2B5EF4-FFF2-40B4-BE49-F238E27FC236}">
                <a16:creationId xmlns:a16="http://schemas.microsoft.com/office/drawing/2014/main" id="{6EB8A641-81E0-447F-9990-9047EBC1EBA5}"/>
              </a:ext>
            </a:extLst>
          </p:cNvPr>
          <p:cNvSpPr txBox="1"/>
          <p:nvPr/>
        </p:nvSpPr>
        <p:spPr>
          <a:xfrm>
            <a:off x="2141963" y="589089"/>
            <a:ext cx="4248472" cy="461665"/>
          </a:xfrm>
          <a:prstGeom prst="rect">
            <a:avLst/>
          </a:prstGeom>
          <a:noFill/>
        </p:spPr>
        <p:txBody>
          <a:bodyPr wrap="square" rtlCol="0">
            <a:spAutoFit/>
          </a:bodyPr>
          <a:lstStyle/>
          <a:p>
            <a:pPr algn="ctr"/>
            <a:r>
              <a:rPr lang="en-GB" sz="2400" b="1" dirty="0"/>
              <a:t>Every Mind Matters</a:t>
            </a:r>
          </a:p>
        </p:txBody>
      </p:sp>
    </p:spTree>
    <p:extLst>
      <p:ext uri="{BB962C8B-B14F-4D97-AF65-F5344CB8AC3E}">
        <p14:creationId xmlns:p14="http://schemas.microsoft.com/office/powerpoint/2010/main" val="101265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a:extLst>
              <a:ext uri="{FF2B5EF4-FFF2-40B4-BE49-F238E27FC236}">
                <a16:creationId xmlns:a16="http://schemas.microsoft.com/office/drawing/2014/main" id="{D040C32F-22D4-4405-A850-A654EE1E43C7}"/>
              </a:ext>
            </a:extLst>
          </p:cNvPr>
          <p:cNvSpPr/>
          <p:nvPr/>
        </p:nvSpPr>
        <p:spPr>
          <a:xfrm>
            <a:off x="1331640" y="1484784"/>
            <a:ext cx="5271311" cy="4154984"/>
          </a:xfrm>
          <a:prstGeom prst="rect">
            <a:avLst/>
          </a:prstGeom>
        </p:spPr>
        <p:txBody>
          <a:bodyPr wrap="square">
            <a:spAutoFit/>
          </a:bodyPr>
          <a:lstStyle/>
          <a:p>
            <a:pPr>
              <a:buFont typeface="Arial" panose="020B0604020202020204" pitchFamily="34" charset="0"/>
              <a:buChar char="•"/>
            </a:pPr>
            <a:r>
              <a:rPr lang="en-GB" sz="2400" dirty="0">
                <a:solidFill>
                  <a:srgbClr val="222222"/>
                </a:solidFill>
              </a:rPr>
              <a:t> Reduces stress and anxiety</a:t>
            </a:r>
          </a:p>
          <a:p>
            <a:endParaRPr lang="en-GB" sz="2400" dirty="0">
              <a:solidFill>
                <a:srgbClr val="222222"/>
              </a:solidFill>
            </a:endParaRPr>
          </a:p>
          <a:p>
            <a:pPr>
              <a:buFont typeface="Arial" panose="020B0604020202020204" pitchFamily="34" charset="0"/>
              <a:buChar char="•"/>
            </a:pPr>
            <a:r>
              <a:rPr lang="en-GB" sz="2400" dirty="0">
                <a:solidFill>
                  <a:srgbClr val="222222"/>
                </a:solidFill>
              </a:rPr>
              <a:t> Promotes happiness</a:t>
            </a:r>
          </a:p>
          <a:p>
            <a:endParaRPr lang="en-GB" sz="2400" dirty="0">
              <a:solidFill>
                <a:srgbClr val="222222"/>
              </a:solidFill>
            </a:endParaRPr>
          </a:p>
          <a:p>
            <a:pPr>
              <a:buFont typeface="Arial" panose="020B0604020202020204" pitchFamily="34" charset="0"/>
              <a:buChar char="•"/>
            </a:pPr>
            <a:r>
              <a:rPr lang="en-GB" sz="2400" dirty="0">
                <a:solidFill>
                  <a:srgbClr val="222222"/>
                </a:solidFill>
              </a:rPr>
              <a:t> Ignites peace and calmness</a:t>
            </a:r>
          </a:p>
          <a:p>
            <a:endParaRPr lang="en-GB" sz="2400" dirty="0">
              <a:solidFill>
                <a:srgbClr val="222222"/>
              </a:solidFill>
            </a:endParaRPr>
          </a:p>
          <a:p>
            <a:pPr>
              <a:buFont typeface="Arial" panose="020B0604020202020204" pitchFamily="34" charset="0"/>
              <a:buChar char="•"/>
            </a:pPr>
            <a:r>
              <a:rPr lang="en-GB" sz="2400" dirty="0">
                <a:solidFill>
                  <a:srgbClr val="222222"/>
                </a:solidFill>
              </a:rPr>
              <a:t> Lowers blood pressure and heart rate</a:t>
            </a:r>
          </a:p>
          <a:p>
            <a:endParaRPr lang="en-GB" sz="2400" dirty="0">
              <a:solidFill>
                <a:srgbClr val="222222"/>
              </a:solidFill>
            </a:endParaRPr>
          </a:p>
          <a:p>
            <a:pPr>
              <a:buFont typeface="Arial" panose="020B0604020202020204" pitchFamily="34" charset="0"/>
              <a:buChar char="•"/>
            </a:pPr>
            <a:r>
              <a:rPr lang="en-GB" sz="2400" dirty="0">
                <a:solidFill>
                  <a:srgbClr val="222222"/>
                </a:solidFill>
              </a:rPr>
              <a:t> Reduces tension in the body</a:t>
            </a:r>
          </a:p>
          <a:p>
            <a:endParaRPr lang="en-GB" sz="2400" dirty="0">
              <a:solidFill>
                <a:srgbClr val="222222"/>
              </a:solidFill>
            </a:endParaRPr>
          </a:p>
          <a:p>
            <a:pPr>
              <a:buFont typeface="Arial" panose="020B0604020202020204" pitchFamily="34" charset="0"/>
              <a:buChar char="•"/>
            </a:pPr>
            <a:r>
              <a:rPr lang="en-GB" sz="2400" dirty="0">
                <a:solidFill>
                  <a:srgbClr val="222222"/>
                </a:solidFill>
              </a:rPr>
              <a:t> Improves focus and concentration</a:t>
            </a:r>
            <a:endParaRPr lang="en-GB" sz="2400" b="0" i="0" dirty="0">
              <a:solidFill>
                <a:srgbClr val="222222"/>
              </a:solidFill>
              <a:effectLst/>
            </a:endParaRPr>
          </a:p>
        </p:txBody>
      </p:sp>
      <p:sp>
        <p:nvSpPr>
          <p:cNvPr id="11" name="TextBox 10">
            <a:extLst>
              <a:ext uri="{FF2B5EF4-FFF2-40B4-BE49-F238E27FC236}">
                <a16:creationId xmlns:a16="http://schemas.microsoft.com/office/drawing/2014/main" id="{D66CEC47-E22A-48F3-AFBF-8E718A6C6BE3}"/>
              </a:ext>
            </a:extLst>
          </p:cNvPr>
          <p:cNvSpPr txBox="1"/>
          <p:nvPr/>
        </p:nvSpPr>
        <p:spPr>
          <a:xfrm>
            <a:off x="2141963" y="589089"/>
            <a:ext cx="4248472" cy="461665"/>
          </a:xfrm>
          <a:prstGeom prst="rect">
            <a:avLst/>
          </a:prstGeom>
          <a:noFill/>
        </p:spPr>
        <p:txBody>
          <a:bodyPr wrap="square" rtlCol="0">
            <a:spAutoFit/>
          </a:bodyPr>
          <a:lstStyle/>
          <a:p>
            <a:pPr algn="ctr"/>
            <a:r>
              <a:rPr lang="en-GB" sz="2400" b="1" dirty="0"/>
              <a:t>Benefits of Mindful Breathing</a:t>
            </a:r>
          </a:p>
        </p:txBody>
      </p:sp>
    </p:spTree>
    <p:extLst>
      <p:ext uri="{BB962C8B-B14F-4D97-AF65-F5344CB8AC3E}">
        <p14:creationId xmlns:p14="http://schemas.microsoft.com/office/powerpoint/2010/main" val="24649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a:extLst>
              <a:ext uri="{FF2B5EF4-FFF2-40B4-BE49-F238E27FC236}">
                <a16:creationId xmlns:a16="http://schemas.microsoft.com/office/drawing/2014/main" id="{D040C32F-22D4-4405-A850-A654EE1E43C7}"/>
              </a:ext>
            </a:extLst>
          </p:cNvPr>
          <p:cNvSpPr/>
          <p:nvPr/>
        </p:nvSpPr>
        <p:spPr>
          <a:xfrm>
            <a:off x="1489061" y="1844615"/>
            <a:ext cx="5271311" cy="2554545"/>
          </a:xfrm>
          <a:prstGeom prst="rect">
            <a:avLst/>
          </a:prstGeom>
        </p:spPr>
        <p:txBody>
          <a:bodyPr wrap="square">
            <a:spAutoFit/>
          </a:bodyPr>
          <a:lstStyle/>
          <a:p>
            <a:pPr algn="ctr"/>
            <a:r>
              <a:rPr lang="en-GB" sz="2000" i="1" dirty="0"/>
              <a:t>"Mindfulness isn't the answer to everything, and it's important that our enthusiasm doesn't run ahead of the evidence.“</a:t>
            </a:r>
          </a:p>
          <a:p>
            <a:pPr algn="ctr"/>
            <a:endParaRPr lang="en-GB" sz="2000" i="1" dirty="0"/>
          </a:p>
          <a:p>
            <a:pPr algn="ctr"/>
            <a:r>
              <a:rPr lang="en-GB" sz="2000" i="1" dirty="0"/>
              <a:t>“There's encouraging evidence for its use in health, education, prisons and workplaces, but it's important to realise that research is still going on in all of these fields.”</a:t>
            </a:r>
          </a:p>
        </p:txBody>
      </p:sp>
      <p:sp>
        <p:nvSpPr>
          <p:cNvPr id="11" name="TextBox 10">
            <a:extLst>
              <a:ext uri="{FF2B5EF4-FFF2-40B4-BE49-F238E27FC236}">
                <a16:creationId xmlns:a16="http://schemas.microsoft.com/office/drawing/2014/main" id="{D66CEC47-E22A-48F3-AFBF-8E718A6C6BE3}"/>
              </a:ext>
            </a:extLst>
          </p:cNvPr>
          <p:cNvSpPr txBox="1"/>
          <p:nvPr/>
        </p:nvSpPr>
        <p:spPr>
          <a:xfrm>
            <a:off x="1968069" y="613640"/>
            <a:ext cx="4248472" cy="461665"/>
          </a:xfrm>
          <a:prstGeom prst="rect">
            <a:avLst/>
          </a:prstGeom>
          <a:noFill/>
        </p:spPr>
        <p:txBody>
          <a:bodyPr wrap="square" rtlCol="0">
            <a:spAutoFit/>
          </a:bodyPr>
          <a:lstStyle/>
          <a:p>
            <a:pPr algn="ctr"/>
            <a:r>
              <a:rPr lang="en-GB" sz="2400" b="1" dirty="0"/>
              <a:t>Still not sure...?   That’s OK!</a:t>
            </a:r>
          </a:p>
        </p:txBody>
      </p:sp>
      <p:sp>
        <p:nvSpPr>
          <p:cNvPr id="6" name="Rectangle 5">
            <a:extLst>
              <a:ext uri="{FF2B5EF4-FFF2-40B4-BE49-F238E27FC236}">
                <a16:creationId xmlns:a16="http://schemas.microsoft.com/office/drawing/2014/main" id="{38BE2E0A-5DF4-4922-AE9F-CEDA9E36F4EF}"/>
              </a:ext>
            </a:extLst>
          </p:cNvPr>
          <p:cNvSpPr/>
          <p:nvPr/>
        </p:nvSpPr>
        <p:spPr>
          <a:xfrm>
            <a:off x="2710071" y="5229200"/>
            <a:ext cx="4572000" cy="646331"/>
          </a:xfrm>
          <a:prstGeom prst="rect">
            <a:avLst/>
          </a:prstGeom>
        </p:spPr>
        <p:txBody>
          <a:bodyPr>
            <a:spAutoFit/>
          </a:bodyPr>
          <a:lstStyle/>
          <a:p>
            <a:pPr algn="r"/>
            <a:r>
              <a:rPr lang="en-GB" dirty="0">
                <a:solidFill>
                  <a:srgbClr val="212B32"/>
                </a:solidFill>
                <a:latin typeface="Frutiger W01"/>
              </a:rPr>
              <a:t>Professor Mark Williams, former director of the Oxford Mindfulness Centre</a:t>
            </a:r>
            <a:endParaRPr lang="en-GB" dirty="0"/>
          </a:p>
        </p:txBody>
      </p:sp>
    </p:spTree>
    <p:extLst>
      <p:ext uri="{BB962C8B-B14F-4D97-AF65-F5344CB8AC3E}">
        <p14:creationId xmlns:p14="http://schemas.microsoft.com/office/powerpoint/2010/main" val="3592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a:extLst>
              <a:ext uri="{FF2B5EF4-FFF2-40B4-BE49-F238E27FC236}">
                <a16:creationId xmlns:a16="http://schemas.microsoft.com/office/drawing/2014/main" id="{D040C32F-22D4-4405-A850-A654EE1E43C7}"/>
              </a:ext>
            </a:extLst>
          </p:cNvPr>
          <p:cNvSpPr/>
          <p:nvPr/>
        </p:nvSpPr>
        <p:spPr>
          <a:xfrm>
            <a:off x="1254565" y="1844615"/>
            <a:ext cx="6023270" cy="3693319"/>
          </a:xfrm>
          <a:prstGeom prst="rect">
            <a:avLst/>
          </a:prstGeom>
        </p:spPr>
        <p:txBody>
          <a:bodyPr wrap="square">
            <a:spAutoFit/>
          </a:bodyPr>
          <a:lstStyle/>
          <a:p>
            <a:pPr algn="ctr"/>
            <a:r>
              <a:rPr lang="en-GB" dirty="0"/>
              <a:t>We want to give you the chance to practice a few Mindful Breathing techniques that you can do anywhere, anytime, without needing an audio or visual guide. </a:t>
            </a:r>
          </a:p>
          <a:p>
            <a:pPr algn="ctr"/>
            <a:endParaRPr lang="en-GB" dirty="0"/>
          </a:p>
          <a:p>
            <a:pPr algn="ctr"/>
            <a:endParaRPr lang="en-GB" dirty="0"/>
          </a:p>
          <a:p>
            <a:pPr algn="ctr"/>
            <a:r>
              <a:rPr lang="en-GB" dirty="0"/>
              <a:t>These are techniques that you could use at home, on the bus, at school, before going in to an exam, during an exam even… the point is, you do not need anything resources to complete these techniques. </a:t>
            </a:r>
          </a:p>
          <a:p>
            <a:pPr algn="ctr"/>
            <a:endParaRPr lang="en-GB" b="1" dirty="0"/>
          </a:p>
          <a:p>
            <a:pPr algn="ctr"/>
            <a:endParaRPr lang="en-GB" b="1" dirty="0"/>
          </a:p>
          <a:p>
            <a:pPr lvl="0" algn="ctr">
              <a:defRPr/>
            </a:pPr>
            <a:r>
              <a:rPr lang="en-GB" b="1" dirty="0">
                <a:solidFill>
                  <a:srgbClr val="FFB81C"/>
                </a:solidFill>
              </a:rPr>
              <a:t>*If at any time you feel faint or light-headed, stop and return to normal steady breathing*</a:t>
            </a:r>
          </a:p>
        </p:txBody>
      </p:sp>
      <p:sp>
        <p:nvSpPr>
          <p:cNvPr id="11" name="TextBox 10">
            <a:extLst>
              <a:ext uri="{FF2B5EF4-FFF2-40B4-BE49-F238E27FC236}">
                <a16:creationId xmlns:a16="http://schemas.microsoft.com/office/drawing/2014/main" id="{D66CEC47-E22A-48F3-AFBF-8E718A6C6BE3}"/>
              </a:ext>
            </a:extLst>
          </p:cNvPr>
          <p:cNvSpPr txBox="1"/>
          <p:nvPr/>
        </p:nvSpPr>
        <p:spPr>
          <a:xfrm>
            <a:off x="1254564" y="613640"/>
            <a:ext cx="5505808" cy="830997"/>
          </a:xfrm>
          <a:prstGeom prst="rect">
            <a:avLst/>
          </a:prstGeom>
          <a:noFill/>
        </p:spPr>
        <p:txBody>
          <a:bodyPr wrap="square" rtlCol="0">
            <a:spAutoFit/>
          </a:bodyPr>
          <a:lstStyle/>
          <a:p>
            <a:pPr algn="ctr"/>
            <a:r>
              <a:rPr lang="en-GB" sz="2400" b="1" dirty="0"/>
              <a:t>Let’s practice some Mindful Breathing techniques together</a:t>
            </a:r>
          </a:p>
        </p:txBody>
      </p:sp>
    </p:spTree>
    <p:extLst>
      <p:ext uri="{BB962C8B-B14F-4D97-AF65-F5344CB8AC3E}">
        <p14:creationId xmlns:p14="http://schemas.microsoft.com/office/powerpoint/2010/main" val="318644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a:extLst>
              <a:ext uri="{FF2B5EF4-FFF2-40B4-BE49-F238E27FC236}">
                <a16:creationId xmlns:a16="http://schemas.microsoft.com/office/drawing/2014/main" id="{8C6C2873-BBCA-49F5-BDE2-F3E1D966D5D4}"/>
              </a:ext>
            </a:extLst>
          </p:cNvPr>
          <p:cNvSpPr txBox="1"/>
          <p:nvPr/>
        </p:nvSpPr>
        <p:spPr>
          <a:xfrm>
            <a:off x="1198115" y="1340768"/>
            <a:ext cx="6136168" cy="4770537"/>
          </a:xfrm>
          <a:prstGeom prst="rect">
            <a:avLst/>
          </a:prstGeom>
          <a:noFill/>
        </p:spPr>
        <p:txBody>
          <a:bodyPr wrap="square" rtlCol="0">
            <a:spAutoFit/>
          </a:bodyPr>
          <a:lstStyle/>
          <a:p>
            <a:pPr algn="ctr"/>
            <a:r>
              <a:rPr lang="en-GB" sz="1600" dirty="0"/>
              <a:t>Place your thumb over one nostril, then breathe in deeply through your nose.</a:t>
            </a:r>
          </a:p>
          <a:p>
            <a:pPr algn="ctr"/>
            <a:endParaRPr lang="en-GB" sz="1600" dirty="0"/>
          </a:p>
          <a:p>
            <a:pPr algn="ctr"/>
            <a:r>
              <a:rPr lang="en-GB" sz="1600" dirty="0"/>
              <a:t>Hold for 3 seconds. </a:t>
            </a:r>
          </a:p>
          <a:p>
            <a:pPr algn="ctr"/>
            <a:endParaRPr lang="en-GB" sz="1600" dirty="0"/>
          </a:p>
          <a:p>
            <a:pPr algn="ctr"/>
            <a:r>
              <a:rPr lang="en-GB" sz="1600" dirty="0"/>
              <a:t>Switch your index finger to the other nostril and release your thumb as you breathe out through your nose.</a:t>
            </a:r>
          </a:p>
          <a:p>
            <a:pPr algn="ctr"/>
            <a:endParaRPr lang="en-GB" sz="1600" dirty="0"/>
          </a:p>
          <a:p>
            <a:pPr algn="ctr"/>
            <a:r>
              <a:rPr lang="en-GB" sz="1600" dirty="0"/>
              <a:t>Once you have exhaled slowly, breathe in again.</a:t>
            </a:r>
          </a:p>
          <a:p>
            <a:pPr algn="ctr"/>
            <a:endParaRPr lang="en-GB" sz="1600" dirty="0"/>
          </a:p>
          <a:p>
            <a:pPr algn="ctr"/>
            <a:r>
              <a:rPr lang="en-GB" sz="1600" dirty="0"/>
              <a:t>Hold for 3 seconds.</a:t>
            </a:r>
          </a:p>
          <a:p>
            <a:pPr algn="ctr"/>
            <a:endParaRPr lang="en-GB" sz="1600" dirty="0"/>
          </a:p>
          <a:p>
            <a:pPr algn="ctr"/>
            <a:r>
              <a:rPr lang="en-GB" sz="1600" dirty="0"/>
              <a:t>Switch your thumb to the other nostril and release your index finger as you breathe out through your nose.</a:t>
            </a:r>
          </a:p>
          <a:p>
            <a:pPr algn="ctr"/>
            <a:endParaRPr lang="en-GB" sz="1600" dirty="0"/>
          </a:p>
          <a:p>
            <a:pPr algn="ctr"/>
            <a:r>
              <a:rPr lang="en-GB" sz="1600" dirty="0"/>
              <a:t>Practice this exercise for no more than 2 minutes.</a:t>
            </a:r>
          </a:p>
          <a:p>
            <a:pPr algn="ctr"/>
            <a:endParaRPr lang="en-GB" sz="1600" dirty="0"/>
          </a:p>
          <a:p>
            <a:pPr algn="ctr"/>
            <a:r>
              <a:rPr lang="en-GB" sz="1600" dirty="0"/>
              <a:t>This is an ideal breathing exercise for when you are feeling angry, anxious or tense.</a:t>
            </a:r>
          </a:p>
        </p:txBody>
      </p:sp>
      <p:sp>
        <p:nvSpPr>
          <p:cNvPr id="7" name="TextBox 6">
            <a:extLst>
              <a:ext uri="{FF2B5EF4-FFF2-40B4-BE49-F238E27FC236}">
                <a16:creationId xmlns:a16="http://schemas.microsoft.com/office/drawing/2014/main" id="{FE762D43-D959-45FF-BF40-796932B611C9}"/>
              </a:ext>
            </a:extLst>
          </p:cNvPr>
          <p:cNvSpPr txBox="1"/>
          <p:nvPr/>
        </p:nvSpPr>
        <p:spPr>
          <a:xfrm>
            <a:off x="2141963" y="589089"/>
            <a:ext cx="4248472" cy="461665"/>
          </a:xfrm>
          <a:prstGeom prst="rect">
            <a:avLst/>
          </a:prstGeom>
          <a:noFill/>
        </p:spPr>
        <p:txBody>
          <a:bodyPr wrap="square" rtlCol="0">
            <a:spAutoFit/>
          </a:bodyPr>
          <a:lstStyle/>
          <a:p>
            <a:pPr algn="ctr"/>
            <a:r>
              <a:rPr lang="en-GB" sz="2400" b="1" dirty="0"/>
              <a:t>One Nostril Breathing</a:t>
            </a:r>
          </a:p>
        </p:txBody>
      </p:sp>
    </p:spTree>
    <p:extLst>
      <p:ext uri="{BB962C8B-B14F-4D97-AF65-F5344CB8AC3E}">
        <p14:creationId xmlns:p14="http://schemas.microsoft.com/office/powerpoint/2010/main" val="31220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a:extLst>
              <a:ext uri="{FF2B5EF4-FFF2-40B4-BE49-F238E27FC236}">
                <a16:creationId xmlns:a16="http://schemas.microsoft.com/office/drawing/2014/main" id="{8C6C2873-BBCA-49F5-BDE2-F3E1D966D5D4}"/>
              </a:ext>
            </a:extLst>
          </p:cNvPr>
          <p:cNvSpPr txBox="1"/>
          <p:nvPr/>
        </p:nvSpPr>
        <p:spPr>
          <a:xfrm>
            <a:off x="1198115" y="1340768"/>
            <a:ext cx="6136168" cy="4524315"/>
          </a:xfrm>
          <a:prstGeom prst="rect">
            <a:avLst/>
          </a:prstGeom>
          <a:noFill/>
        </p:spPr>
        <p:txBody>
          <a:bodyPr wrap="square" rtlCol="0">
            <a:spAutoFit/>
          </a:bodyPr>
          <a:lstStyle/>
          <a:p>
            <a:pPr algn="ctr"/>
            <a:r>
              <a:rPr lang="en-GB" dirty="0">
                <a:solidFill>
                  <a:srgbClr val="222222"/>
                </a:solidFill>
              </a:rPr>
              <a:t>Place one hand on your belly. </a:t>
            </a:r>
          </a:p>
          <a:p>
            <a:pPr algn="ctr"/>
            <a:endParaRPr lang="en-GB" dirty="0">
              <a:solidFill>
                <a:srgbClr val="222222"/>
              </a:solidFill>
            </a:endParaRPr>
          </a:p>
          <a:p>
            <a:pPr algn="ctr"/>
            <a:r>
              <a:rPr lang="en-GB" dirty="0">
                <a:solidFill>
                  <a:srgbClr val="222222"/>
                </a:solidFill>
              </a:rPr>
              <a:t>Inhale slowly for 4 seconds through the nose.</a:t>
            </a:r>
          </a:p>
          <a:p>
            <a:pPr algn="ctr"/>
            <a:endParaRPr lang="en-GB" dirty="0">
              <a:solidFill>
                <a:srgbClr val="222222"/>
              </a:solidFill>
            </a:endParaRPr>
          </a:p>
          <a:p>
            <a:pPr algn="ctr"/>
            <a:r>
              <a:rPr lang="en-GB" dirty="0">
                <a:solidFill>
                  <a:srgbClr val="222222"/>
                </a:solidFill>
              </a:rPr>
              <a:t>Pretend you are blowing up a balloon inside your belly. </a:t>
            </a:r>
          </a:p>
          <a:p>
            <a:pPr algn="ctr"/>
            <a:endParaRPr lang="en-GB" dirty="0">
              <a:solidFill>
                <a:srgbClr val="222222"/>
              </a:solidFill>
            </a:endParaRPr>
          </a:p>
          <a:p>
            <a:pPr algn="ctr"/>
            <a:r>
              <a:rPr lang="en-GB" dirty="0">
                <a:solidFill>
                  <a:srgbClr val="222222"/>
                </a:solidFill>
              </a:rPr>
              <a:t>You should be able to feel your belly inflate.</a:t>
            </a:r>
          </a:p>
          <a:p>
            <a:pPr algn="ctr"/>
            <a:endParaRPr lang="en-GB" dirty="0">
              <a:solidFill>
                <a:srgbClr val="222222"/>
              </a:solidFill>
            </a:endParaRPr>
          </a:p>
          <a:p>
            <a:pPr algn="ctr"/>
            <a:r>
              <a:rPr lang="en-GB" dirty="0">
                <a:solidFill>
                  <a:srgbClr val="222222"/>
                </a:solidFill>
              </a:rPr>
              <a:t>Pause for 2 seconds, and then slowly exhale through the mouth.</a:t>
            </a:r>
          </a:p>
          <a:p>
            <a:pPr algn="ctr"/>
            <a:endParaRPr lang="en-GB" dirty="0">
              <a:solidFill>
                <a:srgbClr val="222222"/>
              </a:solidFill>
            </a:endParaRPr>
          </a:p>
          <a:p>
            <a:pPr algn="ctr"/>
            <a:r>
              <a:rPr lang="en-GB" dirty="0">
                <a:solidFill>
                  <a:srgbClr val="222222"/>
                </a:solidFill>
              </a:rPr>
              <a:t>Pretend that you are emptying the balloon of air. </a:t>
            </a:r>
          </a:p>
          <a:p>
            <a:pPr algn="ctr"/>
            <a:endParaRPr lang="en-GB" dirty="0">
              <a:solidFill>
                <a:srgbClr val="222222"/>
              </a:solidFill>
            </a:endParaRPr>
          </a:p>
          <a:p>
            <a:pPr algn="ctr"/>
            <a:r>
              <a:rPr lang="en-GB" dirty="0">
                <a:solidFill>
                  <a:srgbClr val="222222"/>
                </a:solidFill>
              </a:rPr>
              <a:t>You should feel your belly deflate.</a:t>
            </a:r>
          </a:p>
          <a:p>
            <a:pPr algn="ctr"/>
            <a:endParaRPr lang="en-GB" dirty="0">
              <a:solidFill>
                <a:srgbClr val="222222"/>
              </a:solidFill>
            </a:endParaRPr>
          </a:p>
          <a:p>
            <a:pPr algn="ctr"/>
            <a:r>
              <a:rPr lang="en-GB" dirty="0">
                <a:solidFill>
                  <a:srgbClr val="222222"/>
                </a:solidFill>
              </a:rPr>
              <a:t>Pause for 2 seconds, and then repeat.</a:t>
            </a:r>
          </a:p>
        </p:txBody>
      </p:sp>
      <p:sp>
        <p:nvSpPr>
          <p:cNvPr id="7" name="TextBox 6">
            <a:extLst>
              <a:ext uri="{FF2B5EF4-FFF2-40B4-BE49-F238E27FC236}">
                <a16:creationId xmlns:a16="http://schemas.microsoft.com/office/drawing/2014/main" id="{FE762D43-D959-45FF-BF40-796932B611C9}"/>
              </a:ext>
            </a:extLst>
          </p:cNvPr>
          <p:cNvSpPr txBox="1"/>
          <p:nvPr/>
        </p:nvSpPr>
        <p:spPr>
          <a:xfrm>
            <a:off x="2141963" y="589089"/>
            <a:ext cx="4248472" cy="461665"/>
          </a:xfrm>
          <a:prstGeom prst="rect">
            <a:avLst/>
          </a:prstGeom>
          <a:noFill/>
        </p:spPr>
        <p:txBody>
          <a:bodyPr wrap="square" rtlCol="0">
            <a:spAutoFit/>
          </a:bodyPr>
          <a:lstStyle/>
          <a:p>
            <a:pPr algn="ctr"/>
            <a:r>
              <a:rPr lang="en-GB" sz="2400" b="1" dirty="0"/>
              <a:t>Belly Breathing</a:t>
            </a:r>
          </a:p>
        </p:txBody>
      </p:sp>
    </p:spTree>
    <p:extLst>
      <p:ext uri="{BB962C8B-B14F-4D97-AF65-F5344CB8AC3E}">
        <p14:creationId xmlns:p14="http://schemas.microsoft.com/office/powerpoint/2010/main" val="27844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a:extLst>
              <a:ext uri="{FF2B5EF4-FFF2-40B4-BE49-F238E27FC236}">
                <a16:creationId xmlns:a16="http://schemas.microsoft.com/office/drawing/2014/main" id="{8C6C2873-BBCA-49F5-BDE2-F3E1D966D5D4}"/>
              </a:ext>
            </a:extLst>
          </p:cNvPr>
          <p:cNvSpPr txBox="1"/>
          <p:nvPr/>
        </p:nvSpPr>
        <p:spPr>
          <a:xfrm>
            <a:off x="1198115" y="1340768"/>
            <a:ext cx="6136168" cy="3970318"/>
          </a:xfrm>
          <a:prstGeom prst="rect">
            <a:avLst/>
          </a:prstGeom>
          <a:noFill/>
        </p:spPr>
        <p:txBody>
          <a:bodyPr wrap="square" rtlCol="0">
            <a:spAutoFit/>
          </a:bodyPr>
          <a:lstStyle/>
          <a:p>
            <a:pPr lvl="0" algn="ctr" eaLnBrk="0" fontAlgn="base" hangingPunct="0">
              <a:spcBef>
                <a:spcPct val="0"/>
              </a:spcBef>
              <a:spcAft>
                <a:spcPct val="0"/>
              </a:spcAft>
            </a:pPr>
            <a:r>
              <a:rPr lang="en-US" altLang="en-US" dirty="0">
                <a:solidFill>
                  <a:srgbClr val="222222"/>
                </a:solidFill>
              </a:rPr>
              <a:t>Inhale through your nose and raise your arms high above your head.</a:t>
            </a:r>
          </a:p>
          <a:p>
            <a:pPr lvl="0" algn="ctr" eaLnBrk="0" fontAlgn="base" hangingPunct="0">
              <a:spcBef>
                <a:spcPct val="0"/>
              </a:spcBef>
              <a:spcAft>
                <a:spcPct val="0"/>
              </a:spcAft>
            </a:pPr>
            <a:endParaRPr lang="en-US" altLang="en-US" dirty="0">
              <a:solidFill>
                <a:srgbClr val="222222"/>
              </a:solidFill>
            </a:endParaRPr>
          </a:p>
          <a:p>
            <a:pPr lvl="0" algn="ctr" eaLnBrk="0" fontAlgn="base" hangingPunct="0">
              <a:spcBef>
                <a:spcPct val="0"/>
              </a:spcBef>
              <a:spcAft>
                <a:spcPct val="0"/>
              </a:spcAft>
            </a:pPr>
            <a:r>
              <a:rPr lang="en-US" altLang="en-US" dirty="0">
                <a:solidFill>
                  <a:srgbClr val="222222"/>
                </a:solidFill>
              </a:rPr>
              <a:t>Bring your palms together above the top of your head.</a:t>
            </a:r>
          </a:p>
          <a:p>
            <a:pPr lvl="0" algn="ctr" eaLnBrk="0" fontAlgn="base" hangingPunct="0">
              <a:spcBef>
                <a:spcPct val="0"/>
              </a:spcBef>
              <a:spcAft>
                <a:spcPct val="0"/>
              </a:spcAft>
            </a:pPr>
            <a:endParaRPr lang="en-US" altLang="en-US" dirty="0">
              <a:solidFill>
                <a:srgbClr val="222222"/>
              </a:solidFill>
            </a:endParaRPr>
          </a:p>
          <a:p>
            <a:pPr lvl="0" algn="ctr" eaLnBrk="0" fontAlgn="base" hangingPunct="0">
              <a:spcBef>
                <a:spcPct val="0"/>
              </a:spcBef>
              <a:spcAft>
                <a:spcPct val="0"/>
              </a:spcAft>
            </a:pPr>
            <a:r>
              <a:rPr lang="en-US" altLang="en-US" dirty="0">
                <a:solidFill>
                  <a:srgbClr val="222222"/>
                </a:solidFill>
              </a:rPr>
              <a:t>Imagine you are as tall as a mountain.</a:t>
            </a:r>
          </a:p>
          <a:p>
            <a:pPr lvl="0" algn="ctr" eaLnBrk="0" fontAlgn="base" hangingPunct="0">
              <a:spcBef>
                <a:spcPct val="0"/>
              </a:spcBef>
              <a:spcAft>
                <a:spcPct val="0"/>
              </a:spcAft>
            </a:pPr>
            <a:endParaRPr lang="en-US" altLang="en-US" dirty="0">
              <a:solidFill>
                <a:srgbClr val="222222"/>
              </a:solidFill>
            </a:endParaRPr>
          </a:p>
          <a:p>
            <a:pPr lvl="0" algn="ctr" eaLnBrk="0" fontAlgn="base" hangingPunct="0">
              <a:spcBef>
                <a:spcPct val="0"/>
              </a:spcBef>
              <a:spcAft>
                <a:spcPct val="0"/>
              </a:spcAft>
            </a:pPr>
            <a:r>
              <a:rPr lang="en-US" altLang="en-US" dirty="0">
                <a:solidFill>
                  <a:srgbClr val="222222"/>
                </a:solidFill>
              </a:rPr>
              <a:t>Ground your feet into the floor. Imagine your feet like roots, you are strong, sturdy and tall.</a:t>
            </a:r>
          </a:p>
          <a:p>
            <a:pPr lvl="0" algn="ctr" eaLnBrk="0" fontAlgn="base" hangingPunct="0">
              <a:spcBef>
                <a:spcPct val="0"/>
              </a:spcBef>
              <a:spcAft>
                <a:spcPct val="0"/>
              </a:spcAft>
            </a:pPr>
            <a:endParaRPr lang="en-US" altLang="en-US" dirty="0">
              <a:solidFill>
                <a:srgbClr val="222222"/>
              </a:solidFill>
            </a:endParaRPr>
          </a:p>
          <a:p>
            <a:pPr lvl="0" algn="ctr" eaLnBrk="0" fontAlgn="base" hangingPunct="0">
              <a:spcBef>
                <a:spcPct val="0"/>
              </a:spcBef>
              <a:spcAft>
                <a:spcPct val="0"/>
              </a:spcAft>
            </a:pPr>
            <a:r>
              <a:rPr lang="en-US" altLang="en-US" dirty="0">
                <a:solidFill>
                  <a:srgbClr val="222222"/>
                </a:solidFill>
              </a:rPr>
              <a:t>Exhale through your mouth and bring your palms together in front of your chest.</a:t>
            </a:r>
          </a:p>
          <a:p>
            <a:pPr lvl="0" algn="ctr" eaLnBrk="0" fontAlgn="base" hangingPunct="0">
              <a:spcBef>
                <a:spcPct val="0"/>
              </a:spcBef>
              <a:spcAft>
                <a:spcPct val="0"/>
              </a:spcAft>
            </a:pPr>
            <a:endParaRPr lang="en-US" altLang="en-US" dirty="0">
              <a:solidFill>
                <a:srgbClr val="222222"/>
              </a:solidFill>
            </a:endParaRPr>
          </a:p>
          <a:p>
            <a:pPr lvl="0" algn="ctr" eaLnBrk="0" fontAlgn="base" hangingPunct="0">
              <a:spcBef>
                <a:spcPct val="0"/>
              </a:spcBef>
              <a:spcAft>
                <a:spcPct val="0"/>
              </a:spcAft>
            </a:pPr>
            <a:r>
              <a:rPr lang="en-US" altLang="en-US" dirty="0">
                <a:solidFill>
                  <a:srgbClr val="222222"/>
                </a:solidFill>
              </a:rPr>
              <a:t>Repeat this sequence 5 times.</a:t>
            </a:r>
          </a:p>
        </p:txBody>
      </p:sp>
      <p:sp>
        <p:nvSpPr>
          <p:cNvPr id="7" name="TextBox 6">
            <a:extLst>
              <a:ext uri="{FF2B5EF4-FFF2-40B4-BE49-F238E27FC236}">
                <a16:creationId xmlns:a16="http://schemas.microsoft.com/office/drawing/2014/main" id="{FE762D43-D959-45FF-BF40-796932B611C9}"/>
              </a:ext>
            </a:extLst>
          </p:cNvPr>
          <p:cNvSpPr txBox="1"/>
          <p:nvPr/>
        </p:nvSpPr>
        <p:spPr>
          <a:xfrm>
            <a:off x="2141963" y="589089"/>
            <a:ext cx="4248472" cy="461665"/>
          </a:xfrm>
          <a:prstGeom prst="rect">
            <a:avLst/>
          </a:prstGeom>
          <a:noFill/>
        </p:spPr>
        <p:txBody>
          <a:bodyPr wrap="square" rtlCol="0">
            <a:spAutoFit/>
          </a:bodyPr>
          <a:lstStyle/>
          <a:p>
            <a:pPr algn="ctr"/>
            <a:r>
              <a:rPr lang="en-GB" sz="2400" b="1" dirty="0"/>
              <a:t>Mountain Breathing</a:t>
            </a:r>
          </a:p>
        </p:txBody>
      </p:sp>
    </p:spTree>
    <p:extLst>
      <p:ext uri="{BB962C8B-B14F-4D97-AF65-F5344CB8AC3E}">
        <p14:creationId xmlns:p14="http://schemas.microsoft.com/office/powerpoint/2010/main" val="31489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a:extLst>
              <a:ext uri="{FF2B5EF4-FFF2-40B4-BE49-F238E27FC236}">
                <a16:creationId xmlns:a16="http://schemas.microsoft.com/office/drawing/2014/main" id="{8C6C2873-BBCA-49F5-BDE2-F3E1D966D5D4}"/>
              </a:ext>
            </a:extLst>
          </p:cNvPr>
          <p:cNvSpPr txBox="1"/>
          <p:nvPr/>
        </p:nvSpPr>
        <p:spPr>
          <a:xfrm>
            <a:off x="1198115" y="1340768"/>
            <a:ext cx="6136168" cy="3970318"/>
          </a:xfrm>
          <a:prstGeom prst="rect">
            <a:avLst/>
          </a:prstGeom>
          <a:noFill/>
        </p:spPr>
        <p:txBody>
          <a:bodyPr wrap="square" rtlCol="0">
            <a:spAutoFit/>
          </a:bodyPr>
          <a:lstStyle/>
          <a:p>
            <a:pPr algn="ctr"/>
            <a:r>
              <a:rPr lang="en-GB" dirty="0"/>
              <a:t>Take a large breath in through your nose. </a:t>
            </a:r>
          </a:p>
          <a:p>
            <a:pPr algn="ctr"/>
            <a:endParaRPr lang="en-GB" dirty="0"/>
          </a:p>
          <a:p>
            <a:pPr algn="ctr"/>
            <a:r>
              <a:rPr lang="en-GB" dirty="0"/>
              <a:t>Breathe out in quick, short outbursts (about six to 10 small quick bursts of air) from your nostrils so you can hear the exhalation. </a:t>
            </a:r>
          </a:p>
          <a:p>
            <a:pPr algn="ctr"/>
            <a:endParaRPr lang="en-GB" dirty="0"/>
          </a:p>
          <a:p>
            <a:pPr algn="ctr"/>
            <a:r>
              <a:rPr lang="en-GB" dirty="0"/>
              <a:t>You'll also feel this in your stomach as it contracts backwards and forwards. </a:t>
            </a:r>
          </a:p>
          <a:p>
            <a:pPr algn="ctr"/>
            <a:endParaRPr lang="en-GB" dirty="0"/>
          </a:p>
          <a:p>
            <a:pPr algn="ctr"/>
            <a:r>
              <a:rPr lang="en-GB" dirty="0"/>
              <a:t>You'll find that you're breathing in as well as out, so you should be able to keep it going for at least six short bursts before you feel the need to breathe normally again. </a:t>
            </a:r>
          </a:p>
          <a:p>
            <a:pPr algn="ctr"/>
            <a:endParaRPr lang="en-GB" dirty="0"/>
          </a:p>
          <a:p>
            <a:pPr algn="ctr"/>
            <a:r>
              <a:rPr lang="en-GB" dirty="0"/>
              <a:t>Repeat three times. </a:t>
            </a:r>
          </a:p>
        </p:txBody>
      </p:sp>
      <p:sp>
        <p:nvSpPr>
          <p:cNvPr id="7" name="TextBox 6">
            <a:extLst>
              <a:ext uri="{FF2B5EF4-FFF2-40B4-BE49-F238E27FC236}">
                <a16:creationId xmlns:a16="http://schemas.microsoft.com/office/drawing/2014/main" id="{FE762D43-D959-45FF-BF40-796932B611C9}"/>
              </a:ext>
            </a:extLst>
          </p:cNvPr>
          <p:cNvSpPr txBox="1"/>
          <p:nvPr/>
        </p:nvSpPr>
        <p:spPr>
          <a:xfrm>
            <a:off x="2141963" y="589089"/>
            <a:ext cx="4248472" cy="461665"/>
          </a:xfrm>
          <a:prstGeom prst="rect">
            <a:avLst/>
          </a:prstGeom>
          <a:noFill/>
        </p:spPr>
        <p:txBody>
          <a:bodyPr wrap="square" rtlCol="0">
            <a:spAutoFit/>
          </a:bodyPr>
          <a:lstStyle/>
          <a:p>
            <a:pPr algn="ctr"/>
            <a:r>
              <a:rPr lang="en-GB" sz="2400" b="1" dirty="0"/>
              <a:t>Rapid Exhalations</a:t>
            </a:r>
          </a:p>
        </p:txBody>
      </p:sp>
    </p:spTree>
    <p:extLst>
      <p:ext uri="{BB962C8B-B14F-4D97-AF65-F5344CB8AC3E}">
        <p14:creationId xmlns:p14="http://schemas.microsoft.com/office/powerpoint/2010/main" val="16541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112A4625-05E3-4793-AAEE-97E2060F1FF0}"/>
              </a:ext>
            </a:extLst>
          </p:cNvPr>
          <p:cNvSpPr/>
          <p:nvPr/>
        </p:nvSpPr>
        <p:spPr>
          <a:xfrm>
            <a:off x="1926610" y="552911"/>
            <a:ext cx="4572000" cy="461665"/>
          </a:xfrm>
          <a:prstGeom prst="rect">
            <a:avLst/>
          </a:prstGeom>
        </p:spPr>
        <p:txBody>
          <a:bodyPr>
            <a:spAutoFit/>
          </a:bodyPr>
          <a:lstStyle/>
          <a:p>
            <a:pPr algn="ctr"/>
            <a:r>
              <a:rPr lang="en-GB" sz="2400" b="1" i="0" dirty="0">
                <a:solidFill>
                  <a:srgbClr val="222222"/>
                </a:solidFill>
                <a:effectLst/>
              </a:rPr>
              <a:t>Deep Breathing</a:t>
            </a:r>
            <a:endParaRPr lang="en-GB" b="0" i="0" dirty="0">
              <a:solidFill>
                <a:srgbClr val="222222"/>
              </a:solidFill>
              <a:effectLst/>
              <a:latin typeface="Open Sans"/>
            </a:endParaRPr>
          </a:p>
        </p:txBody>
      </p:sp>
      <p:pic>
        <p:nvPicPr>
          <p:cNvPr id="8" name="Online Media 7" title="How to do Deep Breathing">
            <a:hlinkClick r:id="" action="ppaction://media"/>
            <a:extLst>
              <a:ext uri="{FF2B5EF4-FFF2-40B4-BE49-F238E27FC236}">
                <a16:creationId xmlns:a16="http://schemas.microsoft.com/office/drawing/2014/main" id="{1CDFF55C-771B-4CE5-BB95-32036E8D08C5}"/>
              </a:ext>
            </a:extLst>
          </p:cNvPr>
          <p:cNvPicPr>
            <a:picLocks noRot="1" noChangeAspect="1"/>
          </p:cNvPicPr>
          <p:nvPr>
            <a:videoFile r:link="rId1"/>
          </p:nvPr>
        </p:nvPicPr>
        <p:blipFill>
          <a:blip r:embed="rId8"/>
          <a:stretch>
            <a:fillRect/>
          </a:stretch>
        </p:blipFill>
        <p:spPr>
          <a:xfrm>
            <a:off x="1619672" y="1970472"/>
            <a:ext cx="5185876" cy="2917055"/>
          </a:xfrm>
          <a:prstGeom prst="rect">
            <a:avLst/>
          </a:prstGeom>
        </p:spPr>
      </p:pic>
    </p:spTree>
    <p:extLst>
      <p:ext uri="{BB962C8B-B14F-4D97-AF65-F5344CB8AC3E}">
        <p14:creationId xmlns:p14="http://schemas.microsoft.com/office/powerpoint/2010/main" val="413630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112A4625-05E3-4793-AAEE-97E2060F1FF0}"/>
              </a:ext>
            </a:extLst>
          </p:cNvPr>
          <p:cNvSpPr/>
          <p:nvPr/>
        </p:nvSpPr>
        <p:spPr>
          <a:xfrm>
            <a:off x="1980199" y="477856"/>
            <a:ext cx="4572000" cy="461665"/>
          </a:xfrm>
          <a:prstGeom prst="rect">
            <a:avLst/>
          </a:prstGeom>
        </p:spPr>
        <p:txBody>
          <a:bodyPr>
            <a:spAutoFit/>
          </a:bodyPr>
          <a:lstStyle/>
          <a:p>
            <a:pPr algn="ctr"/>
            <a:r>
              <a:rPr lang="en-GB" sz="2400" b="1" i="0" dirty="0">
                <a:solidFill>
                  <a:srgbClr val="222222"/>
                </a:solidFill>
                <a:effectLst/>
              </a:rPr>
              <a:t>Mindful Breathing Online Support</a:t>
            </a:r>
            <a:endParaRPr lang="en-GB" b="0" i="0" dirty="0">
              <a:solidFill>
                <a:srgbClr val="222222"/>
              </a:solidFill>
              <a:effectLst/>
              <a:latin typeface="Open Sans"/>
            </a:endParaRPr>
          </a:p>
        </p:txBody>
      </p:sp>
      <p:pic>
        <p:nvPicPr>
          <p:cNvPr id="7" name="Picture 2" descr="File:NHS-Logo.svg - Wikimedia Commons">
            <a:extLst>
              <a:ext uri="{FF2B5EF4-FFF2-40B4-BE49-F238E27FC236}">
                <a16:creationId xmlns:a16="http://schemas.microsoft.com/office/drawing/2014/main" id="{4C9FFE48-7233-4762-9F22-84DD553583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564" y="1689198"/>
            <a:ext cx="1190297" cy="481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 Services">
            <a:extLst>
              <a:ext uri="{FF2B5EF4-FFF2-40B4-BE49-F238E27FC236}">
                <a16:creationId xmlns:a16="http://schemas.microsoft.com/office/drawing/2014/main" id="{A1F8D876-47F7-465B-BE44-8B616A9B91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4564" y="2371849"/>
            <a:ext cx="1155038" cy="7691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ss — Calm Blog">
            <a:extLst>
              <a:ext uri="{FF2B5EF4-FFF2-40B4-BE49-F238E27FC236}">
                <a16:creationId xmlns:a16="http://schemas.microsoft.com/office/drawing/2014/main" id="{A72B755F-789A-456C-9112-71487FDFDBA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8914" y="3336921"/>
            <a:ext cx="701596" cy="7015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ill Panda on the App Store">
            <a:extLst>
              <a:ext uri="{FF2B5EF4-FFF2-40B4-BE49-F238E27FC236}">
                <a16:creationId xmlns:a16="http://schemas.microsoft.com/office/drawing/2014/main" id="{8262A10F-D135-4548-B306-A4673CFCC61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9433" t="13759" r="30313" b="9500"/>
          <a:stretch/>
        </p:blipFill>
        <p:spPr bwMode="auto">
          <a:xfrm>
            <a:off x="1407208" y="4333152"/>
            <a:ext cx="872462" cy="8732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101E0F5-B625-42B2-A8D6-8A9764EDC9E2}"/>
              </a:ext>
            </a:extLst>
          </p:cNvPr>
          <p:cNvSpPr/>
          <p:nvPr/>
        </p:nvSpPr>
        <p:spPr>
          <a:xfrm>
            <a:off x="2602558" y="1612635"/>
            <a:ext cx="4572000" cy="646331"/>
          </a:xfrm>
          <a:prstGeom prst="rect">
            <a:avLst/>
          </a:prstGeom>
        </p:spPr>
        <p:txBody>
          <a:bodyPr>
            <a:spAutoFit/>
          </a:bodyPr>
          <a:lstStyle/>
          <a:p>
            <a:r>
              <a:rPr lang="en-GB" dirty="0">
                <a:hlinkClick r:id="rId11"/>
              </a:rPr>
              <a:t>https://www.nhs.uk/conditions/stress-anxiety-depression/ways-relieve-stress/</a:t>
            </a:r>
            <a:endParaRPr lang="en-GB" dirty="0"/>
          </a:p>
        </p:txBody>
      </p:sp>
      <p:sp>
        <p:nvSpPr>
          <p:cNvPr id="9" name="Rectangle 8">
            <a:extLst>
              <a:ext uri="{FF2B5EF4-FFF2-40B4-BE49-F238E27FC236}">
                <a16:creationId xmlns:a16="http://schemas.microsoft.com/office/drawing/2014/main" id="{D56D6FB1-2194-496A-A0A5-7C38FCCDBD84}"/>
              </a:ext>
            </a:extLst>
          </p:cNvPr>
          <p:cNvSpPr/>
          <p:nvPr/>
        </p:nvSpPr>
        <p:spPr>
          <a:xfrm>
            <a:off x="2603176" y="2430903"/>
            <a:ext cx="4572000" cy="646331"/>
          </a:xfrm>
          <a:prstGeom prst="rect">
            <a:avLst/>
          </a:prstGeom>
        </p:spPr>
        <p:txBody>
          <a:bodyPr>
            <a:spAutoFit/>
          </a:bodyPr>
          <a:lstStyle/>
          <a:p>
            <a:r>
              <a:rPr lang="en-GB" dirty="0">
                <a:hlinkClick r:id="rId12"/>
              </a:rPr>
              <a:t>https://youngminds.org.uk/find-help/looking-after-yourself/take-time-out/</a:t>
            </a:r>
            <a:endParaRPr lang="en-GB" dirty="0"/>
          </a:p>
        </p:txBody>
      </p:sp>
      <p:sp>
        <p:nvSpPr>
          <p:cNvPr id="11" name="Rectangle 10">
            <a:extLst>
              <a:ext uri="{FF2B5EF4-FFF2-40B4-BE49-F238E27FC236}">
                <a16:creationId xmlns:a16="http://schemas.microsoft.com/office/drawing/2014/main" id="{D39C0094-4078-4D2B-BB94-1B0D7EDDCB8E}"/>
              </a:ext>
            </a:extLst>
          </p:cNvPr>
          <p:cNvSpPr/>
          <p:nvPr/>
        </p:nvSpPr>
        <p:spPr>
          <a:xfrm>
            <a:off x="2606027" y="3503053"/>
            <a:ext cx="3177858" cy="369332"/>
          </a:xfrm>
          <a:prstGeom prst="rect">
            <a:avLst/>
          </a:prstGeom>
        </p:spPr>
        <p:txBody>
          <a:bodyPr wrap="none">
            <a:spAutoFit/>
          </a:bodyPr>
          <a:lstStyle/>
          <a:p>
            <a:r>
              <a:rPr lang="en-GB" dirty="0">
                <a:hlinkClick r:id="rId13"/>
              </a:rPr>
              <a:t>https://www.calm.com/breathe</a:t>
            </a:r>
            <a:endParaRPr lang="en-GB" dirty="0"/>
          </a:p>
        </p:txBody>
      </p:sp>
      <p:sp>
        <p:nvSpPr>
          <p:cNvPr id="12" name="Rectangle 11">
            <a:extLst>
              <a:ext uri="{FF2B5EF4-FFF2-40B4-BE49-F238E27FC236}">
                <a16:creationId xmlns:a16="http://schemas.microsoft.com/office/drawing/2014/main" id="{290A4FFA-D4E6-474C-8DD2-1F75204F88DB}"/>
              </a:ext>
            </a:extLst>
          </p:cNvPr>
          <p:cNvSpPr/>
          <p:nvPr/>
        </p:nvSpPr>
        <p:spPr>
          <a:xfrm>
            <a:off x="2605490" y="4486411"/>
            <a:ext cx="4473789" cy="369332"/>
          </a:xfrm>
          <a:prstGeom prst="rect">
            <a:avLst/>
          </a:prstGeom>
        </p:spPr>
        <p:txBody>
          <a:bodyPr wrap="none">
            <a:spAutoFit/>
          </a:bodyPr>
          <a:lstStyle/>
          <a:p>
            <a:r>
              <a:rPr lang="en-GB" dirty="0">
                <a:hlinkClick r:id="rId14"/>
              </a:rPr>
              <a:t>https://www.nhs.uk/apps-library/chill-panda/</a:t>
            </a:r>
            <a:endParaRPr lang="en-GB" dirty="0"/>
          </a:p>
        </p:txBody>
      </p:sp>
      <p:sp>
        <p:nvSpPr>
          <p:cNvPr id="13" name="Rectangle 12">
            <a:extLst>
              <a:ext uri="{FF2B5EF4-FFF2-40B4-BE49-F238E27FC236}">
                <a16:creationId xmlns:a16="http://schemas.microsoft.com/office/drawing/2014/main" id="{1B6EEDC6-F15C-4257-A446-E96BDD3525FA}"/>
              </a:ext>
            </a:extLst>
          </p:cNvPr>
          <p:cNvSpPr/>
          <p:nvPr/>
        </p:nvSpPr>
        <p:spPr>
          <a:xfrm>
            <a:off x="2598928" y="5417078"/>
            <a:ext cx="4572000" cy="646331"/>
          </a:xfrm>
          <a:prstGeom prst="rect">
            <a:avLst/>
          </a:prstGeom>
        </p:spPr>
        <p:txBody>
          <a:bodyPr>
            <a:spAutoFit/>
          </a:bodyPr>
          <a:lstStyle/>
          <a:p>
            <a:r>
              <a:rPr lang="en-GB" dirty="0">
                <a:hlinkClick r:id="rId15"/>
              </a:rPr>
              <a:t>https://www.headspace.com/meditation/breathing-exercises</a:t>
            </a:r>
            <a:endParaRPr lang="en-GB" dirty="0"/>
          </a:p>
        </p:txBody>
      </p:sp>
      <p:pic>
        <p:nvPicPr>
          <p:cNvPr id="3074" name="Picture 2" descr="Headspace-app-logo-fitted ⋆ Rewind Your Mind">
            <a:extLst>
              <a:ext uri="{FF2B5EF4-FFF2-40B4-BE49-F238E27FC236}">
                <a16:creationId xmlns:a16="http://schemas.microsoft.com/office/drawing/2014/main" id="{07A7976F-F4D1-4096-9AAD-F76E0D10553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22341" y="5303637"/>
            <a:ext cx="1042197" cy="87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4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7" name="Online Media 6" title="Headspace | Mini meditation | Breathe">
            <a:hlinkClick r:id="" action="ppaction://media"/>
            <a:extLst>
              <a:ext uri="{FF2B5EF4-FFF2-40B4-BE49-F238E27FC236}">
                <a16:creationId xmlns:a16="http://schemas.microsoft.com/office/drawing/2014/main" id="{18AA1C67-C834-4CA5-B228-D09DB3FC045F}"/>
              </a:ext>
            </a:extLst>
          </p:cNvPr>
          <p:cNvPicPr>
            <a:picLocks noRot="1" noChangeAspect="1"/>
          </p:cNvPicPr>
          <p:nvPr>
            <a:videoFile r:link="rId1"/>
          </p:nvPr>
        </p:nvPicPr>
        <p:blipFill>
          <a:blip r:embed="rId8"/>
          <a:stretch>
            <a:fillRect/>
          </a:stretch>
        </p:blipFill>
        <p:spPr>
          <a:xfrm>
            <a:off x="1524582" y="1922008"/>
            <a:ext cx="5358193" cy="3013984"/>
          </a:xfrm>
          <a:prstGeom prst="rect">
            <a:avLst/>
          </a:prstGeom>
        </p:spPr>
      </p:pic>
    </p:spTree>
    <p:extLst>
      <p:ext uri="{BB962C8B-B14F-4D97-AF65-F5344CB8AC3E}">
        <p14:creationId xmlns:p14="http://schemas.microsoft.com/office/powerpoint/2010/main" val="139003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112A4625-05E3-4793-AAEE-97E2060F1FF0}"/>
              </a:ext>
            </a:extLst>
          </p:cNvPr>
          <p:cNvSpPr/>
          <p:nvPr/>
        </p:nvSpPr>
        <p:spPr>
          <a:xfrm>
            <a:off x="870736" y="459634"/>
            <a:ext cx="6594087" cy="461665"/>
          </a:xfrm>
          <a:prstGeom prst="rect">
            <a:avLst/>
          </a:prstGeom>
        </p:spPr>
        <p:txBody>
          <a:bodyPr wrap="square">
            <a:spAutoFit/>
          </a:bodyPr>
          <a:lstStyle/>
          <a:p>
            <a:pPr algn="ctr"/>
            <a:r>
              <a:rPr lang="en-GB" sz="2400" b="1" dirty="0">
                <a:solidFill>
                  <a:srgbClr val="222222"/>
                </a:solidFill>
              </a:rPr>
              <a:t>Mental Health </a:t>
            </a:r>
            <a:r>
              <a:rPr lang="en-GB" sz="2400" b="1" i="0" dirty="0">
                <a:solidFill>
                  <a:srgbClr val="222222"/>
                </a:solidFill>
                <a:effectLst/>
              </a:rPr>
              <a:t>Self-Help &amp; Online Support</a:t>
            </a:r>
            <a:endParaRPr lang="en-GB" b="0" i="0" dirty="0">
              <a:solidFill>
                <a:srgbClr val="222222"/>
              </a:solidFill>
              <a:effectLst/>
              <a:latin typeface="Open Sans"/>
            </a:endParaRPr>
          </a:p>
        </p:txBody>
      </p:sp>
      <p:pic>
        <p:nvPicPr>
          <p:cNvPr id="7" name="Picture 2" descr="File:NHS-Logo.svg - Wikimedia Commons">
            <a:extLst>
              <a:ext uri="{FF2B5EF4-FFF2-40B4-BE49-F238E27FC236}">
                <a16:creationId xmlns:a16="http://schemas.microsoft.com/office/drawing/2014/main" id="{4C9FFE48-7233-4762-9F22-84DD553583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564" y="1689198"/>
            <a:ext cx="1190297" cy="4812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online counselling now available for children and young ...">
            <a:extLst>
              <a:ext uri="{FF2B5EF4-FFF2-40B4-BE49-F238E27FC236}">
                <a16:creationId xmlns:a16="http://schemas.microsoft.com/office/drawing/2014/main" id="{013CE322-81DE-4E86-B1E8-EE11F1DE19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704" y="4234470"/>
            <a:ext cx="1370016" cy="7572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8A8AB-119D-4D28-9114-568F2A5DB68C}"/>
              </a:ext>
            </a:extLst>
          </p:cNvPr>
          <p:cNvSpPr/>
          <p:nvPr/>
        </p:nvSpPr>
        <p:spPr>
          <a:xfrm>
            <a:off x="2698594" y="1606674"/>
            <a:ext cx="4572000" cy="646331"/>
          </a:xfrm>
          <a:prstGeom prst="rect">
            <a:avLst/>
          </a:prstGeom>
        </p:spPr>
        <p:txBody>
          <a:bodyPr>
            <a:spAutoFit/>
          </a:bodyPr>
          <a:lstStyle/>
          <a:p>
            <a:r>
              <a:rPr lang="en-GB" dirty="0">
                <a:hlinkClick r:id="rId9"/>
              </a:rPr>
              <a:t>https://www.nhs.uk/conditions/stress-anxiety-depression/</a:t>
            </a:r>
            <a:endParaRPr lang="en-GB" dirty="0"/>
          </a:p>
        </p:txBody>
      </p:sp>
      <p:sp>
        <p:nvSpPr>
          <p:cNvPr id="9" name="Rectangle 8">
            <a:extLst>
              <a:ext uri="{FF2B5EF4-FFF2-40B4-BE49-F238E27FC236}">
                <a16:creationId xmlns:a16="http://schemas.microsoft.com/office/drawing/2014/main" id="{AAC51E08-208E-4417-8BE1-C0AF738F1BB0}"/>
              </a:ext>
            </a:extLst>
          </p:cNvPr>
          <p:cNvSpPr/>
          <p:nvPr/>
        </p:nvSpPr>
        <p:spPr>
          <a:xfrm>
            <a:off x="2698594" y="5279603"/>
            <a:ext cx="4572000" cy="646331"/>
          </a:xfrm>
          <a:prstGeom prst="rect">
            <a:avLst/>
          </a:prstGeom>
        </p:spPr>
        <p:txBody>
          <a:bodyPr>
            <a:spAutoFit/>
          </a:bodyPr>
          <a:lstStyle/>
          <a:p>
            <a:r>
              <a:rPr lang="en-GB" dirty="0">
                <a:hlinkClick r:id="rId10"/>
              </a:rPr>
              <a:t>https://www.nhs.uk/oneyou/every-mind-matters/</a:t>
            </a:r>
            <a:endParaRPr lang="en-GB" dirty="0"/>
          </a:p>
        </p:txBody>
      </p:sp>
      <p:pic>
        <p:nvPicPr>
          <p:cNvPr id="4098" name="Picture 2" descr="COVID-19 mental health campaign launches - GOV.UK">
            <a:extLst>
              <a:ext uri="{FF2B5EF4-FFF2-40B4-BE49-F238E27FC236}">
                <a16:creationId xmlns:a16="http://schemas.microsoft.com/office/drawing/2014/main" id="{A30430F5-098C-4BC8-B99F-A02E689E683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7431" y="5187661"/>
            <a:ext cx="1246496" cy="8309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A7314E9-814B-47C0-A017-2F7E72ED1FAB}"/>
              </a:ext>
            </a:extLst>
          </p:cNvPr>
          <p:cNvSpPr/>
          <p:nvPr/>
        </p:nvSpPr>
        <p:spPr>
          <a:xfrm>
            <a:off x="2691354" y="4428423"/>
            <a:ext cx="2535951" cy="369332"/>
          </a:xfrm>
          <a:prstGeom prst="rect">
            <a:avLst/>
          </a:prstGeom>
        </p:spPr>
        <p:txBody>
          <a:bodyPr wrap="none">
            <a:spAutoFit/>
          </a:bodyPr>
          <a:lstStyle/>
          <a:p>
            <a:r>
              <a:rPr lang="en-GB" dirty="0">
                <a:hlinkClick r:id="rId12"/>
              </a:rPr>
              <a:t>https://www.kooth.com/</a:t>
            </a:r>
            <a:endParaRPr lang="en-GB" dirty="0"/>
          </a:p>
        </p:txBody>
      </p:sp>
      <p:sp>
        <p:nvSpPr>
          <p:cNvPr id="12" name="Rectangle 11">
            <a:extLst>
              <a:ext uri="{FF2B5EF4-FFF2-40B4-BE49-F238E27FC236}">
                <a16:creationId xmlns:a16="http://schemas.microsoft.com/office/drawing/2014/main" id="{2BA44AEE-0DE4-4D1F-884E-8DA9DA8F92EA}"/>
              </a:ext>
            </a:extLst>
          </p:cNvPr>
          <p:cNvSpPr/>
          <p:nvPr/>
        </p:nvSpPr>
        <p:spPr>
          <a:xfrm>
            <a:off x="2691354" y="2434598"/>
            <a:ext cx="4572000" cy="646331"/>
          </a:xfrm>
          <a:prstGeom prst="rect">
            <a:avLst/>
          </a:prstGeom>
        </p:spPr>
        <p:txBody>
          <a:bodyPr wrap="square">
            <a:spAutoFit/>
          </a:bodyPr>
          <a:lstStyle/>
          <a:p>
            <a:r>
              <a:rPr lang="en-GB" dirty="0">
                <a:hlinkClick r:id="rId13"/>
              </a:rPr>
              <a:t>https://www.mind.org.uk/information-support/for-children-and-young-people/</a:t>
            </a:r>
            <a:endParaRPr lang="en-GB" dirty="0"/>
          </a:p>
        </p:txBody>
      </p:sp>
      <p:pic>
        <p:nvPicPr>
          <p:cNvPr id="4102" name="Picture 6" descr="Mind Logo - The Rakem Group">
            <a:extLst>
              <a:ext uri="{FF2B5EF4-FFF2-40B4-BE49-F238E27FC236}">
                <a16:creationId xmlns:a16="http://schemas.microsoft.com/office/drawing/2014/main" id="{75F33E69-54F9-460A-9EF7-AAB784F99FE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27431" y="2366436"/>
            <a:ext cx="1217430" cy="7826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E7CB32E-3669-4880-8C22-72ABA1934E5A}"/>
              </a:ext>
            </a:extLst>
          </p:cNvPr>
          <p:cNvSpPr/>
          <p:nvPr/>
        </p:nvSpPr>
        <p:spPr>
          <a:xfrm>
            <a:off x="2698594" y="3474609"/>
            <a:ext cx="2976905" cy="369332"/>
          </a:xfrm>
          <a:prstGeom prst="rect">
            <a:avLst/>
          </a:prstGeom>
        </p:spPr>
        <p:txBody>
          <a:bodyPr wrap="none">
            <a:spAutoFit/>
          </a:bodyPr>
          <a:lstStyle/>
          <a:p>
            <a:r>
              <a:rPr lang="en-GB" dirty="0">
                <a:hlinkClick r:id="rId15"/>
              </a:rPr>
              <a:t>https://www.childline.org.uk/</a:t>
            </a:r>
            <a:endParaRPr lang="en-GB" dirty="0"/>
          </a:p>
        </p:txBody>
      </p:sp>
      <p:pic>
        <p:nvPicPr>
          <p:cNvPr id="4104" name="Picture 8" descr="Rochdale News | News Headlines | Beat exam result stress with ...">
            <a:extLst>
              <a:ext uri="{FF2B5EF4-FFF2-40B4-BE49-F238E27FC236}">
                <a16:creationId xmlns:a16="http://schemas.microsoft.com/office/drawing/2014/main" id="{9899267F-2601-4CEE-80CA-15D57DC641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17290" y="3278828"/>
            <a:ext cx="1217430" cy="76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1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9" name="Google Shape;234;g7dcf7e230f_0_488">
            <a:extLst>
              <a:ext uri="{FF2B5EF4-FFF2-40B4-BE49-F238E27FC236}">
                <a16:creationId xmlns:a16="http://schemas.microsoft.com/office/drawing/2014/main" id="{A3EEFACC-561A-4477-8181-CA6B9A701873}"/>
              </a:ext>
            </a:extLst>
          </p:cNvPr>
          <p:cNvPicPr preferRelativeResize="0"/>
          <p:nvPr/>
        </p:nvPicPr>
        <p:blipFill rotWithShape="1">
          <a:blip r:embed="rId7">
            <a:alphaModFix/>
          </a:blip>
          <a:srcRect b="23251"/>
          <a:stretch/>
        </p:blipFill>
        <p:spPr>
          <a:xfrm>
            <a:off x="1372527" y="908720"/>
            <a:ext cx="5668334" cy="4415257"/>
          </a:xfrm>
          <a:prstGeom prst="rect">
            <a:avLst/>
          </a:prstGeom>
          <a:noFill/>
          <a:ln>
            <a:noFill/>
          </a:ln>
        </p:spPr>
      </p:pic>
    </p:spTree>
    <p:extLst>
      <p:ext uri="{BB962C8B-B14F-4D97-AF65-F5344CB8AC3E}">
        <p14:creationId xmlns:p14="http://schemas.microsoft.com/office/powerpoint/2010/main" val="71012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id="{FE762D43-D959-45FF-BF40-796932B611C9}"/>
              </a:ext>
            </a:extLst>
          </p:cNvPr>
          <p:cNvSpPr txBox="1"/>
          <p:nvPr/>
        </p:nvSpPr>
        <p:spPr>
          <a:xfrm>
            <a:off x="1725284" y="2204864"/>
            <a:ext cx="5081830" cy="1569660"/>
          </a:xfrm>
          <a:prstGeom prst="rect">
            <a:avLst/>
          </a:prstGeom>
          <a:noFill/>
        </p:spPr>
        <p:txBody>
          <a:bodyPr wrap="square" rtlCol="0">
            <a:spAutoFit/>
          </a:bodyPr>
          <a:lstStyle/>
          <a:p>
            <a:pPr algn="ctr"/>
            <a:r>
              <a:rPr lang="en-GB" sz="3200" b="1" dirty="0"/>
              <a:t>THANK YOU </a:t>
            </a:r>
          </a:p>
          <a:p>
            <a:pPr algn="ctr"/>
            <a:endParaRPr lang="en-GB" sz="3200" b="1" dirty="0"/>
          </a:p>
          <a:p>
            <a:pPr algn="ctr"/>
            <a:r>
              <a:rPr lang="en-GB" sz="3200" b="1" dirty="0"/>
              <a:t>for Listening and taking part</a:t>
            </a:r>
          </a:p>
        </p:txBody>
      </p:sp>
    </p:spTree>
    <p:extLst>
      <p:ext uri="{BB962C8B-B14F-4D97-AF65-F5344CB8AC3E}">
        <p14:creationId xmlns:p14="http://schemas.microsoft.com/office/powerpoint/2010/main" val="2866120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id="{4F832376-65B9-411B-B664-B91A308E5D1B}"/>
              </a:ext>
            </a:extLst>
          </p:cNvPr>
          <p:cNvSpPr txBox="1"/>
          <p:nvPr/>
        </p:nvSpPr>
        <p:spPr>
          <a:xfrm>
            <a:off x="1275829" y="477856"/>
            <a:ext cx="5112568" cy="461665"/>
          </a:xfrm>
          <a:prstGeom prst="rect">
            <a:avLst/>
          </a:prstGeom>
          <a:noFill/>
        </p:spPr>
        <p:txBody>
          <a:bodyPr wrap="square" rtlCol="0">
            <a:spAutoFit/>
          </a:bodyPr>
          <a:lstStyle/>
          <a:p>
            <a:r>
              <a:rPr lang="en-GB" sz="2400" b="1" dirty="0">
                <a:cs typeface="Arial" panose="020B0604020202020204" pitchFamily="34" charset="0"/>
              </a:rPr>
              <a:t>References </a:t>
            </a:r>
          </a:p>
        </p:txBody>
      </p:sp>
      <p:sp>
        <p:nvSpPr>
          <p:cNvPr id="6" name="Rectangle 5">
            <a:extLst>
              <a:ext uri="{FF2B5EF4-FFF2-40B4-BE49-F238E27FC236}">
                <a16:creationId xmlns:a16="http://schemas.microsoft.com/office/drawing/2014/main" id="{C11782AD-C3EB-4CA5-AA07-6BC619C31D25}"/>
              </a:ext>
            </a:extLst>
          </p:cNvPr>
          <p:cNvSpPr/>
          <p:nvPr/>
        </p:nvSpPr>
        <p:spPr>
          <a:xfrm>
            <a:off x="1099583" y="1124744"/>
            <a:ext cx="6023270" cy="5632311"/>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lumMod val="75000"/>
                  </a:schemeClr>
                </a:solidFill>
              </a:rPr>
              <a:t>Arch, J. J., &amp; </a:t>
            </a:r>
            <a:r>
              <a:rPr lang="en-GB" dirty="0" err="1">
                <a:solidFill>
                  <a:schemeClr val="bg1">
                    <a:lumMod val="75000"/>
                  </a:schemeClr>
                </a:solidFill>
              </a:rPr>
              <a:t>Craske</a:t>
            </a:r>
            <a:r>
              <a:rPr lang="en-GB" dirty="0">
                <a:solidFill>
                  <a:schemeClr val="bg1">
                    <a:lumMod val="75000"/>
                  </a:schemeClr>
                </a:solidFill>
              </a:rPr>
              <a:t>, M. G. (2006). Mechanisms of mindfulness: Emotion regulation following a focused breathing induction. Behaviour Research and Therapy, 44(12), 1849-1858.</a:t>
            </a:r>
          </a:p>
          <a:p>
            <a:pPr marL="285750" indent="-285750">
              <a:buFont typeface="Arial" panose="020B0604020202020204" pitchFamily="34" charset="0"/>
              <a:buChar char="•"/>
            </a:pPr>
            <a:endParaRPr lang="en-GB" dirty="0">
              <a:solidFill>
                <a:schemeClr val="bg1">
                  <a:lumMod val="75000"/>
                </a:schemeClr>
              </a:solidFill>
            </a:endParaRPr>
          </a:p>
          <a:p>
            <a:pPr marL="285750" indent="-285750">
              <a:buFont typeface="Arial" panose="020B0604020202020204" pitchFamily="34" charset="0"/>
              <a:buChar char="•"/>
            </a:pPr>
            <a:r>
              <a:rPr lang="en-GB" dirty="0">
                <a:solidFill>
                  <a:schemeClr val="bg1">
                    <a:lumMod val="75000"/>
                  </a:schemeClr>
                </a:solidFill>
                <a:hlinkClick r:id="rId7">
                  <a:extLst>
                    <a:ext uri="{A12FA001-AC4F-418D-AE19-62706E023703}">
                      <ahyp:hlinkClr xmlns:ahyp="http://schemas.microsoft.com/office/drawing/2018/hyperlinkcolor" val="tx"/>
                    </a:ext>
                  </a:extLst>
                </a:hlinkClick>
              </a:rPr>
              <a:t>https://www.cntw.nhs.uk/resource-library/relaxation-techniques/</a:t>
            </a:r>
            <a:endParaRPr lang="en-GB" dirty="0">
              <a:solidFill>
                <a:schemeClr val="bg1">
                  <a:lumMod val="75000"/>
                </a:schemeClr>
              </a:solidFill>
            </a:endParaRPr>
          </a:p>
          <a:p>
            <a:endParaRPr lang="en-GB" dirty="0">
              <a:solidFill>
                <a:schemeClr val="bg1">
                  <a:lumMod val="75000"/>
                </a:schemeClr>
              </a:solidFill>
            </a:endParaRPr>
          </a:p>
          <a:p>
            <a:pPr marL="285750" indent="-285750">
              <a:buFont typeface="Arial" panose="020B0604020202020204" pitchFamily="34" charset="0"/>
              <a:buChar char="•"/>
            </a:pPr>
            <a:r>
              <a:rPr lang="en-GB" dirty="0">
                <a:solidFill>
                  <a:schemeClr val="bg1">
                    <a:lumMod val="75000"/>
                  </a:schemeClr>
                </a:solidFill>
                <a:hlinkClick r:id="rId8">
                  <a:extLst>
                    <a:ext uri="{A12FA001-AC4F-418D-AE19-62706E023703}">
                      <ahyp:hlinkClr xmlns:ahyp="http://schemas.microsoft.com/office/drawing/2018/hyperlinkcolor" val="tx"/>
                    </a:ext>
                  </a:extLst>
                </a:hlinkClick>
              </a:rPr>
              <a:t>https://www.headspace.com/meditation/breathing-exercises</a:t>
            </a:r>
            <a:endParaRPr lang="en-GB" dirty="0">
              <a:solidFill>
                <a:schemeClr val="bg1">
                  <a:lumMod val="75000"/>
                </a:schemeClr>
              </a:solidFill>
            </a:endParaRPr>
          </a:p>
          <a:p>
            <a:pPr marL="285750" indent="-285750">
              <a:buFont typeface="Arial" panose="020B0604020202020204" pitchFamily="34" charset="0"/>
              <a:buChar char="•"/>
            </a:pPr>
            <a:endParaRPr lang="en-GB" dirty="0">
              <a:solidFill>
                <a:schemeClr val="bg1">
                  <a:lumMod val="75000"/>
                </a:schemeClr>
              </a:solidFill>
              <a:hlinkClick r:id="rId9">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dirty="0">
                <a:solidFill>
                  <a:schemeClr val="bg1">
                    <a:lumMod val="75000"/>
                  </a:schemeClr>
                </a:solidFill>
                <a:hlinkClick r:id="rId9">
                  <a:extLst>
                    <a:ext uri="{A12FA001-AC4F-418D-AE19-62706E023703}">
                      <ahyp:hlinkClr xmlns:ahyp="http://schemas.microsoft.com/office/drawing/2018/hyperlinkcolor" val="tx"/>
                    </a:ext>
                  </a:extLst>
                </a:hlinkClick>
              </a:rPr>
              <a:t>https://www.oxfordlearnersdictionaries.com/definition/american_english/resilience</a:t>
            </a:r>
            <a:endParaRPr lang="en-GB" dirty="0">
              <a:solidFill>
                <a:schemeClr val="bg1">
                  <a:lumMod val="75000"/>
                </a:schemeClr>
              </a:solidFill>
            </a:endParaRPr>
          </a:p>
          <a:p>
            <a:endParaRPr lang="en-GB" dirty="0">
              <a:solidFill>
                <a:schemeClr val="bg1">
                  <a:lumMod val="75000"/>
                </a:schemeClr>
              </a:solidFill>
            </a:endParaRPr>
          </a:p>
          <a:p>
            <a:pPr marL="285750" indent="-285750">
              <a:buFont typeface="Arial" panose="020B0604020202020204" pitchFamily="34" charset="0"/>
              <a:buChar char="•"/>
            </a:pPr>
            <a:r>
              <a:rPr lang="en-GB" dirty="0">
                <a:solidFill>
                  <a:schemeClr val="bg1">
                    <a:lumMod val="75000"/>
                  </a:schemeClr>
                </a:solidFill>
                <a:hlinkClick r:id="rId10">
                  <a:extLst>
                    <a:ext uri="{A12FA001-AC4F-418D-AE19-62706E023703}">
                      <ahyp:hlinkClr xmlns:ahyp="http://schemas.microsoft.com/office/drawing/2018/hyperlinkcolor" val="tx"/>
                    </a:ext>
                  </a:extLst>
                </a:hlinkClick>
              </a:rPr>
              <a:t>https://www.nhs.uk/conditions/stress-anxiety-depression/mindfulness/</a:t>
            </a:r>
            <a:endParaRPr lang="en-GB" dirty="0">
              <a:solidFill>
                <a:schemeClr val="bg1">
                  <a:lumMod val="75000"/>
                </a:schemeClr>
              </a:solidFill>
            </a:endParaRPr>
          </a:p>
          <a:p>
            <a:pPr marL="285750" indent="-285750">
              <a:buFont typeface="Arial" panose="020B0604020202020204" pitchFamily="34" charset="0"/>
              <a:buChar char="•"/>
            </a:pPr>
            <a:r>
              <a:rPr lang="en-GB" dirty="0">
                <a:solidFill>
                  <a:schemeClr val="bg1">
                    <a:lumMod val="65000"/>
                  </a:schemeClr>
                </a:solidFill>
              </a:rPr>
              <a:t> </a:t>
            </a:r>
          </a:p>
          <a:p>
            <a:pPr marL="285750" indent="-285750">
              <a:buFont typeface="Arial" panose="020B0604020202020204" pitchFamily="34" charset="0"/>
              <a:buChar char="•"/>
            </a:pPr>
            <a:endParaRPr lang="en-GB" dirty="0">
              <a:solidFill>
                <a:schemeClr val="bg1">
                  <a:lumMod val="65000"/>
                </a:schemeClr>
              </a:solidFill>
            </a:endParaRPr>
          </a:p>
          <a:p>
            <a:pPr>
              <a:buFont typeface="+mj-lt"/>
              <a:buAutoNum type="arabicPeriod"/>
            </a:pPr>
            <a:endParaRPr lang="en-GB" dirty="0">
              <a:solidFill>
                <a:srgbClr val="A3A3A3"/>
              </a:solidFill>
              <a:latin typeface="DINNextRoundedLTPro"/>
            </a:endParaRPr>
          </a:p>
          <a:p>
            <a:pPr>
              <a:buFont typeface="+mj-lt"/>
              <a:buAutoNum type="arabicPeriod"/>
            </a:pPr>
            <a:endParaRPr lang="en-GB" b="0" i="0" dirty="0">
              <a:solidFill>
                <a:srgbClr val="0C2536"/>
              </a:solidFill>
              <a:effectLst/>
              <a:latin typeface="DINNextRoundedLTPro"/>
            </a:endParaRPr>
          </a:p>
        </p:txBody>
      </p:sp>
    </p:spTree>
    <p:extLst>
      <p:ext uri="{BB962C8B-B14F-4D97-AF65-F5344CB8AC3E}">
        <p14:creationId xmlns:p14="http://schemas.microsoft.com/office/powerpoint/2010/main" val="253269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a:extLst>
              <a:ext uri="{FF2B5EF4-FFF2-40B4-BE49-F238E27FC236}">
                <a16:creationId xmlns:a16="http://schemas.microsoft.com/office/drawing/2014/main" id="{75276B8F-9039-498F-84B2-260511C90F5F}"/>
              </a:ext>
            </a:extLst>
          </p:cNvPr>
          <p:cNvSpPr/>
          <p:nvPr/>
        </p:nvSpPr>
        <p:spPr>
          <a:xfrm>
            <a:off x="972024" y="605748"/>
            <a:ext cx="6278238" cy="5509200"/>
          </a:xfrm>
          <a:prstGeom prst="rect">
            <a:avLst/>
          </a:prstGeom>
        </p:spPr>
        <p:txBody>
          <a:bodyPr wrap="square">
            <a:spAutoFit/>
          </a:bodyPr>
          <a:lstStyle/>
          <a:p>
            <a:pPr algn="ctr"/>
            <a:r>
              <a:rPr lang="en-GB" sz="1600" dirty="0"/>
              <a:t>When we are anxious, emotional, angry or worried our bodies go into ”</a:t>
            </a:r>
            <a:r>
              <a:rPr lang="en-GB" sz="1600" b="1" dirty="0">
                <a:solidFill>
                  <a:schemeClr val="tx2"/>
                </a:solidFill>
              </a:rPr>
              <a:t>fight or flight mode</a:t>
            </a:r>
            <a:r>
              <a:rPr lang="en-GB" sz="1600" dirty="0"/>
              <a:t>.”</a:t>
            </a:r>
          </a:p>
          <a:p>
            <a:pPr algn="ctr"/>
            <a:endParaRPr lang="en-GB" sz="1600" dirty="0"/>
          </a:p>
          <a:p>
            <a:pPr algn="ctr"/>
            <a:r>
              <a:rPr lang="en-GB" sz="1600" dirty="0"/>
              <a:t>We think we are in danger when really we are not.</a:t>
            </a:r>
          </a:p>
          <a:p>
            <a:pPr algn="ctr"/>
            <a:endParaRPr lang="en-GB" sz="1600" dirty="0"/>
          </a:p>
          <a:p>
            <a:pPr algn="ctr"/>
            <a:r>
              <a:rPr lang="en-GB" sz="1600" dirty="0"/>
              <a:t>When this happens our breathing changes. </a:t>
            </a:r>
          </a:p>
          <a:p>
            <a:pPr algn="ctr"/>
            <a:r>
              <a:rPr lang="en-GB" sz="1600" dirty="0"/>
              <a:t>We take shallow, short and quick breaths.</a:t>
            </a:r>
          </a:p>
          <a:p>
            <a:pPr algn="ctr"/>
            <a:endParaRPr lang="en-GB" sz="1600" dirty="0"/>
          </a:p>
          <a:p>
            <a:pPr algn="ctr"/>
            <a:r>
              <a:rPr lang="en-GB" sz="1600" dirty="0"/>
              <a:t>This can make us feel more anxious or stressed.</a:t>
            </a:r>
          </a:p>
          <a:p>
            <a:pPr algn="ctr"/>
            <a:endParaRPr lang="en-GB" sz="1600" dirty="0"/>
          </a:p>
          <a:p>
            <a:pPr algn="ctr"/>
            <a:r>
              <a:rPr lang="en-GB" sz="1600" dirty="0"/>
              <a:t>When we go into “fight or flight” mode, our body sends more oxygen out to our arms and legs to prepare us either to fight against threats or run away from them (flight.) </a:t>
            </a:r>
          </a:p>
          <a:p>
            <a:pPr algn="ctr"/>
            <a:endParaRPr lang="en-GB" sz="1600" dirty="0"/>
          </a:p>
          <a:p>
            <a:pPr algn="ctr"/>
            <a:r>
              <a:rPr lang="en-GB" sz="1600" dirty="0"/>
              <a:t>But when this happens, we tense up and less oxygen gets to our brains. And this makes it difficult for us to think clearly.</a:t>
            </a:r>
          </a:p>
          <a:p>
            <a:pPr algn="ctr"/>
            <a:endParaRPr lang="en-GB" sz="1600" dirty="0"/>
          </a:p>
          <a:p>
            <a:pPr algn="ctr"/>
            <a:r>
              <a:rPr lang="en-GB" sz="1600" dirty="0"/>
              <a:t>So here’s the thing:</a:t>
            </a:r>
          </a:p>
          <a:p>
            <a:pPr algn="ctr"/>
            <a:endParaRPr lang="en-GB" sz="1600" dirty="0"/>
          </a:p>
          <a:p>
            <a:pPr algn="ctr"/>
            <a:r>
              <a:rPr lang="en-GB" sz="1600" dirty="0"/>
              <a:t>We need to get more oxygen back to our brain.</a:t>
            </a:r>
          </a:p>
          <a:p>
            <a:pPr algn="ctr"/>
            <a:endParaRPr lang="en-GB" sz="1600" b="0" i="0" dirty="0">
              <a:solidFill>
                <a:srgbClr val="222222"/>
              </a:solidFill>
              <a:effectLst/>
              <a:latin typeface="Open Sans"/>
            </a:endParaRPr>
          </a:p>
          <a:p>
            <a:pPr algn="ctr"/>
            <a:r>
              <a:rPr lang="en-GB" b="1" dirty="0">
                <a:solidFill>
                  <a:srgbClr val="222222"/>
                </a:solidFill>
                <a:latin typeface="Open Sans"/>
              </a:rPr>
              <a:t>But how can we do that?</a:t>
            </a:r>
            <a:endParaRPr lang="en-GB" b="1" i="0" dirty="0">
              <a:solidFill>
                <a:srgbClr val="222222"/>
              </a:solidFill>
              <a:effectLst/>
              <a:latin typeface="Open Sans"/>
            </a:endParaRPr>
          </a:p>
        </p:txBody>
      </p:sp>
    </p:spTree>
    <p:extLst>
      <p:ext uri="{BB962C8B-B14F-4D97-AF65-F5344CB8AC3E}">
        <p14:creationId xmlns:p14="http://schemas.microsoft.com/office/powerpoint/2010/main" val="20909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anim calcmode="lin" valueType="num">
                                      <p:cBhvr additive="base">
                                        <p:cTn id="4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13" end="13"/>
                                            </p:txEl>
                                          </p:spTgt>
                                        </p:tgtEl>
                                        <p:attrNameLst>
                                          <p:attrName>style.visibility</p:attrName>
                                        </p:attrNameLst>
                                      </p:cBhvr>
                                      <p:to>
                                        <p:strVal val="visible"/>
                                      </p:to>
                                    </p:set>
                                    <p:anim calcmode="lin" valueType="num">
                                      <p:cBhvr additive="base">
                                        <p:cTn id="49"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15" end="15"/>
                                            </p:txEl>
                                          </p:spTgt>
                                        </p:tgtEl>
                                        <p:attrNameLst>
                                          <p:attrName>style.visibility</p:attrName>
                                        </p:attrNameLst>
                                      </p:cBhvr>
                                      <p:to>
                                        <p:strVal val="visible"/>
                                      </p:to>
                                    </p:set>
                                    <p:anim calcmode="lin" valueType="num">
                                      <p:cBhvr additive="base">
                                        <p:cTn id="55"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17" end="17"/>
                                            </p:txEl>
                                          </p:spTgt>
                                        </p:tgtEl>
                                        <p:attrNameLst>
                                          <p:attrName>style.visibility</p:attrName>
                                        </p:attrNameLst>
                                      </p:cBhvr>
                                      <p:to>
                                        <p:strVal val="visible"/>
                                      </p:to>
                                    </p:set>
                                    <p:anim calcmode="lin" valueType="num">
                                      <p:cBhvr additive="base">
                                        <p:cTn id="61" dur="500" fill="hold"/>
                                        <p:tgtEl>
                                          <p:spTgt spid="9">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11" name="Picture 4" descr="Just BREATHE.. Relaxation strategies/techniques: do they really ...">
            <a:extLst>
              <a:ext uri="{FF2B5EF4-FFF2-40B4-BE49-F238E27FC236}">
                <a16:creationId xmlns:a16="http://schemas.microsoft.com/office/drawing/2014/main" id="{85E020EA-0FF4-48DB-9CB7-791B031448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2354" y="520399"/>
            <a:ext cx="5231256" cy="523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2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a16="http://schemas.microsoft.com/office/drawing/2014/main" id="{7F1B0CA4-5D20-4120-8D9D-305AEEDFA091}"/>
              </a:ext>
            </a:extLst>
          </p:cNvPr>
          <p:cNvSpPr txBox="1"/>
          <p:nvPr/>
        </p:nvSpPr>
        <p:spPr>
          <a:xfrm>
            <a:off x="1469983" y="1997839"/>
            <a:ext cx="5592431" cy="2862322"/>
          </a:xfrm>
          <a:prstGeom prst="rect">
            <a:avLst/>
          </a:prstGeom>
          <a:noFill/>
        </p:spPr>
        <p:txBody>
          <a:bodyPr wrap="square" rtlCol="0">
            <a:spAutoFit/>
          </a:bodyPr>
          <a:lstStyle/>
          <a:p>
            <a:r>
              <a:rPr lang="en-GB" sz="2400" dirty="0"/>
              <a:t>Mindful Breathing is a basic, yet powerful technique that helps you: </a:t>
            </a:r>
          </a:p>
          <a:p>
            <a:endParaRPr lang="en-GB" sz="2400" dirty="0"/>
          </a:p>
          <a:p>
            <a:pPr marL="457200" indent="-457200">
              <a:buFont typeface="+mj-lt"/>
              <a:buAutoNum type="arabicPeriod"/>
            </a:pPr>
            <a:r>
              <a:rPr lang="en-GB" sz="2400" dirty="0"/>
              <a:t>focus your attention on your breathing</a:t>
            </a:r>
          </a:p>
          <a:p>
            <a:pPr marL="457200" indent="-457200">
              <a:buFont typeface="+mj-lt"/>
              <a:buAutoNum type="arabicPeriod"/>
            </a:pPr>
            <a:r>
              <a:rPr lang="en-GB" sz="2400" dirty="0"/>
              <a:t>develop a sense of calm and focus  </a:t>
            </a:r>
          </a:p>
          <a:p>
            <a:pPr marL="457200" indent="-457200">
              <a:buFont typeface="+mj-lt"/>
              <a:buAutoNum type="arabicPeriod"/>
            </a:pPr>
            <a:r>
              <a:rPr lang="en-GB" sz="2400" dirty="0"/>
              <a:t>bring awareness to your senses </a:t>
            </a:r>
          </a:p>
          <a:p>
            <a:pPr marL="285750" indent="-285750">
              <a:buFont typeface="Arial" panose="020B0604020202020204" pitchFamily="34" charset="0"/>
              <a:buChar char="•"/>
            </a:pPr>
            <a:endParaRPr lang="en-GB" dirty="0"/>
          </a:p>
          <a:p>
            <a:r>
              <a:rPr lang="en-GB" dirty="0"/>
              <a:t>	</a:t>
            </a:r>
          </a:p>
        </p:txBody>
      </p:sp>
      <p:sp>
        <p:nvSpPr>
          <p:cNvPr id="6" name="TextBox 5">
            <a:extLst>
              <a:ext uri="{FF2B5EF4-FFF2-40B4-BE49-F238E27FC236}">
                <a16:creationId xmlns:a16="http://schemas.microsoft.com/office/drawing/2014/main" id="{D46D578C-DC04-45A0-B891-8FD9514C64E3}"/>
              </a:ext>
            </a:extLst>
          </p:cNvPr>
          <p:cNvSpPr txBox="1"/>
          <p:nvPr/>
        </p:nvSpPr>
        <p:spPr>
          <a:xfrm>
            <a:off x="1331640" y="984085"/>
            <a:ext cx="5328592" cy="461665"/>
          </a:xfrm>
          <a:prstGeom prst="rect">
            <a:avLst/>
          </a:prstGeom>
          <a:noFill/>
        </p:spPr>
        <p:txBody>
          <a:bodyPr wrap="square" rtlCol="0">
            <a:spAutoFit/>
          </a:bodyPr>
          <a:lstStyle/>
          <a:p>
            <a:pPr algn="ctr"/>
            <a:r>
              <a:rPr lang="en-GB" sz="2400" b="1" dirty="0"/>
              <a:t>What is Mindful Breathing?</a:t>
            </a:r>
          </a:p>
        </p:txBody>
      </p:sp>
    </p:spTree>
    <p:extLst>
      <p:ext uri="{BB962C8B-B14F-4D97-AF65-F5344CB8AC3E}">
        <p14:creationId xmlns:p14="http://schemas.microsoft.com/office/powerpoint/2010/main" val="23674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a:extLst>
              <a:ext uri="{FF2B5EF4-FFF2-40B4-BE49-F238E27FC236}">
                <a16:creationId xmlns:a16="http://schemas.microsoft.com/office/drawing/2014/main" id="{A5810399-838B-4BFE-BF63-AE76BAB96F6C}"/>
              </a:ext>
            </a:extLst>
          </p:cNvPr>
          <p:cNvSpPr/>
          <p:nvPr/>
        </p:nvSpPr>
        <p:spPr>
          <a:xfrm>
            <a:off x="1467312" y="4236256"/>
            <a:ext cx="5526360" cy="1569660"/>
          </a:xfrm>
          <a:prstGeom prst="rect">
            <a:avLst/>
          </a:prstGeom>
        </p:spPr>
        <p:txBody>
          <a:bodyPr wrap="square">
            <a:spAutoFit/>
          </a:bodyPr>
          <a:lstStyle/>
          <a:p>
            <a:r>
              <a:rPr lang="en-GB" sz="2400" dirty="0">
                <a:solidFill>
                  <a:srgbClr val="0C2536"/>
                </a:solidFill>
              </a:rPr>
              <a:t>Studies have shown that the ability to focus attention on your breath can actually help you deal with everyday stress, anxiety and emotional ups and downs</a:t>
            </a:r>
            <a:endParaRPr lang="en-GB" sz="2400" dirty="0"/>
          </a:p>
        </p:txBody>
      </p:sp>
      <p:sp>
        <p:nvSpPr>
          <p:cNvPr id="7" name="Rectangle 6">
            <a:extLst>
              <a:ext uri="{FF2B5EF4-FFF2-40B4-BE49-F238E27FC236}">
                <a16:creationId xmlns:a16="http://schemas.microsoft.com/office/drawing/2014/main" id="{74584572-C056-43A5-A891-7B40D1E19FC2}"/>
              </a:ext>
            </a:extLst>
          </p:cNvPr>
          <p:cNvSpPr/>
          <p:nvPr/>
        </p:nvSpPr>
        <p:spPr>
          <a:xfrm>
            <a:off x="1494134" y="1629353"/>
            <a:ext cx="4572000" cy="1569660"/>
          </a:xfrm>
          <a:prstGeom prst="rect">
            <a:avLst/>
          </a:prstGeom>
        </p:spPr>
        <p:txBody>
          <a:bodyPr>
            <a:spAutoFit/>
          </a:bodyPr>
          <a:lstStyle/>
          <a:p>
            <a:r>
              <a:rPr lang="en-GB" sz="2400" dirty="0">
                <a:solidFill>
                  <a:srgbClr val="414141"/>
                </a:solidFill>
              </a:rPr>
              <a:t>A way to build resilience to: </a:t>
            </a:r>
          </a:p>
          <a:p>
            <a:pPr marL="342900" indent="-342900">
              <a:buFont typeface="Arial" panose="020B0604020202020204" pitchFamily="34" charset="0"/>
              <a:buChar char="•"/>
            </a:pPr>
            <a:r>
              <a:rPr lang="en-GB" sz="2400" dirty="0">
                <a:solidFill>
                  <a:srgbClr val="414141"/>
                </a:solidFill>
              </a:rPr>
              <a:t>Stress</a:t>
            </a:r>
          </a:p>
          <a:p>
            <a:pPr marL="342900" indent="-342900">
              <a:buFont typeface="Arial" panose="020B0604020202020204" pitchFamily="34" charset="0"/>
              <a:buChar char="•"/>
            </a:pPr>
            <a:r>
              <a:rPr lang="en-GB" sz="2400" dirty="0">
                <a:solidFill>
                  <a:srgbClr val="414141"/>
                </a:solidFill>
              </a:rPr>
              <a:t>Anxiety</a:t>
            </a:r>
          </a:p>
          <a:p>
            <a:pPr marL="342900" indent="-342900">
              <a:buFont typeface="Arial" panose="020B0604020202020204" pitchFamily="34" charset="0"/>
              <a:buChar char="•"/>
            </a:pPr>
            <a:r>
              <a:rPr lang="en-GB" sz="2400" dirty="0">
                <a:solidFill>
                  <a:srgbClr val="414141"/>
                </a:solidFill>
              </a:rPr>
              <a:t>Anger</a:t>
            </a:r>
            <a:endParaRPr lang="en-GB" sz="2400" dirty="0"/>
          </a:p>
        </p:txBody>
      </p:sp>
      <p:pic>
        <p:nvPicPr>
          <p:cNvPr id="7174" name="Picture 6" descr="Brain Cute Stress Vector Images (41)">
            <a:extLst>
              <a:ext uri="{FF2B5EF4-FFF2-40B4-BE49-F238E27FC236}">
                <a16:creationId xmlns:a16="http://schemas.microsoft.com/office/drawing/2014/main" id="{C65EA972-FF92-4946-B2D5-E63EC2741E8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2701" b="19106"/>
          <a:stretch/>
        </p:blipFill>
        <p:spPr bwMode="auto">
          <a:xfrm>
            <a:off x="4689116" y="3199013"/>
            <a:ext cx="1713256" cy="10767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47695D5-4FFB-442C-957C-D31C449B4A43}"/>
              </a:ext>
            </a:extLst>
          </p:cNvPr>
          <p:cNvSpPr txBox="1"/>
          <p:nvPr/>
        </p:nvSpPr>
        <p:spPr>
          <a:xfrm>
            <a:off x="1103614" y="821251"/>
            <a:ext cx="6030194" cy="461665"/>
          </a:xfrm>
          <a:prstGeom prst="rect">
            <a:avLst/>
          </a:prstGeom>
          <a:noFill/>
        </p:spPr>
        <p:txBody>
          <a:bodyPr wrap="square" rtlCol="0">
            <a:spAutoFit/>
          </a:bodyPr>
          <a:lstStyle/>
          <a:p>
            <a:pPr algn="ctr"/>
            <a:r>
              <a:rPr lang="en-GB" sz="2400" b="1" dirty="0"/>
              <a:t>Why should we practice Mindful Breathing?</a:t>
            </a:r>
          </a:p>
        </p:txBody>
      </p:sp>
    </p:spTree>
    <p:extLst>
      <p:ext uri="{BB962C8B-B14F-4D97-AF65-F5344CB8AC3E}">
        <p14:creationId xmlns:p14="http://schemas.microsoft.com/office/powerpoint/2010/main" val="26859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wipe(down)">
                                      <p:cBhvr>
                                        <p:cTn id="15"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Rectangle 8">
            <a:extLst>
              <a:ext uri="{FF2B5EF4-FFF2-40B4-BE49-F238E27FC236}">
                <a16:creationId xmlns:a16="http://schemas.microsoft.com/office/drawing/2014/main" id="{A5810399-838B-4BFE-BF63-AE76BAB96F6C}"/>
              </a:ext>
            </a:extLst>
          </p:cNvPr>
          <p:cNvSpPr/>
          <p:nvPr/>
        </p:nvSpPr>
        <p:spPr>
          <a:xfrm>
            <a:off x="1443513" y="1444709"/>
            <a:ext cx="5526360" cy="1692771"/>
          </a:xfrm>
          <a:prstGeom prst="rect">
            <a:avLst/>
          </a:prstGeom>
        </p:spPr>
        <p:txBody>
          <a:bodyPr wrap="square">
            <a:spAutoFit/>
          </a:bodyPr>
          <a:lstStyle/>
          <a:p>
            <a:pPr algn="ctr"/>
            <a:r>
              <a:rPr lang="en-GB" sz="2000" dirty="0">
                <a:solidFill>
                  <a:srgbClr val="0C2536"/>
                </a:solidFill>
              </a:rPr>
              <a:t>The basic technique is to focus your attention on your breath</a:t>
            </a:r>
          </a:p>
          <a:p>
            <a:pPr algn="ctr"/>
            <a:endParaRPr lang="en-GB" sz="1200" dirty="0">
              <a:solidFill>
                <a:srgbClr val="0C2536"/>
              </a:solidFill>
            </a:endParaRPr>
          </a:p>
          <a:p>
            <a:pPr algn="ctr"/>
            <a:r>
              <a:rPr lang="en-GB" sz="2000" b="1" dirty="0">
                <a:solidFill>
                  <a:srgbClr val="FFC000"/>
                </a:solidFill>
              </a:rPr>
              <a:t>** the inhale and the exhale **</a:t>
            </a:r>
          </a:p>
          <a:p>
            <a:pPr algn="ctr"/>
            <a:endParaRPr lang="en-GB" sz="1200" dirty="0">
              <a:solidFill>
                <a:srgbClr val="0C2536"/>
              </a:solidFill>
            </a:endParaRPr>
          </a:p>
          <a:p>
            <a:pPr algn="ctr"/>
            <a:r>
              <a:rPr lang="en-GB" sz="2000" dirty="0">
                <a:solidFill>
                  <a:srgbClr val="0C2536"/>
                </a:solidFill>
              </a:rPr>
              <a:t>with openness and curiosity. </a:t>
            </a:r>
            <a:endParaRPr lang="en-GB" sz="2000" dirty="0"/>
          </a:p>
        </p:txBody>
      </p:sp>
      <p:sp>
        <p:nvSpPr>
          <p:cNvPr id="11" name="Rectangle 10">
            <a:extLst>
              <a:ext uri="{FF2B5EF4-FFF2-40B4-BE49-F238E27FC236}">
                <a16:creationId xmlns:a16="http://schemas.microsoft.com/office/drawing/2014/main" id="{4C4CD969-75B6-4CF9-83FC-98F25E6033B6}"/>
              </a:ext>
            </a:extLst>
          </p:cNvPr>
          <p:cNvSpPr/>
          <p:nvPr/>
        </p:nvSpPr>
        <p:spPr>
          <a:xfrm>
            <a:off x="1233597" y="5229200"/>
            <a:ext cx="5946193" cy="707886"/>
          </a:xfrm>
          <a:prstGeom prst="rect">
            <a:avLst/>
          </a:prstGeom>
        </p:spPr>
        <p:txBody>
          <a:bodyPr wrap="square">
            <a:spAutoFit/>
          </a:bodyPr>
          <a:lstStyle/>
          <a:p>
            <a:pPr algn="ctr"/>
            <a:r>
              <a:rPr lang="en-GB" sz="2000" dirty="0">
                <a:solidFill>
                  <a:srgbClr val="212B32"/>
                </a:solidFill>
              </a:rPr>
              <a:t>Reminding yourself to take notice of your thoughts, feelings and body sensations.</a:t>
            </a:r>
            <a:endParaRPr lang="en-GB" sz="2000" dirty="0"/>
          </a:p>
        </p:txBody>
      </p:sp>
      <p:pic>
        <p:nvPicPr>
          <p:cNvPr id="8194" name="Picture 2" descr="How to Use the Breath to Strengthen Your Mind | Lungs health">
            <a:extLst>
              <a:ext uri="{FF2B5EF4-FFF2-40B4-BE49-F238E27FC236}">
                <a16:creationId xmlns:a16="http://schemas.microsoft.com/office/drawing/2014/main" id="{5B2D0302-C960-4618-AED3-8E30C6185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4144" y="3434582"/>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4D176E4-CE37-4BDD-AFAB-BF2CAEB8CBDE}"/>
              </a:ext>
            </a:extLst>
          </p:cNvPr>
          <p:cNvSpPr txBox="1"/>
          <p:nvPr/>
        </p:nvSpPr>
        <p:spPr>
          <a:xfrm>
            <a:off x="1542398" y="615463"/>
            <a:ext cx="5328592" cy="461665"/>
          </a:xfrm>
          <a:prstGeom prst="rect">
            <a:avLst/>
          </a:prstGeom>
          <a:noFill/>
        </p:spPr>
        <p:txBody>
          <a:bodyPr wrap="square" rtlCol="0">
            <a:spAutoFit/>
          </a:bodyPr>
          <a:lstStyle/>
          <a:p>
            <a:pPr algn="ctr"/>
            <a:r>
              <a:rPr lang="en-GB" sz="2400" b="1" dirty="0"/>
              <a:t>How do we practice Mindful Breathing?</a:t>
            </a:r>
          </a:p>
        </p:txBody>
      </p:sp>
    </p:spTree>
    <p:extLst>
      <p:ext uri="{BB962C8B-B14F-4D97-AF65-F5344CB8AC3E}">
        <p14:creationId xmlns:p14="http://schemas.microsoft.com/office/powerpoint/2010/main" val="26394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2000"/>
                                        <p:tgtEl>
                                          <p:spTgt spid="8194"/>
                                        </p:tgtEl>
                                      </p:cBhvr>
                                    </p:animEffect>
                                    <p:anim calcmode="lin" valueType="num">
                                      <p:cBhvr>
                                        <p:cTn id="15" dur="2000" fill="hold"/>
                                        <p:tgtEl>
                                          <p:spTgt spid="8194"/>
                                        </p:tgtEl>
                                        <p:attrNameLst>
                                          <p:attrName>ppt_w</p:attrName>
                                        </p:attrNameLst>
                                      </p:cBhvr>
                                      <p:tavLst>
                                        <p:tav tm="0" fmla="#ppt_w*sin(2.5*pi*$)">
                                          <p:val>
                                            <p:fltVal val="0"/>
                                          </p:val>
                                        </p:tav>
                                        <p:tav tm="100000">
                                          <p:val>
                                            <p:fltVal val="1"/>
                                          </p:val>
                                        </p:tav>
                                      </p:tavLst>
                                    </p:anim>
                                    <p:anim calcmode="lin" valueType="num">
                                      <p:cBhvr>
                                        <p:cTn id="16"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BB2768AC-50A6-4C81-A427-F3BA731CE3B7}"/>
              </a:ext>
            </a:extLst>
          </p:cNvPr>
          <p:cNvSpPr/>
          <p:nvPr/>
        </p:nvSpPr>
        <p:spPr>
          <a:xfrm>
            <a:off x="2286000" y="2636912"/>
            <a:ext cx="4572000" cy="1200329"/>
          </a:xfrm>
          <a:prstGeom prst="rect">
            <a:avLst/>
          </a:prstGeom>
        </p:spPr>
        <p:txBody>
          <a:bodyPr>
            <a:spAutoFit/>
          </a:bodyPr>
          <a:lstStyle/>
          <a:p>
            <a:r>
              <a:rPr lang="en-GB" dirty="0">
                <a:hlinkClick r:id="rId7"/>
              </a:rPr>
              <a:t>https://ee494c7bcaebc61df9a5-e19ab9a66520ad61c29310eafb66e6e6.ssl.cf3.rackcdn.com/content/uploads/2017/06/M_04_Mindful-Breathing.mp3</a:t>
            </a:r>
            <a:endParaRPr lang="en-GB" dirty="0"/>
          </a:p>
        </p:txBody>
      </p:sp>
    </p:spTree>
    <p:extLst>
      <p:ext uri="{BB962C8B-B14F-4D97-AF65-F5344CB8AC3E}">
        <p14:creationId xmlns:p14="http://schemas.microsoft.com/office/powerpoint/2010/main" val="120505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2" name="Rectangle 11">
            <a:extLst>
              <a:ext uri="{FF2B5EF4-FFF2-40B4-BE49-F238E27FC236}">
                <a16:creationId xmlns:a16="http://schemas.microsoft.com/office/drawing/2014/main" id="{B2125F22-3730-43C1-AAE9-3E7A19413583}"/>
              </a:ext>
            </a:extLst>
          </p:cNvPr>
          <p:cNvSpPr/>
          <p:nvPr/>
        </p:nvSpPr>
        <p:spPr>
          <a:xfrm>
            <a:off x="2704720" y="1743893"/>
            <a:ext cx="4572000" cy="4247317"/>
          </a:xfrm>
          <a:prstGeom prst="rect">
            <a:avLst/>
          </a:prstGeom>
        </p:spPr>
        <p:txBody>
          <a:bodyPr wrap="square">
            <a:spAutoFit/>
          </a:bodyPr>
          <a:lstStyle/>
          <a:p>
            <a:pPr algn="r"/>
            <a:r>
              <a:rPr lang="en-GB" dirty="0">
                <a:solidFill>
                  <a:srgbClr val="0C2536"/>
                </a:solidFill>
              </a:rPr>
              <a:t>The beauty of mindful breathing is that you can practice it anywhere and anytime.</a:t>
            </a:r>
            <a:endParaRPr lang="en-GB" dirty="0"/>
          </a:p>
          <a:p>
            <a:pPr algn="r"/>
            <a:endParaRPr lang="en-GB" dirty="0">
              <a:solidFill>
                <a:srgbClr val="414141"/>
              </a:solidFill>
            </a:endParaRPr>
          </a:p>
          <a:p>
            <a:pPr algn="r"/>
            <a:r>
              <a:rPr lang="en-GB" dirty="0">
                <a:solidFill>
                  <a:srgbClr val="414141"/>
                </a:solidFill>
              </a:rPr>
              <a:t>You can do this while standing, but ideally you’ll be sitting or even lying in a comfortable position. </a:t>
            </a:r>
          </a:p>
          <a:p>
            <a:pPr algn="r"/>
            <a:endParaRPr lang="en-GB" dirty="0">
              <a:solidFill>
                <a:srgbClr val="414141"/>
              </a:solidFill>
            </a:endParaRPr>
          </a:p>
          <a:p>
            <a:pPr algn="r"/>
            <a:r>
              <a:rPr lang="en-GB" dirty="0">
                <a:solidFill>
                  <a:srgbClr val="414141"/>
                </a:solidFill>
              </a:rPr>
              <a:t>Your eyes may be open or closed, but you may find it easier to maintain your focus if you close your eyes. </a:t>
            </a:r>
          </a:p>
          <a:p>
            <a:pPr algn="r"/>
            <a:endParaRPr lang="en-GB" dirty="0">
              <a:solidFill>
                <a:srgbClr val="414141"/>
              </a:solidFill>
            </a:endParaRPr>
          </a:p>
          <a:p>
            <a:pPr algn="r"/>
            <a:r>
              <a:rPr lang="en-GB" dirty="0">
                <a:solidFill>
                  <a:srgbClr val="414141"/>
                </a:solidFill>
              </a:rPr>
              <a:t>It can help to set aside a designated time for this exercise, but it can also help to practice it when you’re feeling particularly stressed or anxious.</a:t>
            </a:r>
            <a:endParaRPr lang="en-GB" dirty="0"/>
          </a:p>
        </p:txBody>
      </p:sp>
      <p:pic>
        <p:nvPicPr>
          <p:cNvPr id="9222" name="Picture 6" descr="A qué hora es? - Telling at what time | Clock clipart, Free clip ...">
            <a:extLst>
              <a:ext uri="{FF2B5EF4-FFF2-40B4-BE49-F238E27FC236}">
                <a16:creationId xmlns:a16="http://schemas.microsoft.com/office/drawing/2014/main" id="{E241CD8B-6ADC-4BB1-8EBC-A9D747F1AD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597256">
            <a:off x="912137" y="1645285"/>
            <a:ext cx="946413" cy="98512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Eyes Emoji (U+1F440)">
            <a:extLst>
              <a:ext uri="{FF2B5EF4-FFF2-40B4-BE49-F238E27FC236}">
                <a16:creationId xmlns:a16="http://schemas.microsoft.com/office/drawing/2014/main" id="{ABCBC283-6015-412A-82AA-EAFF9B3AAE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776" y="3917812"/>
            <a:ext cx="930431" cy="93043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 Chair Emoji">
            <a:extLst>
              <a:ext uri="{FF2B5EF4-FFF2-40B4-BE49-F238E27FC236}">
                <a16:creationId xmlns:a16="http://schemas.microsoft.com/office/drawing/2014/main" id="{7B81B676-9697-45BA-8EE0-A13FE3DF531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86091">
            <a:off x="1794505" y="2643095"/>
            <a:ext cx="1079266" cy="1079266"/>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Sunrise Emoji (U+1F305)">
            <a:extLst>
              <a:ext uri="{FF2B5EF4-FFF2-40B4-BE49-F238E27FC236}">
                <a16:creationId xmlns:a16="http://schemas.microsoft.com/office/drawing/2014/main" id="{FE4C1BC9-69B7-4A7D-BF95-D5CB3439B3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0154" y="5391034"/>
            <a:ext cx="1075184" cy="10751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1412696-E645-465C-977E-7A0E1246190C}"/>
              </a:ext>
            </a:extLst>
          </p:cNvPr>
          <p:cNvSpPr txBox="1"/>
          <p:nvPr/>
        </p:nvSpPr>
        <p:spPr>
          <a:xfrm>
            <a:off x="827585" y="475855"/>
            <a:ext cx="6449135" cy="830997"/>
          </a:xfrm>
          <a:prstGeom prst="rect">
            <a:avLst/>
          </a:prstGeom>
          <a:noFill/>
        </p:spPr>
        <p:txBody>
          <a:bodyPr wrap="square" rtlCol="0">
            <a:spAutoFit/>
          </a:bodyPr>
          <a:lstStyle/>
          <a:p>
            <a:pPr algn="ctr"/>
            <a:r>
              <a:rPr lang="en-GB" sz="2400" b="1" dirty="0"/>
              <a:t>Where and When do we practice Mindful Breathing?</a:t>
            </a:r>
          </a:p>
        </p:txBody>
      </p:sp>
    </p:spTree>
    <p:extLst>
      <p:ext uri="{BB962C8B-B14F-4D97-AF65-F5344CB8AC3E}">
        <p14:creationId xmlns:p14="http://schemas.microsoft.com/office/powerpoint/2010/main" val="18661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fade">
                                      <p:cBhvr>
                                        <p:cTn id="28" dur="1000"/>
                                        <p:tgtEl>
                                          <p:spTgt spid="12">
                                            <p:txEl>
                                              <p:pRg st="6" end="6"/>
                                            </p:txEl>
                                          </p:spTgt>
                                        </p:tgtEl>
                                      </p:cBhvr>
                                    </p:animEffect>
                                    <p:anim calcmode="lin" valueType="num">
                                      <p:cBhvr>
                                        <p:cTn id="29"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530</TotalTime>
  <Words>3412</Words>
  <Application>Microsoft Office PowerPoint</Application>
  <PresentationFormat>On-screen Show (4:3)</PresentationFormat>
  <Paragraphs>425</Paragraphs>
  <Slides>23</Slides>
  <Notes>23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DINNextRoundedLTPro</vt:lpstr>
      <vt:lpstr>Frutiger W01</vt:lpstr>
      <vt:lpstr>Open Sans</vt:lpstr>
      <vt:lpstr>Be You presentation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Truby Melanie (RTF) NHCT</cp:lastModifiedBy>
  <cp:revision>67</cp:revision>
  <dcterms:created xsi:type="dcterms:W3CDTF">2020-01-21T09:22:57Z</dcterms:created>
  <dcterms:modified xsi:type="dcterms:W3CDTF">2020-08-10T13:29:19Z</dcterms:modified>
</cp:coreProperties>
</file>