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1" r:id="rId6"/>
    <p:sldId id="266" r:id="rId7"/>
    <p:sldId id="263" r:id="rId8"/>
    <p:sldId id="265" r:id="rId9"/>
    <p:sldId id="264" r:id="rId10"/>
    <p:sldId id="262" r:id="rId11"/>
    <p:sldId id="272" r:id="rId12"/>
    <p:sldId id="271" r:id="rId13"/>
    <p:sldId id="270" r:id="rId14"/>
    <p:sldId id="269" r:id="rId15"/>
    <p:sldId id="268" r:id="rId16"/>
    <p:sldId id="276" r:id="rId17"/>
    <p:sldId id="275"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2" autoAdjust="0"/>
    <p:restoredTop sz="62082" autoAdjust="0"/>
  </p:normalViewPr>
  <p:slideViewPr>
    <p:cSldViewPr>
      <p:cViewPr varScale="1">
        <p:scale>
          <a:sx n="42" d="100"/>
          <a:sy n="42" d="100"/>
        </p:scale>
        <p:origin x="-190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29/09/2020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Lets try this a couple of times…</a:t>
            </a:r>
          </a:p>
          <a:p>
            <a:r>
              <a:rPr lang="en-GB" baseline="0" dirty="0" smtClean="0"/>
              <a:t>Breath in…..</a:t>
            </a:r>
          </a:p>
          <a:p>
            <a:r>
              <a:rPr lang="en-GB" baseline="0" dirty="0" smtClean="0"/>
              <a:t>Breath out……</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This is much more fun when using real bubbles. </a:t>
            </a:r>
          </a:p>
          <a:p>
            <a:r>
              <a:rPr lang="en-GB" baseline="0" dirty="0" smtClean="0"/>
              <a:t>Please see attached resources for this activity if wanting to extend further.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16</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17</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pPr marL="285750" marR="0" lvl="0" indent="-285750" defTabSz="914400" eaLnBrk="1" fontAlgn="base" latinLnBrk="0" hangingPunct="1">
              <a:lnSpc>
                <a:spcPct val="150000"/>
              </a:lnSpc>
              <a:spcBef>
                <a:spcPct val="0"/>
              </a:spcBef>
              <a:spcAft>
                <a:spcPct val="0"/>
              </a:spcAft>
              <a:buClrTx/>
              <a:buSzTx/>
              <a:buFont typeface="Arial" charset="0"/>
              <a:buChar char="•"/>
              <a:tabLst/>
              <a:defRPr/>
            </a:pPr>
            <a:r>
              <a:rPr kumimoji="0" lang="en-US" altLang="en-US" sz="1200" b="0" i="0" u="none" strike="noStrike" kern="0" cap="none" spc="0" normalizeH="0" baseline="0" noProof="0" dirty="0" smtClean="0">
                <a:ln>
                  <a:noFill/>
                </a:ln>
                <a:solidFill>
                  <a:srgbClr val="1C1C1C"/>
                </a:solidFill>
                <a:effectLst/>
                <a:uLnTx/>
                <a:uFillTx/>
                <a:latin typeface="Twinkl" pitchFamily="2" charset="0"/>
              </a:rPr>
              <a:t>You did such a great job today!</a:t>
            </a:r>
          </a:p>
          <a:p>
            <a:pPr marL="285750" marR="0" lvl="0" indent="-285750" defTabSz="914400" eaLnBrk="1" fontAlgn="base" latinLnBrk="0" hangingPunct="1">
              <a:lnSpc>
                <a:spcPct val="150000"/>
              </a:lnSpc>
              <a:spcBef>
                <a:spcPct val="0"/>
              </a:spcBef>
              <a:spcAft>
                <a:spcPct val="0"/>
              </a:spcAft>
              <a:buClrTx/>
              <a:buSzTx/>
              <a:buFont typeface="Arial" charset="0"/>
              <a:buChar char="•"/>
              <a:tabLst/>
              <a:defRPr/>
            </a:pPr>
            <a:r>
              <a:rPr kumimoji="0" lang="en-US" altLang="en-US" sz="1200" b="0" i="0" u="none" strike="noStrike" kern="0" cap="none" spc="0" normalizeH="0" baseline="0" noProof="0" dirty="0" smtClean="0">
                <a:ln>
                  <a:noFill/>
                </a:ln>
                <a:solidFill>
                  <a:srgbClr val="1C1C1C"/>
                </a:solidFill>
                <a:effectLst/>
                <a:uLnTx/>
                <a:uFillTx/>
                <a:latin typeface="Twinkl" pitchFamily="2" charset="0"/>
              </a:rPr>
              <a:t>How do you feel?</a:t>
            </a:r>
          </a:p>
          <a:p>
            <a:pPr marL="285750" marR="0" lvl="0" indent="-285750" defTabSz="914400" eaLnBrk="1" fontAlgn="base" latinLnBrk="0" hangingPunct="1">
              <a:lnSpc>
                <a:spcPct val="150000"/>
              </a:lnSpc>
              <a:spcBef>
                <a:spcPct val="0"/>
              </a:spcBef>
              <a:spcAft>
                <a:spcPct val="0"/>
              </a:spcAft>
              <a:buClrTx/>
              <a:buSzTx/>
              <a:buFont typeface="Arial" charset="0"/>
              <a:buChar char="•"/>
              <a:tabLst/>
              <a:defRPr/>
            </a:pPr>
            <a:r>
              <a:rPr kumimoji="0" lang="en-US" altLang="en-US" sz="1200" b="0" i="0" u="none" strike="noStrike" kern="0" cap="none" spc="0" normalizeH="0" baseline="0" noProof="0" dirty="0" smtClean="0">
                <a:ln>
                  <a:noFill/>
                </a:ln>
                <a:solidFill>
                  <a:srgbClr val="1C1C1C"/>
                </a:solidFill>
                <a:effectLst/>
                <a:uLnTx/>
                <a:uFillTx/>
                <a:latin typeface="Twinkl" pitchFamily="2" charset="0"/>
              </a:rPr>
              <a:t>What was your favorite thing we did today?</a:t>
            </a:r>
          </a:p>
          <a:p>
            <a:pPr marL="285750" marR="0" lvl="0" indent="-285750" defTabSz="914400" eaLnBrk="1" fontAlgn="base" latinLnBrk="0" hangingPunct="1">
              <a:lnSpc>
                <a:spcPct val="150000"/>
              </a:lnSpc>
              <a:spcBef>
                <a:spcPct val="0"/>
              </a:spcBef>
              <a:spcAft>
                <a:spcPct val="0"/>
              </a:spcAft>
              <a:buClrTx/>
              <a:buSzTx/>
              <a:buFont typeface="Arial" charset="0"/>
              <a:buChar char="•"/>
              <a:tabLst/>
              <a:defRPr/>
            </a:pPr>
            <a:r>
              <a:rPr kumimoji="0" lang="en-US" altLang="en-US" sz="1200" b="0" i="0" u="none" strike="noStrike" kern="0" cap="none" spc="0" normalizeH="0" baseline="0" noProof="0" dirty="0" smtClean="0">
                <a:ln>
                  <a:noFill/>
                </a:ln>
                <a:solidFill>
                  <a:srgbClr val="1C1C1C"/>
                </a:solidFill>
                <a:effectLst/>
                <a:uLnTx/>
                <a:uFillTx/>
                <a:latin typeface="Twinkl" pitchFamily="2" charset="0"/>
              </a:rPr>
              <a:t>Anytime you feel unhappy, stressed, mad or sad, you can do these activities. </a:t>
            </a:r>
          </a:p>
          <a:p>
            <a:pPr marL="285750" marR="0" lvl="0" indent="-285750" defTabSz="914400" eaLnBrk="1" fontAlgn="base" latinLnBrk="0" hangingPunct="1">
              <a:lnSpc>
                <a:spcPct val="150000"/>
              </a:lnSpc>
              <a:spcBef>
                <a:spcPct val="0"/>
              </a:spcBef>
              <a:spcAft>
                <a:spcPct val="0"/>
              </a:spcAft>
              <a:buClrTx/>
              <a:buSzTx/>
              <a:buFont typeface="Arial" charset="0"/>
              <a:buChar char="•"/>
              <a:tabLst/>
              <a:defRPr/>
            </a:pPr>
            <a:r>
              <a:rPr kumimoji="0" lang="en-US" altLang="en-US" sz="1200" b="0" i="0" u="none" strike="noStrike" kern="0" cap="none" spc="0" normalizeH="0" baseline="0" noProof="0" dirty="0" smtClean="0">
                <a:ln>
                  <a:noFill/>
                </a:ln>
                <a:solidFill>
                  <a:srgbClr val="1C1C1C"/>
                </a:solidFill>
                <a:effectLst/>
                <a:uLnTx/>
                <a:uFillTx/>
                <a:latin typeface="Twinkl" pitchFamily="2" charset="0"/>
              </a:rPr>
              <a:t>Let’s take one last breath in and out.</a:t>
            </a:r>
          </a:p>
          <a:p>
            <a:pPr marL="285750" marR="0" lvl="0" indent="-285750" defTabSz="914400" eaLnBrk="1" fontAlgn="base" latinLnBrk="0" hangingPunct="1">
              <a:lnSpc>
                <a:spcPct val="150000"/>
              </a:lnSpc>
              <a:spcBef>
                <a:spcPct val="0"/>
              </a:spcBef>
              <a:spcAft>
                <a:spcPct val="0"/>
              </a:spcAft>
              <a:buClrTx/>
              <a:buSzTx/>
              <a:buFont typeface="Arial" charset="0"/>
              <a:buChar char="•"/>
              <a:tabLst/>
              <a:defRPr/>
            </a:pPr>
            <a:r>
              <a:rPr kumimoji="0" lang="en-US" altLang="en-US" sz="1200" b="0" i="0" u="none" strike="noStrike" kern="0" cap="none" spc="0" normalizeH="0" baseline="0" noProof="0" dirty="0" smtClean="0">
                <a:ln>
                  <a:noFill/>
                </a:ln>
                <a:solidFill>
                  <a:srgbClr val="1C1C1C"/>
                </a:solidFill>
                <a:effectLst/>
                <a:uLnTx/>
                <a:uFillTx/>
                <a:latin typeface="Twinkl" pitchFamily="2" charset="0"/>
              </a:rPr>
              <a:t>Breathe in and smell the flowers and breathe out and blow the leaf away!</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18</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19</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pPr>
            <a:r>
              <a:rPr lang="en-US" altLang="en-US" dirty="0" smtClean="0">
                <a:solidFill>
                  <a:schemeClr val="tx1"/>
                </a:solidFill>
              </a:rPr>
              <a:t>This PowerPoint is designed to help you start your own mindfulness routine in your classroom. </a:t>
            </a:r>
          </a:p>
          <a:p>
            <a:pPr eaLnBrk="1" hangingPunct="1">
              <a:lnSpc>
                <a:spcPct val="100000"/>
              </a:lnSpc>
              <a:spcBef>
                <a:spcPct val="0"/>
              </a:spcBef>
            </a:pPr>
            <a:r>
              <a:rPr lang="en-US" altLang="en-US" dirty="0" smtClean="0">
                <a:solidFill>
                  <a:schemeClr val="tx1"/>
                </a:solidFill>
              </a:rPr>
              <a:t>The activities are designed for young children in a way that make sense to them. </a:t>
            </a:r>
          </a:p>
          <a:p>
            <a:pPr eaLnBrk="1" hangingPunct="1">
              <a:lnSpc>
                <a:spcPct val="100000"/>
              </a:lnSpc>
              <a:spcBef>
                <a:spcPct val="0"/>
              </a:spcBef>
            </a:pPr>
            <a:r>
              <a:rPr lang="en-US" altLang="en-US" dirty="0" smtClean="0">
                <a:solidFill>
                  <a:schemeClr val="tx1"/>
                </a:solidFill>
              </a:rPr>
              <a:t>Young children usually need visuals to understand a concept. This PowerPoint gives them visuals to help them practice mindfulness.</a:t>
            </a:r>
          </a:p>
          <a:p>
            <a:pPr eaLnBrk="1" hangingPunct="1">
              <a:lnSpc>
                <a:spcPct val="100000"/>
              </a:lnSpc>
              <a:spcBef>
                <a:spcPct val="0"/>
              </a:spcBef>
            </a:pPr>
            <a:r>
              <a:rPr lang="en-US" altLang="en-US" dirty="0" smtClean="0">
                <a:solidFill>
                  <a:schemeClr val="tx1"/>
                </a:solidFill>
              </a:rPr>
              <a:t>The room should be quiet and dark if possible. Ensure that children are sitting comfortably.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is an example of some worries that young people may have, thinking about things that have happened in the past and also thinking about things that haven't actually happened but we think they might. </a:t>
            </a:r>
          </a:p>
          <a:p>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Could be small group work, or individuals could put there hand up and volunteer information.</a:t>
            </a:r>
          </a:p>
          <a:p>
            <a:r>
              <a:rPr lang="en-GB" baseline="0" dirty="0" smtClean="0"/>
              <a:t>This also could be done with post its,  one colour children could write a worry from the future and another colour of something that has happened in the past. </a:t>
            </a:r>
          </a:p>
          <a:p>
            <a:r>
              <a:rPr lang="en-GB" baseline="0" dirty="0" smtClean="0"/>
              <a:t>This activity can be conducted in many different ways, depending on the ability of the young people and size of the group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can be done by asking the children's to draw out a body and to </a:t>
            </a:r>
            <a:r>
              <a:rPr lang="en-GB" baseline="0" dirty="0" smtClean="0"/>
              <a:t>label </a:t>
            </a:r>
            <a:r>
              <a:rPr lang="en-GB" baseline="0" dirty="0" smtClean="0"/>
              <a:t>the figure with what </a:t>
            </a:r>
            <a:r>
              <a:rPr lang="en-GB" baseline="0" dirty="0" smtClean="0"/>
              <a:t>Jacob may </a:t>
            </a:r>
            <a:r>
              <a:rPr lang="en-GB" baseline="0" dirty="0" smtClean="0"/>
              <a:t>be thinking, feeling emotionally and physically such as butterflies in tummy, hot sweaty etc. </a:t>
            </a:r>
          </a:p>
          <a:p>
            <a:r>
              <a:rPr lang="en-GB" baseline="0" dirty="0" smtClean="0"/>
              <a:t>Please see attachment for supporting resources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r>
              <a:rPr lang="en-GB" altLang="en-US" dirty="0" smtClean="0">
                <a:solidFill>
                  <a:schemeClr val="tx1"/>
                </a:solidFill>
                <a:ea typeface="Calibri" pitchFamily="34" charset="0"/>
                <a:cs typeface="Times New Roman" pitchFamily="18" charset="0"/>
              </a:rPr>
              <a:t>In pairs, what do you think </a:t>
            </a:r>
            <a:r>
              <a:rPr lang="en-GB" altLang="en-US" dirty="0" smtClean="0">
                <a:solidFill>
                  <a:schemeClr val="tx1"/>
                </a:solidFill>
                <a:ea typeface="Calibri" pitchFamily="34" charset="0"/>
                <a:cs typeface="Times New Roman" pitchFamily="18" charset="0"/>
              </a:rPr>
              <a:t>Jacob </a:t>
            </a:r>
            <a:r>
              <a:rPr lang="en-GB" altLang="en-US" dirty="0" smtClean="0">
                <a:solidFill>
                  <a:schemeClr val="tx1"/>
                </a:solidFill>
                <a:ea typeface="Calibri" pitchFamily="34" charset="0"/>
                <a:cs typeface="Times New Roman" pitchFamily="18" charset="0"/>
              </a:rPr>
              <a:t>could have done that morning instead of worrying about whether his friend would be at school or not?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Jacob </a:t>
            </a:r>
            <a:r>
              <a:rPr lang="en-GB" dirty="0" smtClean="0">
                <a:solidFill>
                  <a:schemeClr val="tx1"/>
                </a:solidFill>
              </a:rPr>
              <a:t>could have used </a:t>
            </a:r>
            <a:r>
              <a:rPr lang="en-GB" b="1" dirty="0" smtClean="0">
                <a:solidFill>
                  <a:schemeClr val="tx1"/>
                </a:solidFill>
              </a:rPr>
              <a:t>mindfulness</a:t>
            </a:r>
            <a:r>
              <a:rPr lang="en-GB" dirty="0" smtClean="0">
                <a:solidFill>
                  <a:schemeClr val="tx1"/>
                </a:solidFill>
              </a:rPr>
              <a:t>.</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354797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29/09/2020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835696" y="2407284"/>
            <a:ext cx="3484316" cy="1021716"/>
          </a:xfrm>
          <a:prstGeom prst="rect">
            <a:avLst/>
          </a:prstGeom>
        </p:spPr>
      </p:pic>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2" name="TextBox 1"/>
          <p:cNvSpPr txBox="1"/>
          <p:nvPr/>
        </p:nvSpPr>
        <p:spPr>
          <a:xfrm>
            <a:off x="1835696" y="3751311"/>
            <a:ext cx="4752528" cy="830997"/>
          </a:xfrm>
          <a:prstGeom prst="rect">
            <a:avLst/>
          </a:prstGeom>
          <a:noFill/>
        </p:spPr>
        <p:txBody>
          <a:bodyPr wrap="square" rtlCol="0">
            <a:spAutoFit/>
          </a:bodyPr>
          <a:lstStyle/>
          <a:p>
            <a:r>
              <a:rPr lang="en-GB" sz="4800" dirty="0" smtClean="0">
                <a:solidFill>
                  <a:schemeClr val="bg1"/>
                </a:solidFill>
                <a:latin typeface="Twinkl" panose="020B0604020202020204" pitchFamily="2" charset="0"/>
              </a:rPr>
              <a:t>Mindfulness</a:t>
            </a:r>
            <a:r>
              <a:rPr lang="en-GB" sz="4800" dirty="0" smtClean="0"/>
              <a:t> </a:t>
            </a:r>
            <a:endParaRPr lang="en-GB" sz="4800" dirty="0"/>
          </a:p>
        </p:txBody>
      </p:sp>
    </p:spTree>
    <p:extLst>
      <p:ext uri="{BB962C8B-B14F-4D97-AF65-F5344CB8AC3E}">
        <p14:creationId xmlns:p14="http://schemas.microsoft.com/office/powerpoint/2010/main" val="398147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p:cNvSpPr>
            <a:spLocks noChangeArrowheads="1"/>
          </p:cNvSpPr>
          <p:nvPr/>
        </p:nvSpPr>
        <p:spPr bwMode="auto">
          <a:xfrm>
            <a:off x="755650" y="2422525"/>
            <a:ext cx="652218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We will learn a new way to breathe and some fun exercises that we can use everyday.</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05175" y="3086100"/>
            <a:ext cx="50831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20"/>
          <p:cNvSpPr>
            <a:spLocks noGrp="1"/>
          </p:cNvSpPr>
          <p:nvPr>
            <p:ph type="title"/>
          </p:nvPr>
        </p:nvSpPr>
        <p:spPr>
          <a:xfrm>
            <a:off x="107504" y="260648"/>
            <a:ext cx="8220075" cy="993775"/>
          </a:xfrm>
        </p:spPr>
        <p:txBody>
          <a:bodyPr>
            <a:normAutofit/>
          </a:bodyPr>
          <a:lstStyle/>
          <a:p>
            <a:pPr eaLnBrk="1" hangingPunct="1"/>
            <a:r>
              <a:rPr lang="en-GB" altLang="en-US" dirty="0" smtClean="0">
                <a:latin typeface="Twinkl"/>
              </a:rPr>
              <a:t>Mindfulness</a:t>
            </a:r>
          </a:p>
        </p:txBody>
      </p:sp>
      <p:sp>
        <p:nvSpPr>
          <p:cNvPr id="6" name="TextBox 5"/>
          <p:cNvSpPr txBox="1"/>
          <p:nvPr/>
        </p:nvSpPr>
        <p:spPr>
          <a:xfrm>
            <a:off x="708574" y="1264012"/>
            <a:ext cx="6696744" cy="923330"/>
          </a:xfrm>
          <a:prstGeom prst="rect">
            <a:avLst/>
          </a:prstGeom>
          <a:solidFill>
            <a:schemeClr val="accent5">
              <a:lumMod val="60000"/>
              <a:lumOff val="40000"/>
            </a:schemeClr>
          </a:solidFill>
        </p:spPr>
        <p:txBody>
          <a:bodyPr wrap="square" rtlCol="0">
            <a:spAutoFit/>
          </a:bodyPr>
          <a:lstStyle/>
          <a:p>
            <a:pPr algn="ctr"/>
            <a:r>
              <a:rPr lang="en-US" altLang="en-US" dirty="0">
                <a:latin typeface="Twinkl"/>
              </a:rPr>
              <a:t>Today, we are going to learn how to help ourselves when we feel unhappy, mad, sad or stressed. </a:t>
            </a:r>
          </a:p>
          <a:p>
            <a:endParaRPr lang="en-GB" dirty="0"/>
          </a:p>
        </p:txBody>
      </p:sp>
    </p:spTree>
    <p:extLst>
      <p:ext uri="{BB962C8B-B14F-4D97-AF65-F5344CB8AC3E}">
        <p14:creationId xmlns:p14="http://schemas.microsoft.com/office/powerpoint/2010/main" val="6695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85343" y="286856"/>
            <a:ext cx="8220075" cy="993775"/>
          </a:xfrm>
        </p:spPr>
        <p:txBody>
          <a:bodyPr>
            <a:normAutofit/>
          </a:bodyPr>
          <a:lstStyle/>
          <a:p>
            <a:pPr eaLnBrk="1" hangingPunct="1"/>
            <a:r>
              <a:rPr lang="en-GB" altLang="en-US" dirty="0" smtClean="0">
                <a:latin typeface="Twinkl"/>
              </a:rPr>
              <a:t>Sitting</a:t>
            </a:r>
          </a:p>
        </p:txBody>
      </p:sp>
      <p:sp>
        <p:nvSpPr>
          <p:cNvPr id="9" name="Rectangle 8"/>
          <p:cNvSpPr>
            <a:spLocks noChangeArrowheads="1"/>
          </p:cNvSpPr>
          <p:nvPr/>
        </p:nvSpPr>
        <p:spPr bwMode="auto">
          <a:xfrm>
            <a:off x="628166" y="1514475"/>
            <a:ext cx="7544234" cy="698500"/>
          </a:xfrm>
          <a:prstGeom prst="rect">
            <a:avLst/>
          </a:prstGeom>
          <a:solidFill>
            <a:srgbClr val="FFB81C"/>
          </a:solidFill>
          <a:ln>
            <a:noFill/>
          </a:ln>
        </p:spPr>
        <p:txBody>
          <a:bodyPr wrap="square"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Let’s practice sitting first. Find a place on the carpet where you are not touching anyone else. </a:t>
            </a:r>
          </a:p>
        </p:txBody>
      </p:sp>
      <p:sp>
        <p:nvSpPr>
          <p:cNvPr id="11" name="Rectangle 10"/>
          <p:cNvSpPr>
            <a:spLocks noChangeArrowheads="1"/>
          </p:cNvSpPr>
          <p:nvPr/>
        </p:nvSpPr>
        <p:spPr bwMode="auto">
          <a:xfrm>
            <a:off x="755650" y="2422525"/>
            <a:ext cx="664966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We will sit on the </a:t>
            </a:r>
            <a:r>
              <a:rPr lang="en-US" altLang="en-US" dirty="0" smtClean="0">
                <a:solidFill>
                  <a:schemeClr val="tx1"/>
                </a:solidFill>
              </a:rPr>
              <a:t>floor, </a:t>
            </a:r>
            <a:r>
              <a:rPr lang="en-US" altLang="en-US" dirty="0">
                <a:solidFill>
                  <a:schemeClr val="tx1"/>
                </a:solidFill>
              </a:rPr>
              <a:t>with our </a:t>
            </a:r>
            <a:r>
              <a:rPr lang="en-US" altLang="en-US" dirty="0" smtClean="0">
                <a:solidFill>
                  <a:schemeClr val="tx1"/>
                </a:solidFill>
              </a:rPr>
              <a:t>legs </a:t>
            </a:r>
            <a:r>
              <a:rPr lang="en-US" altLang="en-US" dirty="0" smtClean="0">
                <a:solidFill>
                  <a:schemeClr val="tx1"/>
                </a:solidFill>
              </a:rPr>
              <a:t>crossed </a:t>
            </a:r>
            <a:r>
              <a:rPr lang="en-US" altLang="en-US" dirty="0">
                <a:solidFill>
                  <a:schemeClr val="tx1"/>
                </a:solidFill>
              </a:rPr>
              <a:t>and our hands on our knees. </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636912"/>
            <a:ext cx="56245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1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457200" y="479425"/>
            <a:ext cx="8220075" cy="993775"/>
          </a:xfrm>
        </p:spPr>
        <p:txBody>
          <a:bodyPr>
            <a:normAutofit/>
          </a:bodyPr>
          <a:lstStyle/>
          <a:p>
            <a:pPr eaLnBrk="1" hangingPunct="1"/>
            <a:r>
              <a:rPr lang="en-GB" altLang="en-US" dirty="0" smtClean="0">
                <a:latin typeface="Twinkl"/>
              </a:rPr>
              <a:t>Breathing</a:t>
            </a:r>
          </a:p>
        </p:txBody>
      </p:sp>
      <p:sp>
        <p:nvSpPr>
          <p:cNvPr id="9" name="Rectangle 8"/>
          <p:cNvSpPr>
            <a:spLocks noChangeArrowheads="1"/>
          </p:cNvSpPr>
          <p:nvPr/>
        </p:nvSpPr>
        <p:spPr bwMode="auto">
          <a:xfrm>
            <a:off x="755650" y="2430661"/>
            <a:ext cx="7632700" cy="422275"/>
          </a:xfrm>
          <a:prstGeom prst="rect">
            <a:avLst/>
          </a:prstGeom>
          <a:solidFill>
            <a:srgbClr val="FFB81C"/>
          </a:solidFill>
          <a:ln>
            <a:noFill/>
          </a:ln>
        </p:spPr>
        <p:txBody>
          <a:bodyPr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Now we will practice breathing.</a:t>
            </a:r>
          </a:p>
        </p:txBody>
      </p:sp>
      <p:sp>
        <p:nvSpPr>
          <p:cNvPr id="11" name="Rectangle 10"/>
          <p:cNvSpPr>
            <a:spLocks noChangeArrowheads="1"/>
          </p:cNvSpPr>
          <p:nvPr/>
        </p:nvSpPr>
        <p:spPr bwMode="auto">
          <a:xfrm>
            <a:off x="755650" y="3347144"/>
            <a:ext cx="7632700" cy="369888"/>
          </a:xfrm>
          <a:prstGeom prst="rect">
            <a:avLst/>
          </a:prstGeom>
          <a:solidFill>
            <a:schemeClr val="accent5">
              <a:lumMod val="60000"/>
              <a:lumOff val="40000"/>
            </a:schemeClr>
          </a:solidFill>
          <a:ln>
            <a:noFill/>
          </a:ln>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Sit up straight with your hands on your knees. </a:t>
            </a:r>
          </a:p>
        </p:txBody>
      </p:sp>
      <p:sp>
        <p:nvSpPr>
          <p:cNvPr id="12" name="Rectangle 11"/>
          <p:cNvSpPr>
            <a:spLocks noChangeArrowheads="1"/>
          </p:cNvSpPr>
          <p:nvPr/>
        </p:nvSpPr>
        <p:spPr bwMode="auto">
          <a:xfrm>
            <a:off x="755650" y="4211796"/>
            <a:ext cx="7632700" cy="369332"/>
          </a:xfrm>
          <a:prstGeom prst="rect">
            <a:avLst/>
          </a:prstGeom>
          <a:solidFill>
            <a:srgbClr val="FFB81C"/>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Breathe in like you are smelling a flower. </a:t>
            </a:r>
            <a:endParaRPr lang="en-GB" altLang="en-US" dirty="0">
              <a:solidFill>
                <a:schemeClr val="tx1"/>
              </a:solidFill>
            </a:endParaRPr>
          </a:p>
        </p:txBody>
      </p:sp>
      <p:sp>
        <p:nvSpPr>
          <p:cNvPr id="13" name="Rectangle 12"/>
          <p:cNvSpPr>
            <a:spLocks noChangeArrowheads="1"/>
          </p:cNvSpPr>
          <p:nvPr/>
        </p:nvSpPr>
        <p:spPr bwMode="auto">
          <a:xfrm>
            <a:off x="755650" y="5004916"/>
            <a:ext cx="7549768" cy="368300"/>
          </a:xfrm>
          <a:prstGeom prst="rect">
            <a:avLst/>
          </a:prstGeom>
          <a:solidFill>
            <a:schemeClr val="accent5">
              <a:lumMod val="60000"/>
              <a:lumOff val="40000"/>
            </a:schemeClr>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Breathe out like you are blowing a leaf away. </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66262" y="2299493"/>
            <a:ext cx="267811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31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504035" y="499600"/>
            <a:ext cx="8220075" cy="993775"/>
          </a:xfrm>
        </p:spPr>
        <p:txBody>
          <a:bodyPr>
            <a:normAutofit/>
          </a:bodyPr>
          <a:lstStyle/>
          <a:p>
            <a:pPr eaLnBrk="1" hangingPunct="1"/>
            <a:r>
              <a:rPr lang="en-GB" altLang="en-US" dirty="0" smtClean="0">
                <a:latin typeface="Twinkl"/>
              </a:rPr>
              <a:t>Bubble Breathing</a:t>
            </a:r>
          </a:p>
        </p:txBody>
      </p:sp>
      <p:sp>
        <p:nvSpPr>
          <p:cNvPr id="9" name="Rectangle 8"/>
          <p:cNvSpPr>
            <a:spLocks noChangeArrowheads="1"/>
          </p:cNvSpPr>
          <p:nvPr/>
        </p:nvSpPr>
        <p:spPr bwMode="auto">
          <a:xfrm>
            <a:off x="755650" y="2286645"/>
            <a:ext cx="7632700" cy="422275"/>
          </a:xfrm>
          <a:prstGeom prst="rect">
            <a:avLst/>
          </a:prstGeom>
          <a:solidFill>
            <a:schemeClr val="accent5">
              <a:lumMod val="60000"/>
              <a:lumOff val="40000"/>
            </a:schemeClr>
          </a:solidFill>
          <a:ln>
            <a:noFill/>
          </a:ln>
        </p:spPr>
        <p:txBody>
          <a:bodyPr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Let’s pretend we are holding a bubble wand in our hand. </a:t>
            </a:r>
          </a:p>
        </p:txBody>
      </p:sp>
      <p:sp>
        <p:nvSpPr>
          <p:cNvPr id="11" name="Rectangle 10"/>
          <p:cNvSpPr>
            <a:spLocks noChangeArrowheads="1"/>
          </p:cNvSpPr>
          <p:nvPr/>
        </p:nvSpPr>
        <p:spPr bwMode="auto">
          <a:xfrm>
            <a:off x="755650" y="3275136"/>
            <a:ext cx="7632700" cy="369888"/>
          </a:xfrm>
          <a:prstGeom prst="rect">
            <a:avLst/>
          </a:prstGeom>
          <a:solidFill>
            <a:srgbClr val="FFB81C"/>
          </a:solidFill>
          <a:ln>
            <a:noFill/>
          </a:ln>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We are going to pretend to blow bubbles all around the room. </a:t>
            </a:r>
          </a:p>
        </p:txBody>
      </p:sp>
      <p:sp>
        <p:nvSpPr>
          <p:cNvPr id="12" name="Rectangle 11"/>
          <p:cNvSpPr>
            <a:spLocks noChangeArrowheads="1"/>
          </p:cNvSpPr>
          <p:nvPr/>
        </p:nvSpPr>
        <p:spPr bwMode="auto">
          <a:xfrm>
            <a:off x="755650" y="4223047"/>
            <a:ext cx="7632700" cy="646113"/>
          </a:xfrm>
          <a:prstGeom prst="rect">
            <a:avLst/>
          </a:prstGeom>
          <a:solidFill>
            <a:schemeClr val="accent5">
              <a:lumMod val="60000"/>
              <a:lumOff val="40000"/>
            </a:schemeClr>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Breathe in deeply and breathe out slowly. Blow the bubbles around </a:t>
            </a:r>
            <a:endParaRPr lang="en-US" altLang="en-US" dirty="0" smtClean="0">
              <a:solidFill>
                <a:schemeClr val="tx1"/>
              </a:solidFill>
            </a:endParaRPr>
          </a:p>
          <a:p>
            <a:pPr eaLnBrk="1" hangingPunct="1">
              <a:lnSpc>
                <a:spcPct val="100000"/>
              </a:lnSpc>
              <a:spcBef>
                <a:spcPct val="0"/>
              </a:spcBef>
              <a:buFontTx/>
              <a:buNone/>
            </a:pPr>
            <a:r>
              <a:rPr lang="en-US" altLang="en-US" dirty="0" smtClean="0">
                <a:solidFill>
                  <a:schemeClr val="tx1"/>
                </a:solidFill>
              </a:rPr>
              <a:t>the </a:t>
            </a:r>
            <a:r>
              <a:rPr lang="en-US" altLang="en-US" dirty="0">
                <a:solidFill>
                  <a:schemeClr val="tx1"/>
                </a:solidFill>
              </a:rPr>
              <a:t>room. </a:t>
            </a:r>
          </a:p>
        </p:txBody>
      </p:sp>
      <p:sp>
        <p:nvSpPr>
          <p:cNvPr id="13" name="Rectangle 12"/>
          <p:cNvSpPr>
            <a:spLocks noChangeArrowheads="1"/>
          </p:cNvSpPr>
          <p:nvPr/>
        </p:nvSpPr>
        <p:spPr bwMode="auto">
          <a:xfrm>
            <a:off x="763588" y="5291362"/>
            <a:ext cx="7624762" cy="369332"/>
          </a:xfrm>
          <a:prstGeom prst="rect">
            <a:avLst/>
          </a:prstGeom>
          <a:solidFill>
            <a:srgbClr val="FFB81C"/>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Let’s practice this a few times!</a:t>
            </a:r>
          </a:p>
        </p:txBody>
      </p:sp>
      <p:pic>
        <p:nvPicPr>
          <p:cNvPr id="1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31023" y="2080121"/>
            <a:ext cx="16319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8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457200" y="479425"/>
            <a:ext cx="8220075" cy="993775"/>
          </a:xfrm>
        </p:spPr>
        <p:txBody>
          <a:bodyPr>
            <a:normAutofit/>
          </a:bodyPr>
          <a:lstStyle/>
          <a:p>
            <a:pPr eaLnBrk="1" hangingPunct="1"/>
            <a:r>
              <a:rPr lang="en-GB" altLang="en-US" dirty="0" smtClean="0">
                <a:latin typeface="Twinkl"/>
              </a:rPr>
              <a:t>Bubble Breathing</a:t>
            </a:r>
          </a:p>
        </p:txBody>
      </p:sp>
      <p:sp>
        <p:nvSpPr>
          <p:cNvPr id="9" name="Rectangle 8"/>
          <p:cNvSpPr>
            <a:spLocks noChangeArrowheads="1"/>
          </p:cNvSpPr>
          <p:nvPr/>
        </p:nvSpPr>
        <p:spPr bwMode="auto">
          <a:xfrm>
            <a:off x="755650" y="2082428"/>
            <a:ext cx="7272734" cy="698500"/>
          </a:xfrm>
          <a:prstGeom prst="rect">
            <a:avLst/>
          </a:prstGeom>
          <a:solidFill>
            <a:srgbClr val="FFB81C"/>
          </a:solidFill>
          <a:ln>
            <a:noFill/>
          </a:ln>
        </p:spPr>
        <p:txBody>
          <a:bodyPr wrap="square"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Breathe in and breathe out. Imagine the bubbles have happy faces on them. </a:t>
            </a:r>
          </a:p>
        </p:txBody>
      </p:sp>
      <p:sp>
        <p:nvSpPr>
          <p:cNvPr id="11" name="Rectangle 10"/>
          <p:cNvSpPr>
            <a:spLocks noChangeArrowheads="1"/>
          </p:cNvSpPr>
          <p:nvPr/>
        </p:nvSpPr>
        <p:spPr bwMode="auto">
          <a:xfrm>
            <a:off x="755650" y="3276724"/>
            <a:ext cx="7272734" cy="368300"/>
          </a:xfrm>
          <a:prstGeom prst="rect">
            <a:avLst/>
          </a:prstGeom>
          <a:solidFill>
            <a:schemeClr val="accent5">
              <a:lumMod val="40000"/>
              <a:lumOff val="60000"/>
            </a:schemeClr>
          </a:solidFill>
          <a:ln>
            <a:noFill/>
          </a:ln>
        </p:spPr>
        <p:txBody>
          <a:bodyPr wrap="square"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Blow happy face bubbles to your friends around the room. </a:t>
            </a:r>
          </a:p>
        </p:txBody>
      </p:sp>
      <p:sp>
        <p:nvSpPr>
          <p:cNvPr id="12" name="Rectangle 11"/>
          <p:cNvSpPr>
            <a:spLocks noChangeArrowheads="1"/>
          </p:cNvSpPr>
          <p:nvPr/>
        </p:nvSpPr>
        <p:spPr bwMode="auto">
          <a:xfrm>
            <a:off x="755650" y="4140820"/>
            <a:ext cx="7272734" cy="368300"/>
          </a:xfrm>
          <a:prstGeom prst="rect">
            <a:avLst/>
          </a:prstGeom>
          <a:solidFill>
            <a:srgbClr val="FFC000"/>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Imagine you are sending them happy thoughts and love. </a:t>
            </a:r>
          </a:p>
        </p:txBody>
      </p:sp>
      <p:sp>
        <p:nvSpPr>
          <p:cNvPr id="13" name="Rectangle 12"/>
          <p:cNvSpPr>
            <a:spLocks noChangeArrowheads="1"/>
          </p:cNvSpPr>
          <p:nvPr/>
        </p:nvSpPr>
        <p:spPr bwMode="auto">
          <a:xfrm>
            <a:off x="763588" y="5087144"/>
            <a:ext cx="7264796" cy="369332"/>
          </a:xfrm>
          <a:prstGeom prst="rect">
            <a:avLst/>
          </a:prstGeom>
          <a:solidFill>
            <a:schemeClr val="accent5">
              <a:lumMod val="40000"/>
              <a:lumOff val="60000"/>
            </a:schemeClr>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Feel yourself becoming calm and relaxed with each breath. </a:t>
            </a:r>
          </a:p>
        </p:txBody>
      </p:sp>
      <p:pic>
        <p:nvPicPr>
          <p:cNvPr id="1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7625" y="2417763"/>
            <a:ext cx="26955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0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251520" y="116632"/>
            <a:ext cx="8220075" cy="993775"/>
          </a:xfrm>
        </p:spPr>
        <p:txBody>
          <a:bodyPr>
            <a:normAutofit/>
          </a:bodyPr>
          <a:lstStyle/>
          <a:p>
            <a:pPr eaLnBrk="1" hangingPunct="1"/>
            <a:r>
              <a:rPr lang="en-GB" altLang="en-US" dirty="0" smtClean="0">
                <a:latin typeface="Twinkl"/>
              </a:rPr>
              <a:t>Bumblebee Breathing</a:t>
            </a:r>
          </a:p>
        </p:txBody>
      </p:sp>
      <p:sp>
        <p:nvSpPr>
          <p:cNvPr id="9" name="Rectangle 8"/>
          <p:cNvSpPr>
            <a:spLocks noChangeArrowheads="1"/>
          </p:cNvSpPr>
          <p:nvPr/>
        </p:nvSpPr>
        <p:spPr bwMode="auto">
          <a:xfrm>
            <a:off x="755650" y="1062509"/>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Now we are going to pretend to be bees. </a:t>
            </a:r>
          </a:p>
        </p:txBody>
      </p:sp>
      <p:sp>
        <p:nvSpPr>
          <p:cNvPr id="11" name="Rectangle 10"/>
          <p:cNvSpPr>
            <a:spLocks noChangeArrowheads="1"/>
          </p:cNvSpPr>
          <p:nvPr/>
        </p:nvSpPr>
        <p:spPr bwMode="auto">
          <a:xfrm>
            <a:off x="755650" y="1484784"/>
            <a:ext cx="6988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Sit comfortably on the floor and open your hands out in front of your face. </a:t>
            </a:r>
          </a:p>
        </p:txBody>
      </p:sp>
      <p:sp>
        <p:nvSpPr>
          <p:cNvPr id="12" name="Rectangle 11"/>
          <p:cNvSpPr>
            <a:spLocks noChangeArrowheads="1"/>
          </p:cNvSpPr>
          <p:nvPr/>
        </p:nvSpPr>
        <p:spPr bwMode="auto">
          <a:xfrm>
            <a:off x="731455" y="2132856"/>
            <a:ext cx="6546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Put your fingers over your eyes and your thumbs gently in your ears. </a:t>
            </a:r>
          </a:p>
        </p:txBody>
      </p:sp>
      <p:sp>
        <p:nvSpPr>
          <p:cNvPr id="13" name="Rectangle 12"/>
          <p:cNvSpPr>
            <a:spLocks noChangeArrowheads="1"/>
          </p:cNvSpPr>
          <p:nvPr/>
        </p:nvSpPr>
        <p:spPr bwMode="auto">
          <a:xfrm>
            <a:off x="763662" y="2708920"/>
            <a:ext cx="664165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Breathe in through your nose and hum quietly like a bee as you slowly breathe out. </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l="42732"/>
          <a:stretch>
            <a:fillRect/>
          </a:stretch>
        </p:blipFill>
        <p:spPr bwMode="auto">
          <a:xfrm>
            <a:off x="2549412" y="4411983"/>
            <a:ext cx="1944216" cy="198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755576" y="3284984"/>
            <a:ext cx="676875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Remember to hum like a bee. As you are humming, think happy and calm thoughts. </a:t>
            </a:r>
          </a:p>
        </p:txBody>
      </p:sp>
      <p:sp>
        <p:nvSpPr>
          <p:cNvPr id="16" name="Rectangle 15"/>
          <p:cNvSpPr>
            <a:spLocks noChangeArrowheads="1"/>
          </p:cNvSpPr>
          <p:nvPr/>
        </p:nvSpPr>
        <p:spPr bwMode="auto">
          <a:xfrm>
            <a:off x="812052" y="3933056"/>
            <a:ext cx="698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Pretend to be a bee buzzing around the flowers happily. </a:t>
            </a:r>
          </a:p>
        </p:txBody>
      </p:sp>
      <p:pic>
        <p:nvPicPr>
          <p:cNvPr id="17" name="Picture 3"/>
          <p:cNvPicPr>
            <a:picLocks noChangeAspect="1"/>
          </p:cNvPicPr>
          <p:nvPr/>
        </p:nvPicPr>
        <p:blipFill>
          <a:blip r:embed="rId8">
            <a:extLst>
              <a:ext uri="{28A0092B-C50C-407E-A947-70E740481C1C}">
                <a14:useLocalDpi xmlns:a14="http://schemas.microsoft.com/office/drawing/2010/main" val="0"/>
              </a:ext>
            </a:extLst>
          </a:blip>
          <a:srcRect b="23665"/>
          <a:stretch>
            <a:fillRect/>
          </a:stretch>
        </p:blipFill>
        <p:spPr bwMode="auto">
          <a:xfrm>
            <a:off x="7490321" y="1828260"/>
            <a:ext cx="171291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64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0" presetClass="path" presetSubtype="0" accel="50000" decel="50000" fill="hold" nodeType="clickEffect">
                                  <p:stCondLst>
                                    <p:cond delay="0"/>
                                  </p:stCondLst>
                                  <p:childTnLst>
                                    <p:animMotion origin="layout" path="M 5.55556E-7 -2.96296E-6 C 0.00729 0.05301 0.02396 0.12709 0.08681 0.12593 C 0.17795 0.12593 0.1842 -0.12199 0.29323 -0.12291 C 0.39097 -0.12291 0.33889 0.09398 0.43264 0.09306 C 0.53108 0.09306 0.4783 -0.06389 0.58368 -0.06389 C 0.6776 -0.06389 0.62552 0.0419 0.70937 0.0419 C 0.79028 0.0419 0.74844 -0.03889 0.82187 -0.03889 C 0.86389 -0.03889 0.86632 -0.0169 0.87101 -2.96296E-6 " pathEditMode="relative" rAng="0" ptsTypes="AAAAAAAA">
                                      <p:cBhvr>
                                        <p:cTn id="29" dur="5000" fill="hold"/>
                                        <p:tgtEl>
                                          <p:spTgt spid="14"/>
                                        </p:tgtEl>
                                        <p:attrNameLst>
                                          <p:attrName>ppt_x</p:attrName>
                                          <p:attrName>ppt_y</p:attrName>
                                        </p:attrNameLst>
                                      </p:cBhvr>
                                      <p:rCtr x="4354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201419" y="171968"/>
            <a:ext cx="8220075" cy="993775"/>
          </a:xfrm>
        </p:spPr>
        <p:txBody>
          <a:bodyPr>
            <a:normAutofit/>
          </a:bodyPr>
          <a:lstStyle/>
          <a:p>
            <a:pPr eaLnBrk="1" hangingPunct="1"/>
            <a:r>
              <a:rPr lang="en-GB" altLang="en-US" dirty="0" smtClean="0">
                <a:latin typeface="Twinkl"/>
              </a:rPr>
              <a:t>Rainbow Breathing</a:t>
            </a:r>
          </a:p>
        </p:txBody>
      </p:sp>
      <p:sp>
        <p:nvSpPr>
          <p:cNvPr id="9" name="Rectangle 8"/>
          <p:cNvSpPr>
            <a:spLocks noChangeArrowheads="1"/>
          </p:cNvSpPr>
          <p:nvPr/>
        </p:nvSpPr>
        <p:spPr bwMode="auto">
          <a:xfrm>
            <a:off x="755650" y="1052736"/>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Now let’s stand up and make rainbows.</a:t>
            </a:r>
          </a:p>
        </p:txBody>
      </p:sp>
      <p:sp>
        <p:nvSpPr>
          <p:cNvPr id="11" name="Rectangle 10"/>
          <p:cNvSpPr>
            <a:spLocks noChangeArrowheads="1"/>
          </p:cNvSpPr>
          <p:nvPr/>
        </p:nvSpPr>
        <p:spPr bwMode="auto">
          <a:xfrm>
            <a:off x="755650" y="1556792"/>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Put your feet shoulder-width apart.</a:t>
            </a:r>
          </a:p>
        </p:txBody>
      </p:sp>
      <p:sp>
        <p:nvSpPr>
          <p:cNvPr id="12" name="Rectangle 11"/>
          <p:cNvSpPr>
            <a:spLocks noChangeArrowheads="1"/>
          </p:cNvSpPr>
          <p:nvPr/>
        </p:nvSpPr>
        <p:spPr bwMode="auto">
          <a:xfrm>
            <a:off x="755650" y="2060848"/>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Put your hands out in front of you with your palms facing out.</a:t>
            </a:r>
          </a:p>
        </p:txBody>
      </p:sp>
      <p:sp>
        <p:nvSpPr>
          <p:cNvPr id="13" name="Rectangle 12"/>
          <p:cNvSpPr>
            <a:spLocks noChangeArrowheads="1"/>
          </p:cNvSpPr>
          <p:nvPr/>
        </p:nvSpPr>
        <p:spPr bwMode="auto">
          <a:xfrm>
            <a:off x="755650" y="2484636"/>
            <a:ext cx="762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Reach up high with your hands above your head. </a:t>
            </a:r>
          </a:p>
        </p:txBody>
      </p:sp>
      <p:sp>
        <p:nvSpPr>
          <p:cNvPr id="14" name="Rectangle 13"/>
          <p:cNvSpPr>
            <a:spLocks noChangeArrowheads="1"/>
          </p:cNvSpPr>
          <p:nvPr/>
        </p:nvSpPr>
        <p:spPr bwMode="auto">
          <a:xfrm>
            <a:off x="755650" y="2924944"/>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Move them down to your sides making a big arc.</a:t>
            </a:r>
          </a:p>
        </p:txBody>
      </p:sp>
      <p:sp>
        <p:nvSpPr>
          <p:cNvPr id="15" name="Rectangle 14"/>
          <p:cNvSpPr>
            <a:spLocks noChangeArrowheads="1"/>
          </p:cNvSpPr>
          <p:nvPr/>
        </p:nvSpPr>
        <p:spPr bwMode="auto">
          <a:xfrm>
            <a:off x="763588" y="3356992"/>
            <a:ext cx="762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You just made a rainbow!</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57680" y="3541936"/>
            <a:ext cx="46180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7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20"/>
          <p:cNvSpPr>
            <a:spLocks noGrp="1"/>
          </p:cNvSpPr>
          <p:nvPr>
            <p:ph type="title"/>
          </p:nvPr>
        </p:nvSpPr>
        <p:spPr>
          <a:xfrm>
            <a:off x="251520" y="404664"/>
            <a:ext cx="8220075" cy="993775"/>
          </a:xfrm>
        </p:spPr>
        <p:txBody>
          <a:bodyPr>
            <a:normAutofit/>
          </a:bodyPr>
          <a:lstStyle/>
          <a:p>
            <a:pPr eaLnBrk="1" hangingPunct="1"/>
            <a:r>
              <a:rPr lang="en-GB" altLang="en-US" dirty="0" smtClean="0">
                <a:latin typeface="Twinkl"/>
              </a:rPr>
              <a:t>Rainbow Breathing</a:t>
            </a:r>
          </a:p>
        </p:txBody>
      </p:sp>
      <p:sp>
        <p:nvSpPr>
          <p:cNvPr id="9" name="Rectangle 8"/>
          <p:cNvSpPr>
            <a:spLocks noChangeArrowheads="1"/>
          </p:cNvSpPr>
          <p:nvPr/>
        </p:nvSpPr>
        <p:spPr bwMode="auto">
          <a:xfrm>
            <a:off x="755650" y="1514475"/>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Now we will practice breathing while we make rainbows. </a:t>
            </a:r>
          </a:p>
        </p:txBody>
      </p:sp>
      <p:sp>
        <p:nvSpPr>
          <p:cNvPr id="11" name="Rectangle 10"/>
          <p:cNvSpPr>
            <a:spLocks noChangeArrowheads="1"/>
          </p:cNvSpPr>
          <p:nvPr/>
        </p:nvSpPr>
        <p:spPr bwMode="auto">
          <a:xfrm>
            <a:off x="755650" y="2062163"/>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Put your hands in front of you again. </a:t>
            </a:r>
          </a:p>
        </p:txBody>
      </p:sp>
      <p:sp>
        <p:nvSpPr>
          <p:cNvPr id="12" name="Rectangle 11"/>
          <p:cNvSpPr>
            <a:spLocks noChangeArrowheads="1"/>
          </p:cNvSpPr>
          <p:nvPr/>
        </p:nvSpPr>
        <p:spPr bwMode="auto">
          <a:xfrm>
            <a:off x="755650" y="2559050"/>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Breathe in as your put your hands over your head. </a:t>
            </a:r>
          </a:p>
        </p:txBody>
      </p:sp>
      <p:sp>
        <p:nvSpPr>
          <p:cNvPr id="13" name="Rectangle 12"/>
          <p:cNvSpPr>
            <a:spLocks noChangeArrowheads="1"/>
          </p:cNvSpPr>
          <p:nvPr/>
        </p:nvSpPr>
        <p:spPr bwMode="auto">
          <a:xfrm>
            <a:off x="763588" y="3054350"/>
            <a:ext cx="762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a:solidFill>
                  <a:schemeClr val="tx1"/>
                </a:solidFill>
              </a:rPr>
              <a:t>Breathe out as you move them to your sides. </a:t>
            </a:r>
          </a:p>
        </p:txBody>
      </p:sp>
      <p:sp>
        <p:nvSpPr>
          <p:cNvPr id="14" name="Rectangle 13"/>
          <p:cNvSpPr>
            <a:spLocks noChangeArrowheads="1"/>
          </p:cNvSpPr>
          <p:nvPr/>
        </p:nvSpPr>
        <p:spPr bwMode="auto">
          <a:xfrm>
            <a:off x="755650" y="3549650"/>
            <a:ext cx="4797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Each time we do this movement, pretend you are adding another color to your rainbow.</a:t>
            </a:r>
          </a:p>
        </p:txBody>
      </p:sp>
      <p:sp>
        <p:nvSpPr>
          <p:cNvPr id="15" name="Rectangle 14"/>
          <p:cNvSpPr>
            <a:spLocks noChangeArrowheads="1"/>
          </p:cNvSpPr>
          <p:nvPr/>
        </p:nvSpPr>
        <p:spPr bwMode="auto">
          <a:xfrm>
            <a:off x="763588" y="4322763"/>
            <a:ext cx="380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Feel how your body is relaxing and calming down.</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r="66745"/>
          <a:stretch>
            <a:fillRect/>
          </a:stretch>
        </p:blipFill>
        <p:spPr bwMode="auto">
          <a:xfrm>
            <a:off x="4932040" y="908720"/>
            <a:ext cx="4248472"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66731" y="3166914"/>
            <a:ext cx="141763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875187"/>
            <a:ext cx="1401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0"/>
          <p:cNvSpPr>
            <a:spLocks noGrp="1"/>
          </p:cNvSpPr>
          <p:nvPr>
            <p:ph type="title"/>
          </p:nvPr>
        </p:nvSpPr>
        <p:spPr>
          <a:xfrm>
            <a:off x="323528" y="44624"/>
            <a:ext cx="8220075" cy="993775"/>
          </a:xfrm>
        </p:spPr>
        <p:txBody>
          <a:bodyPr>
            <a:normAutofit/>
          </a:bodyPr>
          <a:lstStyle/>
          <a:p>
            <a:pPr eaLnBrk="1" hangingPunct="1"/>
            <a:r>
              <a:rPr lang="en-GB" altLang="en-US" dirty="0" smtClean="0">
                <a:latin typeface="Twinkl"/>
              </a:rPr>
              <a:t>Balloon Breathing</a:t>
            </a:r>
          </a:p>
        </p:txBody>
      </p:sp>
      <p:sp>
        <p:nvSpPr>
          <p:cNvPr id="13" name="Rectangle 12"/>
          <p:cNvSpPr>
            <a:spLocks noChangeArrowheads="1"/>
          </p:cNvSpPr>
          <p:nvPr/>
        </p:nvSpPr>
        <p:spPr bwMode="auto">
          <a:xfrm>
            <a:off x="755650" y="980728"/>
            <a:ext cx="6988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Now let’s sit back down on the floor. </a:t>
            </a:r>
          </a:p>
        </p:txBody>
      </p:sp>
      <p:sp>
        <p:nvSpPr>
          <p:cNvPr id="14" name="Rectangle 13"/>
          <p:cNvSpPr>
            <a:spLocks noChangeArrowheads="1"/>
          </p:cNvSpPr>
          <p:nvPr/>
        </p:nvSpPr>
        <p:spPr bwMode="auto">
          <a:xfrm>
            <a:off x="755650" y="1412776"/>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We are going to pretend to blow up balloons. </a:t>
            </a:r>
          </a:p>
        </p:txBody>
      </p:sp>
      <p:sp>
        <p:nvSpPr>
          <p:cNvPr id="15" name="Rectangle 14"/>
          <p:cNvSpPr>
            <a:spLocks noChangeArrowheads="1"/>
          </p:cNvSpPr>
          <p:nvPr/>
        </p:nvSpPr>
        <p:spPr bwMode="auto">
          <a:xfrm>
            <a:off x="755650" y="1844824"/>
            <a:ext cx="664966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Take a deep breath in and make your stomach stick out like you have a balloon in it.</a:t>
            </a:r>
          </a:p>
        </p:txBody>
      </p:sp>
      <p:sp>
        <p:nvSpPr>
          <p:cNvPr id="16" name="Rectangle 15"/>
          <p:cNvSpPr>
            <a:spLocks noChangeArrowheads="1"/>
          </p:cNvSpPr>
          <p:nvPr/>
        </p:nvSpPr>
        <p:spPr bwMode="auto">
          <a:xfrm>
            <a:off x="899593" y="2566863"/>
            <a:ext cx="532859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Now slowly let the air out of your balloon through your mouth. </a:t>
            </a:r>
          </a:p>
        </p:txBody>
      </p:sp>
      <p:sp>
        <p:nvSpPr>
          <p:cNvPr id="17" name="Rectangle 16"/>
          <p:cNvSpPr>
            <a:spLocks noChangeArrowheads="1"/>
          </p:cNvSpPr>
          <p:nvPr/>
        </p:nvSpPr>
        <p:spPr bwMode="auto">
          <a:xfrm>
            <a:off x="899593" y="3212976"/>
            <a:ext cx="56166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As you let the air out, slowly lean forward. Pretend to be a balloon with no air in it.</a:t>
            </a:r>
          </a:p>
        </p:txBody>
      </p:sp>
      <p:sp>
        <p:nvSpPr>
          <p:cNvPr id="18" name="Rectangle 17"/>
          <p:cNvSpPr>
            <a:spLocks noChangeArrowheads="1"/>
          </p:cNvSpPr>
          <p:nvPr/>
        </p:nvSpPr>
        <p:spPr bwMode="auto">
          <a:xfrm>
            <a:off x="1259632" y="4149080"/>
            <a:ext cx="5101306" cy="699404"/>
          </a:xfrm>
          <a:prstGeom prst="rect">
            <a:avLst/>
          </a:prstGeom>
          <a:solidFill>
            <a:schemeClr val="accent5">
              <a:lumMod val="40000"/>
              <a:lumOff val="60000"/>
            </a:schemeClr>
          </a:solidFill>
          <a:ln>
            <a:noFill/>
          </a:ln>
        </p:spPr>
        <p:txBody>
          <a:bodyPr wrap="square" lIns="108000" tIns="72000" rIns="10800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marL="285750" indent="-285750">
              <a:lnSpc>
                <a:spcPct val="100000"/>
              </a:lnSpc>
              <a:spcBef>
                <a:spcPct val="0"/>
              </a:spcBef>
            </a:pPr>
            <a:r>
              <a:rPr lang="en-US" altLang="en-US" dirty="0">
                <a:solidFill>
                  <a:schemeClr val="tx1"/>
                </a:solidFill>
              </a:rPr>
              <a:t>Let’s see how many balloons we can blow up!</a:t>
            </a:r>
          </a:p>
        </p:txBody>
      </p:sp>
      <p:sp>
        <p:nvSpPr>
          <p:cNvPr id="19" name="Rectangle 18"/>
          <p:cNvSpPr>
            <a:spLocks noChangeArrowheads="1"/>
          </p:cNvSpPr>
          <p:nvPr/>
        </p:nvSpPr>
        <p:spPr bwMode="auto">
          <a:xfrm>
            <a:off x="1259632" y="5013176"/>
            <a:ext cx="5104705" cy="646331"/>
          </a:xfrm>
          <a:prstGeom prst="rect">
            <a:avLst/>
          </a:prstGeom>
          <a:solidFill>
            <a:srgbClr val="FFB81C"/>
          </a:solidFill>
          <a:ln>
            <a:noFill/>
          </a:ln>
        </p:spPr>
        <p:txBody>
          <a:bodyPr wrap="square" lIns="108000" rIns="108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marL="285750" indent="-285750">
              <a:lnSpc>
                <a:spcPct val="100000"/>
              </a:lnSpc>
              <a:spcBef>
                <a:spcPct val="0"/>
              </a:spcBef>
            </a:pPr>
            <a:r>
              <a:rPr lang="en-US" altLang="en-US" dirty="0">
                <a:solidFill>
                  <a:schemeClr val="tx1"/>
                </a:solidFill>
              </a:rPr>
              <a:t>As you blow up each balloon, think, “I am happy.”</a:t>
            </a:r>
          </a:p>
        </p:txBody>
      </p:sp>
      <p:sp>
        <p:nvSpPr>
          <p:cNvPr id="20" name="Rectangle 19"/>
          <p:cNvSpPr>
            <a:spLocks noChangeArrowheads="1"/>
          </p:cNvSpPr>
          <p:nvPr/>
        </p:nvSpPr>
        <p:spPr bwMode="auto">
          <a:xfrm>
            <a:off x="1259632" y="5805264"/>
            <a:ext cx="5101306" cy="368300"/>
          </a:xfrm>
          <a:prstGeom prst="rect">
            <a:avLst/>
          </a:prstGeom>
          <a:solidFill>
            <a:schemeClr val="accent5">
              <a:lumMod val="40000"/>
              <a:lumOff val="60000"/>
            </a:schemeClr>
          </a:solidFill>
          <a:ln>
            <a:noFill/>
          </a:ln>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marL="285750" indent="-285750">
              <a:lnSpc>
                <a:spcPct val="100000"/>
              </a:lnSpc>
              <a:spcBef>
                <a:spcPct val="0"/>
              </a:spcBef>
            </a:pPr>
            <a:r>
              <a:rPr lang="en-US" altLang="en-US" dirty="0">
                <a:solidFill>
                  <a:schemeClr val="tx1"/>
                </a:solidFill>
              </a:rPr>
              <a:t>As you let the air out, think, “I am relaxed.”</a:t>
            </a:r>
          </a:p>
        </p:txBody>
      </p:sp>
    </p:spTree>
    <p:extLst>
      <p:ext uri="{BB962C8B-B14F-4D97-AF65-F5344CB8AC3E}">
        <p14:creationId xmlns:p14="http://schemas.microsoft.com/office/powerpoint/2010/main" val="71080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50000" y="150000"/>
                                    </p:animScale>
                                  </p:childTnLst>
                                </p:cTn>
                              </p:par>
                              <p:par>
                                <p:cTn id="7" presetID="6" presetClass="emph" presetSubtype="0" fill="hold" nodeType="withEffect">
                                  <p:stCondLst>
                                    <p:cond delay="0"/>
                                  </p:stCondLst>
                                  <p:childTnLst>
                                    <p:animScale>
                                      <p:cBhvr>
                                        <p:cTn id="8" dur="2000" fill="hold"/>
                                        <p:tgtEl>
                                          <p:spTgt spid="9"/>
                                        </p:tgtEl>
                                      </p:cBhvr>
                                      <p:by x="150000" y="150000"/>
                                    </p:animScale>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8"/>
                                        </p:tgtEl>
                                      </p:cBhvr>
                                      <p:by x="50000" y="50000"/>
                                    </p:animScale>
                                  </p:childTnLst>
                                </p:cTn>
                              </p:par>
                              <p:par>
                                <p:cTn id="12" presetID="6" presetClass="emph" presetSubtype="0" fill="hold" nodeType="withEffect">
                                  <p:stCondLst>
                                    <p:cond delay="0"/>
                                  </p:stCondLst>
                                  <p:childTnLst>
                                    <p:animScale>
                                      <p:cBhvr>
                                        <p:cTn id="13" dur="2000" fill="hold"/>
                                        <p:tgtEl>
                                          <p:spTgt spid="9"/>
                                        </p:tgtEl>
                                      </p:cBhvr>
                                      <p:by x="50000" y="50000"/>
                                    </p:animScale>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248" t="23119" r="54574" b="27811"/>
          <a:stretch/>
        </p:blipFill>
        <p:spPr bwMode="auto">
          <a:xfrm>
            <a:off x="2175590" y="2232011"/>
            <a:ext cx="3908578" cy="364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99592" y="932527"/>
            <a:ext cx="6162218" cy="1200329"/>
          </a:xfrm>
          <a:prstGeom prst="rect">
            <a:avLst/>
          </a:prstGeom>
          <a:noFill/>
        </p:spPr>
        <p:txBody>
          <a:bodyPr wrap="square" rtlCol="0">
            <a:spAutoFit/>
          </a:bodyPr>
          <a:lstStyle/>
          <a:p>
            <a:pPr algn="ctr"/>
            <a:r>
              <a:rPr lang="en-GB" sz="7200" b="1" dirty="0" smtClean="0">
                <a:latin typeface="Bradley Hand ITC" panose="03070402050302030203" pitchFamily="66" charset="0"/>
              </a:rPr>
              <a:t>Thankyou</a:t>
            </a:r>
            <a:r>
              <a:rPr lang="en-GB" dirty="0" smtClean="0"/>
              <a:t> </a:t>
            </a:r>
            <a:endParaRPr lang="en-GB" dirty="0"/>
          </a:p>
        </p:txBody>
      </p:sp>
    </p:spTree>
    <p:extLst>
      <p:ext uri="{BB962C8B-B14F-4D97-AF65-F5344CB8AC3E}">
        <p14:creationId xmlns:p14="http://schemas.microsoft.com/office/powerpoint/2010/main" val="210959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1524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1" name="Title 20"/>
          <p:cNvSpPr>
            <a:spLocks noGrp="1"/>
          </p:cNvSpPr>
          <p:nvPr>
            <p:ph type="title"/>
          </p:nvPr>
        </p:nvSpPr>
        <p:spPr>
          <a:xfrm>
            <a:off x="370530" y="665167"/>
            <a:ext cx="7153798" cy="1611705"/>
          </a:xfrm>
        </p:spPr>
        <p:txBody>
          <a:bodyPr>
            <a:normAutofit/>
          </a:bodyPr>
          <a:lstStyle/>
          <a:p>
            <a:pPr eaLnBrk="1" hangingPunct="1"/>
            <a:r>
              <a:rPr lang="en-GB" altLang="en-US" sz="2800" dirty="0" smtClean="0">
                <a:latin typeface="Twinkl"/>
              </a:rPr>
              <a:t>Do you ever feel like your mind can be like a snow globe? All shaken up with thoughts falling everywhere?</a:t>
            </a:r>
          </a:p>
        </p:txBody>
      </p:sp>
      <p:pic>
        <p:nvPicPr>
          <p:cNvPr id="12" name="Picture 1"/>
          <p:cNvPicPr>
            <a:picLocks noChangeAspect="1"/>
          </p:cNvPicPr>
          <p:nvPr/>
        </p:nvPicPr>
        <p:blipFill>
          <a:blip r:embed="rId7">
            <a:extLst>
              <a:ext uri="{28A0092B-C50C-407E-A947-70E740481C1C}">
                <a14:useLocalDpi xmlns:a14="http://schemas.microsoft.com/office/drawing/2010/main" val="0"/>
              </a:ext>
            </a:extLst>
          </a:blip>
          <a:srcRect l="22461" t="8324" r="27090" b="6404"/>
          <a:stretch>
            <a:fillRect/>
          </a:stretch>
        </p:blipFill>
        <p:spPr bwMode="auto">
          <a:xfrm>
            <a:off x="2267744" y="2232393"/>
            <a:ext cx="332105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3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2" name="Cloud Callout 11"/>
          <p:cNvSpPr/>
          <p:nvPr/>
        </p:nvSpPr>
        <p:spPr>
          <a:xfrm>
            <a:off x="504035" y="1203325"/>
            <a:ext cx="2440778" cy="1544638"/>
          </a:xfrm>
          <a:prstGeom prst="cloudCallout">
            <a:avLst>
              <a:gd name="adj1" fmla="val -16155"/>
              <a:gd name="adj2" fmla="val 86091"/>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a:rPr>
              <a:t>Have I </a:t>
            </a:r>
            <a:r>
              <a:rPr lang="en-GB" dirty="0" smtClean="0">
                <a:solidFill>
                  <a:schemeClr val="tx1"/>
                </a:solidFill>
                <a:latin typeface="Twinkl"/>
              </a:rPr>
              <a:t>remembered </a:t>
            </a:r>
            <a:r>
              <a:rPr lang="en-GB" dirty="0">
                <a:solidFill>
                  <a:schemeClr val="tx1"/>
                </a:solidFill>
                <a:latin typeface="Twinkl"/>
              </a:rPr>
              <a:t>my PE kit? </a:t>
            </a:r>
          </a:p>
        </p:txBody>
      </p:sp>
      <p:sp>
        <p:nvSpPr>
          <p:cNvPr id="13" name="Cloud Callout 12"/>
          <p:cNvSpPr/>
          <p:nvPr/>
        </p:nvSpPr>
        <p:spPr>
          <a:xfrm>
            <a:off x="2944813" y="671513"/>
            <a:ext cx="2673350" cy="1901825"/>
          </a:xfrm>
          <a:prstGeom prst="cloudCallout">
            <a:avLst>
              <a:gd name="adj1" fmla="val -78015"/>
              <a:gd name="adj2" fmla="val 86524"/>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a:rPr>
              <a:t>I hope we haven’t got pasta for dinner tonight again! </a:t>
            </a:r>
          </a:p>
        </p:txBody>
      </p:sp>
      <p:sp>
        <p:nvSpPr>
          <p:cNvPr id="14" name="Cloud Callout 13"/>
          <p:cNvSpPr/>
          <p:nvPr/>
        </p:nvSpPr>
        <p:spPr>
          <a:xfrm>
            <a:off x="5519738" y="1260475"/>
            <a:ext cx="3040062" cy="2232025"/>
          </a:xfrm>
          <a:prstGeom prst="cloudCallout">
            <a:avLst>
              <a:gd name="adj1" fmla="val -79038"/>
              <a:gd name="adj2" fmla="val 15638"/>
            </a:avLst>
          </a:prstGeom>
          <a:solidFill>
            <a:srgbClr val="9FDD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TextBox 14"/>
          <p:cNvSpPr txBox="1">
            <a:spLocks noChangeArrowheads="1"/>
          </p:cNvSpPr>
          <p:nvPr/>
        </p:nvSpPr>
        <p:spPr bwMode="auto">
          <a:xfrm>
            <a:off x="6010275" y="1620838"/>
            <a:ext cx="205898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I hope Katy is at dancing class tomorrow, I’m lonely when she’s not there.</a:t>
            </a:r>
          </a:p>
          <a:p>
            <a:pPr algn="ct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p:txBody>
      </p:sp>
      <p:sp>
        <p:nvSpPr>
          <p:cNvPr id="16" name="Cloud Callout 15"/>
          <p:cNvSpPr/>
          <p:nvPr/>
        </p:nvSpPr>
        <p:spPr>
          <a:xfrm>
            <a:off x="2616200" y="2913063"/>
            <a:ext cx="2903538" cy="1798637"/>
          </a:xfrm>
          <a:prstGeom prst="cloudCallout">
            <a:avLst>
              <a:gd name="adj1" fmla="val -72236"/>
              <a:gd name="adj2" fmla="val 26351"/>
            </a:avLst>
          </a:prstGeom>
          <a:solidFill>
            <a:srgbClr val="9FDD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latin typeface="Twinkl"/>
              </a:rPr>
              <a:t>I hope my baby sister doesn’t keep me awake again tonight.</a:t>
            </a:r>
          </a:p>
          <a:p>
            <a:pPr algn="ctr" eaLnBrk="1" fontAlgn="auto" hangingPunct="1">
              <a:spcBef>
                <a:spcPts val="0"/>
              </a:spcBef>
              <a:spcAft>
                <a:spcPts val="0"/>
              </a:spcAft>
              <a:defRPr/>
            </a:pPr>
            <a:endParaRPr lang="en-GB" dirty="0">
              <a:solidFill>
                <a:schemeClr val="tx1"/>
              </a:solidFill>
            </a:endParaRPr>
          </a:p>
        </p:txBody>
      </p:sp>
      <p:sp>
        <p:nvSpPr>
          <p:cNvPr id="17" name="Cloud Callout 16"/>
          <p:cNvSpPr/>
          <p:nvPr/>
        </p:nvSpPr>
        <p:spPr>
          <a:xfrm>
            <a:off x="4341813" y="4391025"/>
            <a:ext cx="3805237" cy="1935163"/>
          </a:xfrm>
          <a:prstGeom prst="cloudCallout">
            <a:avLst>
              <a:gd name="adj1" fmla="val -69374"/>
              <a:gd name="adj2" fmla="val -14926"/>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latin typeface="Twinkl"/>
              </a:rPr>
              <a:t>I can’t believe my brother took my football to school with him without asking...it’s mine!</a:t>
            </a:r>
          </a:p>
          <a:p>
            <a:pPr algn="ctr" eaLnBrk="1" fontAlgn="auto" hangingPunct="1">
              <a:spcBef>
                <a:spcPts val="0"/>
              </a:spcBef>
              <a:spcAft>
                <a:spcPts val="0"/>
              </a:spcAft>
              <a:defRPr/>
            </a:pPr>
            <a:endParaRPr lang="en-GB" dirty="0">
              <a:solidFill>
                <a:schemeClr val="tx1"/>
              </a:solidFill>
              <a:latin typeface="Twinkl"/>
            </a:endParaRPr>
          </a:p>
        </p:txBody>
      </p:sp>
      <p:pic>
        <p:nvPicPr>
          <p:cNvPr id="18"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291" y="3543412"/>
            <a:ext cx="1180504" cy="3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313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p:cNvSpPr>
          <p:nvPr>
            <p:ph type="title"/>
          </p:nvPr>
        </p:nvSpPr>
        <p:spPr>
          <a:xfrm>
            <a:off x="323528" y="332656"/>
            <a:ext cx="8220075" cy="993775"/>
          </a:xfrm>
        </p:spPr>
        <p:txBody>
          <a:bodyPr>
            <a:normAutofit/>
          </a:bodyPr>
          <a:lstStyle/>
          <a:p>
            <a:pPr eaLnBrk="1" hangingPunct="1"/>
            <a:r>
              <a:rPr lang="en-GB" altLang="en-US" dirty="0" smtClean="0">
                <a:latin typeface="Twinkl"/>
              </a:rPr>
              <a:t>Discussion Time</a:t>
            </a:r>
          </a:p>
        </p:txBody>
      </p:sp>
      <p:sp>
        <p:nvSpPr>
          <p:cNvPr id="9" name="Rectangle 8"/>
          <p:cNvSpPr/>
          <p:nvPr/>
        </p:nvSpPr>
        <p:spPr>
          <a:xfrm>
            <a:off x="692100" y="1196752"/>
            <a:ext cx="7480300" cy="144016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a:rPr>
              <a:t>Think together of a time you were worrying about something that could happen in the future?</a:t>
            </a:r>
          </a:p>
          <a:p>
            <a:pPr algn="ctr">
              <a:defRPr/>
            </a:pPr>
            <a:r>
              <a:rPr lang="en-GB" dirty="0">
                <a:solidFill>
                  <a:schemeClr val="tx1"/>
                </a:solidFill>
                <a:latin typeface="Twinkl"/>
              </a:rPr>
              <a:t>Think together about a time you have worried about something that has happened?</a:t>
            </a:r>
          </a:p>
          <a:p>
            <a:pPr algn="ctr">
              <a:defRPr/>
            </a:pPr>
            <a:endParaRPr lang="en-GB" dirty="0">
              <a:solidFill>
                <a:schemeClr val="tx1"/>
              </a:solidFill>
              <a:latin typeface="Twink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5759" y="2497910"/>
            <a:ext cx="56245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p:cNvSpPr>
          <p:nvPr>
            <p:ph type="title"/>
          </p:nvPr>
        </p:nvSpPr>
        <p:spPr>
          <a:xfrm>
            <a:off x="-119683" y="332656"/>
            <a:ext cx="8220075" cy="993775"/>
          </a:xfrm>
        </p:spPr>
        <p:txBody>
          <a:bodyPr/>
          <a:lstStyle/>
          <a:p>
            <a:pPr eaLnBrk="1" hangingPunct="1"/>
            <a:r>
              <a:rPr lang="en-GB" altLang="en-US" dirty="0" smtClean="0">
                <a:latin typeface="Twinkl"/>
              </a:rPr>
              <a:t>Jacob</a:t>
            </a:r>
            <a:endParaRPr lang="en-GB" altLang="en-US" dirty="0" smtClean="0">
              <a:latin typeface="Twinkl"/>
            </a:endParaRPr>
          </a:p>
        </p:txBody>
      </p:sp>
      <p:sp>
        <p:nvSpPr>
          <p:cNvPr id="13" name="Rectangle 5"/>
          <p:cNvSpPr>
            <a:spLocks noChangeArrowheads="1"/>
          </p:cNvSpPr>
          <p:nvPr/>
        </p:nvSpPr>
        <p:spPr bwMode="auto">
          <a:xfrm>
            <a:off x="1031999" y="5068888"/>
            <a:ext cx="6132289" cy="98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7000"/>
              </a:lnSpc>
              <a:spcBef>
                <a:spcPct val="0"/>
              </a:spcBef>
              <a:spcAft>
                <a:spcPts val="800"/>
              </a:spcAft>
              <a:buFontTx/>
              <a:buNone/>
            </a:pPr>
            <a:r>
              <a:rPr lang="en-GB" altLang="en-US" dirty="0">
                <a:solidFill>
                  <a:schemeClr val="tx1"/>
                </a:solidFill>
                <a:ea typeface="Calibri" pitchFamily="34" charset="0"/>
                <a:cs typeface="Times New Roman" pitchFamily="18" charset="0"/>
              </a:rPr>
              <a:t>Here is a boy called </a:t>
            </a:r>
            <a:r>
              <a:rPr lang="en-GB" altLang="en-US" dirty="0" smtClean="0">
                <a:solidFill>
                  <a:schemeClr val="tx1"/>
                </a:solidFill>
                <a:ea typeface="Calibri" pitchFamily="34" charset="0"/>
                <a:cs typeface="Times New Roman" pitchFamily="18" charset="0"/>
              </a:rPr>
              <a:t>Jacob</a:t>
            </a:r>
            <a:r>
              <a:rPr lang="en-GB" altLang="en-US" dirty="0" smtClean="0">
                <a:solidFill>
                  <a:schemeClr val="tx1"/>
                </a:solidFill>
                <a:ea typeface="Calibri" pitchFamily="34" charset="0"/>
                <a:cs typeface="Times New Roman" pitchFamily="18" charset="0"/>
              </a:rPr>
              <a:t>. </a:t>
            </a:r>
            <a:r>
              <a:rPr lang="en-GB" altLang="en-US" dirty="0">
                <a:solidFill>
                  <a:schemeClr val="tx1"/>
                </a:solidFill>
                <a:ea typeface="Calibri" pitchFamily="34" charset="0"/>
                <a:cs typeface="Times New Roman" pitchFamily="18" charset="0"/>
              </a:rPr>
              <a:t>We are going to look at </a:t>
            </a:r>
            <a:r>
              <a:rPr lang="en-GB" altLang="en-US" dirty="0" smtClean="0">
                <a:solidFill>
                  <a:schemeClr val="tx1"/>
                </a:solidFill>
                <a:ea typeface="Calibri" pitchFamily="34" charset="0"/>
                <a:cs typeface="Times New Roman" pitchFamily="18" charset="0"/>
              </a:rPr>
              <a:t>Jacob</a:t>
            </a:r>
            <a:r>
              <a:rPr lang="en-GB" altLang="en-US" dirty="0" smtClean="0">
                <a:solidFill>
                  <a:schemeClr val="tx1"/>
                </a:solidFill>
                <a:ea typeface="Calibri" pitchFamily="34" charset="0"/>
                <a:cs typeface="Times New Roman" pitchFamily="18" charset="0"/>
              </a:rPr>
              <a:t> </a:t>
            </a:r>
            <a:r>
              <a:rPr lang="en-GB" altLang="en-US" dirty="0">
                <a:solidFill>
                  <a:schemeClr val="tx1"/>
                </a:solidFill>
                <a:ea typeface="Calibri" pitchFamily="34" charset="0"/>
                <a:cs typeface="Times New Roman" pitchFamily="18" charset="0"/>
              </a:rPr>
              <a:t>and how he deals with his emotions, feelings and actions in certain situations.</a:t>
            </a:r>
          </a:p>
        </p:txBody>
      </p:sp>
      <p:sp>
        <p:nvSpPr>
          <p:cNvPr id="15" name="Rectangle 14"/>
          <p:cNvSpPr/>
          <p:nvPr/>
        </p:nvSpPr>
        <p:spPr bwMode="auto">
          <a:xfrm>
            <a:off x="1907704" y="1268760"/>
            <a:ext cx="4473575" cy="3494088"/>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1063399"/>
            <a:ext cx="3942233" cy="40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08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p:cNvSpPr>
          <p:nvPr>
            <p:ph type="title"/>
          </p:nvPr>
        </p:nvSpPr>
        <p:spPr>
          <a:xfrm>
            <a:off x="457200" y="479425"/>
            <a:ext cx="8220075" cy="993775"/>
          </a:xfrm>
        </p:spPr>
        <p:txBody>
          <a:bodyPr/>
          <a:lstStyle/>
          <a:p>
            <a:pPr eaLnBrk="1" hangingPunct="1"/>
            <a:r>
              <a:rPr lang="en-GB" altLang="en-US" dirty="0" smtClean="0">
                <a:latin typeface="Twinkl"/>
              </a:rPr>
              <a:t>Jacob</a:t>
            </a:r>
            <a:endParaRPr lang="en-GB" altLang="en-US" dirty="0" smtClean="0">
              <a:latin typeface="Twinkl"/>
            </a:endParaRPr>
          </a:p>
        </p:txBody>
      </p:sp>
      <p:sp>
        <p:nvSpPr>
          <p:cNvPr id="9" name="Rectangle 4"/>
          <p:cNvSpPr>
            <a:spLocks noChangeArrowheads="1"/>
          </p:cNvSpPr>
          <p:nvPr/>
        </p:nvSpPr>
        <p:spPr bwMode="auto">
          <a:xfrm>
            <a:off x="781050" y="1681163"/>
            <a:ext cx="4758547"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7000"/>
              </a:lnSpc>
              <a:spcBef>
                <a:spcPct val="0"/>
              </a:spcBef>
              <a:spcAft>
                <a:spcPts val="800"/>
              </a:spcAft>
              <a:buFontTx/>
              <a:buNone/>
            </a:pPr>
            <a:r>
              <a:rPr lang="en-GB" altLang="en-US" dirty="0" smtClean="0">
                <a:solidFill>
                  <a:schemeClr val="tx1"/>
                </a:solidFill>
                <a:ea typeface="Calibri" pitchFamily="34" charset="0"/>
                <a:cs typeface="Times New Roman" pitchFamily="18" charset="0"/>
              </a:rPr>
              <a:t>Jacob</a:t>
            </a:r>
            <a:r>
              <a:rPr lang="en-GB" altLang="en-US" dirty="0" smtClean="0">
                <a:solidFill>
                  <a:schemeClr val="tx1"/>
                </a:solidFill>
                <a:ea typeface="Calibri" pitchFamily="34" charset="0"/>
                <a:cs typeface="Times New Roman" pitchFamily="18" charset="0"/>
              </a:rPr>
              <a:t> </a:t>
            </a:r>
            <a:r>
              <a:rPr lang="en-GB" altLang="en-US" dirty="0">
                <a:solidFill>
                  <a:schemeClr val="tx1"/>
                </a:solidFill>
                <a:ea typeface="Calibri" pitchFamily="34" charset="0"/>
                <a:cs typeface="Times New Roman" pitchFamily="18" charset="0"/>
              </a:rPr>
              <a:t>is having his breakfast with his family. </a:t>
            </a:r>
          </a:p>
        </p:txBody>
      </p:sp>
      <p:pic>
        <p:nvPicPr>
          <p:cNvPr id="1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38838" y="1473200"/>
            <a:ext cx="25812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11"/>
          <p:cNvSpPr/>
          <p:nvPr/>
        </p:nvSpPr>
        <p:spPr>
          <a:xfrm>
            <a:off x="1185863" y="2276475"/>
            <a:ext cx="4579937" cy="3502025"/>
          </a:xfrm>
          <a:prstGeom prst="cloudCallout">
            <a:avLst>
              <a:gd name="adj1" fmla="val -57642"/>
              <a:gd name="adj2" fmla="val 55998"/>
            </a:avLst>
          </a:prstGeom>
          <a:solidFill>
            <a:srgbClr val="9FDD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a:rPr>
              <a:t>What if Jack isn’t at school today because he felt ill yesterday. I won’t be able to play cards with him…I’ll be all on my own. What will I do? The last time Jack was ill, I was alone all day and I didn’t like it!</a:t>
            </a:r>
          </a:p>
        </p:txBody>
      </p:sp>
      <p:sp>
        <p:nvSpPr>
          <p:cNvPr id="13" name="Oval 12"/>
          <p:cNvSpPr/>
          <p:nvPr/>
        </p:nvSpPr>
        <p:spPr>
          <a:xfrm>
            <a:off x="5938838" y="3292157"/>
            <a:ext cx="2447925" cy="2446338"/>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latin typeface="Twinkl"/>
              </a:rPr>
              <a:t>Discussion: </a:t>
            </a:r>
          </a:p>
          <a:p>
            <a:pPr algn="ctr" eaLnBrk="1" fontAlgn="auto" hangingPunct="1">
              <a:spcBef>
                <a:spcPts val="0"/>
              </a:spcBef>
              <a:spcAft>
                <a:spcPts val="0"/>
              </a:spcAft>
              <a:defRPr/>
            </a:pPr>
            <a:r>
              <a:rPr lang="en-GB" dirty="0">
                <a:solidFill>
                  <a:schemeClr val="tx1"/>
                </a:solidFill>
                <a:latin typeface="Twinkl"/>
              </a:rPr>
              <a:t>In pairs, can you describe how </a:t>
            </a:r>
            <a:r>
              <a:rPr lang="en-GB" dirty="0" smtClean="0">
                <a:solidFill>
                  <a:schemeClr val="tx1"/>
                </a:solidFill>
                <a:latin typeface="Twinkl"/>
              </a:rPr>
              <a:t>Jacob</a:t>
            </a:r>
            <a:r>
              <a:rPr lang="en-GB" dirty="0" smtClean="0">
                <a:solidFill>
                  <a:schemeClr val="tx1"/>
                </a:solidFill>
                <a:latin typeface="Twinkl"/>
              </a:rPr>
              <a:t> </a:t>
            </a:r>
            <a:r>
              <a:rPr lang="en-GB" dirty="0">
                <a:solidFill>
                  <a:schemeClr val="tx1"/>
                </a:solidFill>
                <a:latin typeface="Twinkl"/>
              </a:rPr>
              <a:t>might be feeling?</a:t>
            </a:r>
          </a:p>
        </p:txBody>
      </p:sp>
    </p:spTree>
    <p:extLst>
      <p:ext uri="{BB962C8B-B14F-4D97-AF65-F5344CB8AC3E}">
        <p14:creationId xmlns:p14="http://schemas.microsoft.com/office/powerpoint/2010/main" val="194957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6793" y="0"/>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p:cNvSpPr>
          <p:nvPr>
            <p:ph type="title"/>
          </p:nvPr>
        </p:nvSpPr>
        <p:spPr>
          <a:xfrm>
            <a:off x="457200" y="479425"/>
            <a:ext cx="8220075" cy="993775"/>
          </a:xfrm>
        </p:spPr>
        <p:txBody>
          <a:bodyPr/>
          <a:lstStyle/>
          <a:p>
            <a:pPr eaLnBrk="1" hangingPunct="1"/>
            <a:r>
              <a:rPr lang="en-GB" altLang="en-US" dirty="0" smtClean="0">
                <a:latin typeface="Twinkl"/>
              </a:rPr>
              <a:t>Jacob</a:t>
            </a:r>
            <a:endParaRPr lang="en-GB" altLang="en-US" dirty="0" smtClean="0">
              <a:latin typeface="Twinkl"/>
            </a:endParaRPr>
          </a:p>
        </p:txBody>
      </p:sp>
      <p:sp>
        <p:nvSpPr>
          <p:cNvPr id="9" name="Rectangle 8"/>
          <p:cNvSpPr/>
          <p:nvPr/>
        </p:nvSpPr>
        <p:spPr>
          <a:xfrm>
            <a:off x="812108" y="1429599"/>
            <a:ext cx="7480300" cy="965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latin typeface="Twinkl"/>
              </a:rPr>
              <a:t>We can see that </a:t>
            </a:r>
            <a:r>
              <a:rPr lang="en-GB" dirty="0" smtClean="0">
                <a:solidFill>
                  <a:schemeClr val="tx1"/>
                </a:solidFill>
                <a:latin typeface="Twinkl"/>
              </a:rPr>
              <a:t>Jacob</a:t>
            </a:r>
            <a:r>
              <a:rPr lang="en-GB" dirty="0" smtClean="0">
                <a:solidFill>
                  <a:schemeClr val="tx1"/>
                </a:solidFill>
                <a:latin typeface="Twinkl"/>
              </a:rPr>
              <a:t> </a:t>
            </a:r>
            <a:r>
              <a:rPr lang="en-GB" dirty="0">
                <a:solidFill>
                  <a:schemeClr val="tx1"/>
                </a:solidFill>
                <a:latin typeface="Twinkl"/>
              </a:rPr>
              <a:t>is worrying about the future - a future that might not even happen. </a:t>
            </a:r>
          </a:p>
          <a:p>
            <a:pPr algn="ctr" eaLnBrk="1" fontAlgn="auto" hangingPunct="1">
              <a:spcBef>
                <a:spcPts val="0"/>
              </a:spcBef>
              <a:spcAft>
                <a:spcPts val="0"/>
              </a:spcAft>
              <a:defRPr/>
            </a:pPr>
            <a:endParaRPr lang="en-GB" dirty="0">
              <a:solidFill>
                <a:schemeClr val="tx1"/>
              </a:solidFill>
            </a:endParaRPr>
          </a:p>
        </p:txBody>
      </p:sp>
      <p:sp>
        <p:nvSpPr>
          <p:cNvPr id="11" name="Rectangle 4"/>
          <p:cNvSpPr>
            <a:spLocks noChangeArrowheads="1"/>
          </p:cNvSpPr>
          <p:nvPr/>
        </p:nvSpPr>
        <p:spPr bwMode="auto">
          <a:xfrm>
            <a:off x="1115616" y="2636912"/>
            <a:ext cx="6450746"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7000"/>
              </a:lnSpc>
              <a:spcBef>
                <a:spcPct val="0"/>
              </a:spcBef>
              <a:spcAft>
                <a:spcPts val="800"/>
              </a:spcAft>
              <a:buFontTx/>
              <a:buNone/>
            </a:pPr>
            <a:r>
              <a:rPr lang="en-GB" altLang="en-US" dirty="0" smtClean="0">
                <a:solidFill>
                  <a:schemeClr val="tx1"/>
                </a:solidFill>
                <a:ea typeface="Calibri" pitchFamily="34" charset="0"/>
                <a:cs typeface="Times New Roman" pitchFamily="18" charset="0"/>
              </a:rPr>
              <a:t>Jacob </a:t>
            </a:r>
            <a:r>
              <a:rPr lang="en-GB" altLang="en-US" dirty="0" smtClean="0">
                <a:solidFill>
                  <a:schemeClr val="tx1"/>
                </a:solidFill>
                <a:ea typeface="Calibri" pitchFamily="34" charset="0"/>
                <a:cs typeface="Times New Roman" pitchFamily="18" charset="0"/>
              </a:rPr>
              <a:t>is </a:t>
            </a:r>
            <a:r>
              <a:rPr lang="en-GB" altLang="en-US" dirty="0">
                <a:solidFill>
                  <a:schemeClr val="tx1"/>
                </a:solidFill>
                <a:ea typeface="Calibri" pitchFamily="34" charset="0"/>
                <a:cs typeface="Times New Roman" pitchFamily="18" charset="0"/>
              </a:rPr>
              <a:t>also </a:t>
            </a:r>
            <a:r>
              <a:rPr lang="en-GB" altLang="en-US" dirty="0" smtClean="0">
                <a:solidFill>
                  <a:schemeClr val="tx1"/>
                </a:solidFill>
                <a:ea typeface="Calibri" pitchFamily="34" charset="0"/>
                <a:cs typeface="Times New Roman" pitchFamily="18" charset="0"/>
              </a:rPr>
              <a:t>overthinking what has </a:t>
            </a:r>
            <a:r>
              <a:rPr lang="en-GB" altLang="en-US" dirty="0">
                <a:solidFill>
                  <a:schemeClr val="tx1"/>
                </a:solidFill>
                <a:ea typeface="Calibri" pitchFamily="34" charset="0"/>
                <a:cs typeface="Times New Roman" pitchFamily="18" charset="0"/>
              </a:rPr>
              <a:t>happened in the past and is </a:t>
            </a:r>
            <a:r>
              <a:rPr lang="en-GB" altLang="en-US" dirty="0" smtClean="0">
                <a:solidFill>
                  <a:schemeClr val="tx1"/>
                </a:solidFill>
                <a:ea typeface="Calibri" pitchFamily="34" charset="0"/>
                <a:cs typeface="Times New Roman" pitchFamily="18" charset="0"/>
              </a:rPr>
              <a:t>focusing </a:t>
            </a:r>
            <a:r>
              <a:rPr lang="en-GB" altLang="en-US" dirty="0" smtClean="0">
                <a:solidFill>
                  <a:schemeClr val="tx1"/>
                </a:solidFill>
                <a:ea typeface="Calibri" pitchFamily="34" charset="0"/>
                <a:cs typeface="Times New Roman" pitchFamily="18" charset="0"/>
              </a:rPr>
              <a:t>all </a:t>
            </a:r>
            <a:r>
              <a:rPr lang="en-GB" altLang="en-US" dirty="0">
                <a:solidFill>
                  <a:schemeClr val="tx1"/>
                </a:solidFill>
                <a:ea typeface="Calibri" pitchFamily="34" charset="0"/>
                <a:cs typeface="Times New Roman" pitchFamily="18" charset="0"/>
              </a:rPr>
              <a:t>the worst parts of his </a:t>
            </a:r>
            <a:r>
              <a:rPr lang="en-GB" altLang="en-US" dirty="0" smtClean="0">
                <a:solidFill>
                  <a:schemeClr val="tx1"/>
                </a:solidFill>
                <a:ea typeface="Calibri" pitchFamily="34" charset="0"/>
                <a:cs typeface="Times New Roman" pitchFamily="18" charset="0"/>
              </a:rPr>
              <a:t>memories,  </a:t>
            </a:r>
            <a:r>
              <a:rPr lang="en-GB" altLang="en-US" dirty="0">
                <a:solidFill>
                  <a:schemeClr val="tx1"/>
                </a:solidFill>
                <a:ea typeface="Calibri" pitchFamily="34" charset="0"/>
                <a:cs typeface="Times New Roman" pitchFamily="18" charset="0"/>
              </a:rPr>
              <a:t>which is making the whole thing worse.</a:t>
            </a:r>
          </a:p>
          <a:p>
            <a:pPr eaLnBrk="1" hangingPunct="1">
              <a:lnSpc>
                <a:spcPct val="107000"/>
              </a:lnSpc>
              <a:spcBef>
                <a:spcPct val="0"/>
              </a:spcBef>
              <a:spcAft>
                <a:spcPts val="800"/>
              </a:spcAft>
              <a:buFontTx/>
              <a:buNone/>
            </a:pPr>
            <a:r>
              <a:rPr lang="en-GB" altLang="en-US" dirty="0">
                <a:solidFill>
                  <a:schemeClr val="tx1"/>
                </a:solidFill>
                <a:ea typeface="Calibri" pitchFamily="34" charset="0"/>
                <a:cs typeface="Times New Roman" pitchFamily="18" charset="0"/>
              </a:rPr>
              <a:t>He has forgotten that on that day, Emma and Tai asked if he wanted to play their card game but he said no.</a:t>
            </a:r>
          </a:p>
        </p:txBody>
      </p:sp>
      <p:sp>
        <p:nvSpPr>
          <p:cNvPr id="12" name="Rectangle 11"/>
          <p:cNvSpPr/>
          <p:nvPr/>
        </p:nvSpPr>
        <p:spPr>
          <a:xfrm>
            <a:off x="827088" y="4509120"/>
            <a:ext cx="7480300" cy="108012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smtClean="0">
                <a:solidFill>
                  <a:schemeClr val="tx1"/>
                </a:solidFill>
                <a:latin typeface="Twinkl"/>
              </a:rPr>
              <a:t>Jacob</a:t>
            </a:r>
            <a:r>
              <a:rPr lang="en-GB" dirty="0" smtClean="0">
                <a:solidFill>
                  <a:schemeClr val="tx1"/>
                </a:solidFill>
                <a:latin typeface="Twinkl"/>
              </a:rPr>
              <a:t> </a:t>
            </a:r>
            <a:r>
              <a:rPr lang="en-GB" dirty="0">
                <a:solidFill>
                  <a:schemeClr val="tx1"/>
                </a:solidFill>
                <a:latin typeface="Twinkl"/>
              </a:rPr>
              <a:t>is not enjoying himself at all with his family or thinking about what he is </a:t>
            </a:r>
            <a:r>
              <a:rPr lang="en-GB" dirty="0" smtClean="0">
                <a:solidFill>
                  <a:schemeClr val="tx1"/>
                </a:solidFill>
                <a:latin typeface="Twinkl"/>
              </a:rPr>
              <a:t>doing or enjoying now.  </a:t>
            </a:r>
            <a:r>
              <a:rPr lang="en-GB" dirty="0">
                <a:solidFill>
                  <a:schemeClr val="tx1"/>
                </a:solidFill>
                <a:latin typeface="Twinkl"/>
              </a:rPr>
              <a:t>he </a:t>
            </a:r>
            <a:r>
              <a:rPr lang="en-GB" dirty="0" smtClean="0">
                <a:solidFill>
                  <a:schemeClr val="tx1"/>
                </a:solidFill>
                <a:latin typeface="Twinkl"/>
              </a:rPr>
              <a:t>is thinking about the </a:t>
            </a:r>
            <a:r>
              <a:rPr lang="en-GB" dirty="0">
                <a:solidFill>
                  <a:schemeClr val="tx1"/>
                </a:solidFill>
                <a:latin typeface="Twinkl"/>
              </a:rPr>
              <a:t>past and the future…not the present.</a:t>
            </a:r>
          </a:p>
          <a:p>
            <a:pPr algn="ctr" eaLnBrk="1" fontAlgn="auto" hangingPunct="1">
              <a:spcBef>
                <a:spcPts val="0"/>
              </a:spcBef>
              <a:spcAft>
                <a:spcPts val="0"/>
              </a:spcAft>
              <a:defRPr/>
            </a:pPr>
            <a:endParaRPr lang="en-GB" dirty="0">
              <a:solidFill>
                <a:schemeClr val="tx1"/>
              </a:solidFill>
              <a:latin typeface="Twinkl"/>
            </a:endParaRPr>
          </a:p>
        </p:txBody>
      </p:sp>
    </p:spTree>
    <p:extLst>
      <p:ext uri="{BB962C8B-B14F-4D97-AF65-F5344CB8AC3E}">
        <p14:creationId xmlns:p14="http://schemas.microsoft.com/office/powerpoint/2010/main" val="170651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p:cNvSpPr>
          <p:nvPr>
            <p:ph type="title"/>
          </p:nvPr>
        </p:nvSpPr>
        <p:spPr>
          <a:xfrm>
            <a:off x="457200" y="479425"/>
            <a:ext cx="8220075" cy="993775"/>
          </a:xfrm>
        </p:spPr>
        <p:txBody>
          <a:bodyPr/>
          <a:lstStyle/>
          <a:p>
            <a:pPr eaLnBrk="1" hangingPunct="1"/>
            <a:r>
              <a:rPr lang="en-GB" altLang="en-US" dirty="0" smtClean="0">
                <a:latin typeface="Twinkl"/>
              </a:rPr>
              <a:t>Discussion Time</a:t>
            </a:r>
          </a:p>
        </p:txBody>
      </p:sp>
      <p:sp>
        <p:nvSpPr>
          <p:cNvPr id="9" name="Rectangle 3"/>
          <p:cNvSpPr>
            <a:spLocks noChangeArrowheads="1"/>
          </p:cNvSpPr>
          <p:nvPr/>
        </p:nvSpPr>
        <p:spPr bwMode="auto">
          <a:xfrm>
            <a:off x="811213" y="1381125"/>
            <a:ext cx="74025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7000"/>
              </a:lnSpc>
              <a:spcBef>
                <a:spcPct val="0"/>
              </a:spcBef>
              <a:spcAft>
                <a:spcPts val="800"/>
              </a:spcAft>
              <a:buFontTx/>
              <a:buNone/>
            </a:pPr>
            <a:r>
              <a:rPr lang="en-GB" altLang="en-US" dirty="0">
                <a:solidFill>
                  <a:schemeClr val="tx1"/>
                </a:solidFill>
                <a:ea typeface="Calibri" pitchFamily="34" charset="0"/>
                <a:cs typeface="Times New Roman" pitchFamily="18" charset="0"/>
              </a:rPr>
              <a:t>Let’s see what happens to </a:t>
            </a:r>
            <a:r>
              <a:rPr lang="en-GB" altLang="en-US" dirty="0" smtClean="0">
                <a:solidFill>
                  <a:schemeClr val="tx1"/>
                </a:solidFill>
                <a:ea typeface="Calibri" pitchFamily="34" charset="0"/>
                <a:cs typeface="Times New Roman" pitchFamily="18" charset="0"/>
              </a:rPr>
              <a:t>Jacob</a:t>
            </a:r>
            <a:r>
              <a:rPr lang="en-GB" altLang="en-US" dirty="0" smtClean="0">
                <a:solidFill>
                  <a:schemeClr val="tx1"/>
                </a:solidFill>
                <a:ea typeface="Calibri" pitchFamily="34" charset="0"/>
                <a:cs typeface="Times New Roman" pitchFamily="18" charset="0"/>
              </a:rPr>
              <a:t> </a:t>
            </a:r>
            <a:r>
              <a:rPr lang="en-GB" altLang="en-US" dirty="0">
                <a:solidFill>
                  <a:schemeClr val="tx1"/>
                </a:solidFill>
                <a:ea typeface="Calibri" pitchFamily="34" charset="0"/>
                <a:cs typeface="Times New Roman" pitchFamily="18" charset="0"/>
              </a:rPr>
              <a:t>when he arrived at school.</a:t>
            </a:r>
          </a:p>
        </p:txBody>
      </p:sp>
      <p:sp>
        <p:nvSpPr>
          <p:cNvPr id="11" name="Rectangle 10"/>
          <p:cNvSpPr/>
          <p:nvPr/>
        </p:nvSpPr>
        <p:spPr>
          <a:xfrm>
            <a:off x="733425" y="1876425"/>
            <a:ext cx="7480300" cy="990600"/>
          </a:xfrm>
          <a:prstGeom prst="rect">
            <a:avLst/>
          </a:prstGeom>
          <a:solidFill>
            <a:srgbClr val="9FDD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latin typeface="Twinkl"/>
              </a:rPr>
              <a:t>So, Jack was at school after all! </a:t>
            </a:r>
            <a:r>
              <a:rPr lang="en-GB" dirty="0" smtClean="0">
                <a:solidFill>
                  <a:schemeClr val="tx1"/>
                </a:solidFill>
                <a:latin typeface="Twinkl"/>
              </a:rPr>
              <a:t>Jacob</a:t>
            </a:r>
            <a:r>
              <a:rPr lang="en-GB" dirty="0" smtClean="0">
                <a:solidFill>
                  <a:schemeClr val="tx1"/>
                </a:solidFill>
                <a:latin typeface="Twinkl"/>
              </a:rPr>
              <a:t> </a:t>
            </a:r>
            <a:r>
              <a:rPr lang="en-GB" dirty="0">
                <a:solidFill>
                  <a:schemeClr val="tx1"/>
                </a:solidFill>
                <a:latin typeface="Twinkl"/>
              </a:rPr>
              <a:t>was worrying about something in the future that didn’t even happen! </a:t>
            </a:r>
          </a:p>
          <a:p>
            <a:pPr algn="ctr" eaLnBrk="1" fontAlgn="auto" hangingPunct="1">
              <a:spcBef>
                <a:spcPts val="0"/>
              </a:spcBef>
              <a:spcAft>
                <a:spcPts val="0"/>
              </a:spcAft>
              <a:defRPr/>
            </a:pPr>
            <a:endParaRPr lang="en-GB" dirty="0">
              <a:solidFill>
                <a:schemeClr val="tx1"/>
              </a:solidFill>
            </a:endParaRPr>
          </a:p>
        </p:txBody>
      </p:sp>
      <p:pic>
        <p:nvPicPr>
          <p:cNvPr id="16" name="Picture 15" descr="Z:\# Action Folder!\PDF &amp; Preview\PNG\friends-play-boys-hu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3338442"/>
            <a:ext cx="34734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241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itle 1"/>
          <p:cNvSpPr>
            <a:spLocks noGrp="1"/>
          </p:cNvSpPr>
          <p:nvPr>
            <p:ph type="title"/>
          </p:nvPr>
        </p:nvSpPr>
        <p:spPr>
          <a:xfrm>
            <a:off x="395536" y="116632"/>
            <a:ext cx="8220075" cy="993775"/>
          </a:xfrm>
        </p:spPr>
        <p:txBody>
          <a:bodyPr/>
          <a:lstStyle/>
          <a:p>
            <a:pPr eaLnBrk="1" hangingPunct="1"/>
            <a:r>
              <a:rPr lang="en-GB" altLang="en-US" dirty="0" smtClean="0"/>
              <a:t>Mindfulness</a:t>
            </a:r>
          </a:p>
        </p:txBody>
      </p:sp>
      <p:sp>
        <p:nvSpPr>
          <p:cNvPr id="9" name="Rectangle 8"/>
          <p:cNvSpPr/>
          <p:nvPr/>
        </p:nvSpPr>
        <p:spPr>
          <a:xfrm>
            <a:off x="755576" y="908720"/>
            <a:ext cx="7408863" cy="1196975"/>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a typeface="Calibri" panose="020F0502020204030204" pitchFamily="34" charset="0"/>
              <a:cs typeface="Times New Roman" panose="02020603050405020304" pitchFamily="18" charset="0"/>
            </a:endParaRPr>
          </a:p>
          <a:p>
            <a:pPr algn="ctr" eaLnBrk="1" fontAlgn="auto" hangingPunct="1">
              <a:spcBef>
                <a:spcPts val="0"/>
              </a:spcBef>
              <a:spcAft>
                <a:spcPts val="0"/>
              </a:spcAft>
              <a:defRPr/>
            </a:pPr>
            <a:r>
              <a:rPr lang="en-GB" dirty="0">
                <a:solidFill>
                  <a:schemeClr val="tx1"/>
                </a:solidFill>
                <a:latin typeface="Twinkl" panose="020B0604020202020204" pitchFamily="2" charset="0"/>
                <a:ea typeface="Calibri" panose="020F0502020204030204" pitchFamily="34" charset="0"/>
                <a:cs typeface="Times New Roman" panose="02020603050405020304" pitchFamily="18" charset="0"/>
              </a:rPr>
              <a:t>Mindfulness is when we are thinking about what we are doing right now. Ignoring the past or the future, we just think about </a:t>
            </a:r>
          </a:p>
          <a:p>
            <a:pPr algn="ctr" eaLnBrk="1" fontAlgn="auto" hangingPunct="1">
              <a:spcBef>
                <a:spcPts val="0"/>
              </a:spcBef>
              <a:spcAft>
                <a:spcPts val="0"/>
              </a:spcAft>
              <a:defRPr/>
            </a:pPr>
            <a:r>
              <a:rPr lang="en-GB" dirty="0">
                <a:solidFill>
                  <a:schemeClr val="tx1"/>
                </a:solidFill>
                <a:latin typeface="Twinkl" panose="020B0604020202020204" pitchFamily="2" charset="0"/>
                <a:ea typeface="Calibri" panose="020F0502020204030204" pitchFamily="34" charset="0"/>
                <a:cs typeface="Times New Roman" panose="02020603050405020304" pitchFamily="18" charset="0"/>
              </a:rPr>
              <a:t>the present. </a:t>
            </a:r>
          </a:p>
          <a:p>
            <a:pPr algn="ctr" eaLnBrk="1" fontAlgn="auto" hangingPunct="1">
              <a:spcBef>
                <a:spcPts val="0"/>
              </a:spcBef>
              <a:spcAft>
                <a:spcPts val="0"/>
              </a:spcAft>
              <a:defRPr/>
            </a:pPr>
            <a:endParaRPr lang="en-GB" dirty="0">
              <a:solidFill>
                <a:schemeClr val="tx1"/>
              </a:solidFill>
            </a:endParaRPr>
          </a:p>
        </p:txBody>
      </p:sp>
      <p:sp>
        <p:nvSpPr>
          <p:cNvPr id="11" name="Rectangle 3"/>
          <p:cNvSpPr>
            <a:spLocks noChangeArrowheads="1"/>
          </p:cNvSpPr>
          <p:nvPr/>
        </p:nvSpPr>
        <p:spPr bwMode="auto">
          <a:xfrm>
            <a:off x="2915816" y="2348880"/>
            <a:ext cx="4572000" cy="345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7000"/>
              </a:lnSpc>
              <a:spcBef>
                <a:spcPct val="0"/>
              </a:spcBef>
              <a:spcAft>
                <a:spcPts val="800"/>
              </a:spcAft>
              <a:buFontTx/>
              <a:buNone/>
            </a:pPr>
            <a:r>
              <a:rPr lang="en-GB" altLang="en-US" dirty="0">
                <a:solidFill>
                  <a:schemeClr val="tx1"/>
                </a:solidFill>
                <a:ea typeface="Calibri" pitchFamily="34" charset="0"/>
                <a:cs typeface="Times New Roman" pitchFamily="18" charset="0"/>
              </a:rPr>
              <a:t>Of course, sometimes, we want or need to reflect positively about the past or become excited about things in the future. Mindfulness is about living for the here and now and enjoying this very moment of our lives!</a:t>
            </a:r>
          </a:p>
          <a:p>
            <a:pPr eaLnBrk="1" hangingPunct="1">
              <a:lnSpc>
                <a:spcPct val="107000"/>
              </a:lnSpc>
              <a:spcBef>
                <a:spcPct val="0"/>
              </a:spcBef>
              <a:spcAft>
                <a:spcPts val="800"/>
              </a:spcAft>
              <a:buFontTx/>
              <a:buNone/>
            </a:pPr>
            <a:r>
              <a:rPr lang="en-GB" altLang="en-US" dirty="0" smtClean="0">
                <a:solidFill>
                  <a:schemeClr val="tx1"/>
                </a:solidFill>
                <a:ea typeface="Calibri" pitchFamily="34" charset="0"/>
                <a:cs typeface="Times New Roman" pitchFamily="18" charset="0"/>
              </a:rPr>
              <a:t>Jacob</a:t>
            </a:r>
            <a:r>
              <a:rPr lang="en-GB" altLang="en-US" dirty="0" smtClean="0">
                <a:solidFill>
                  <a:schemeClr val="tx1"/>
                </a:solidFill>
                <a:ea typeface="Calibri" pitchFamily="34" charset="0"/>
                <a:cs typeface="Times New Roman" pitchFamily="18" charset="0"/>
              </a:rPr>
              <a:t> </a:t>
            </a:r>
            <a:r>
              <a:rPr lang="en-GB" altLang="en-US" dirty="0">
                <a:solidFill>
                  <a:schemeClr val="tx1"/>
                </a:solidFill>
                <a:ea typeface="Calibri" pitchFamily="34" charset="0"/>
                <a:cs typeface="Times New Roman" pitchFamily="18" charset="0"/>
              </a:rPr>
              <a:t>could have focused on his breakfast with his family and enjoyed that special family time instead of worrying about something which was out of his control in the future.</a:t>
            </a:r>
          </a:p>
        </p:txBody>
      </p:sp>
      <p:pic>
        <p:nvPicPr>
          <p:cNvPr id="13" name="Picture 12" descr="A close up of a logo&#10;&#10;Description automatically generated">
            <a:extLst>
              <a:ext uri="{FF2B5EF4-FFF2-40B4-BE49-F238E27FC236}">
                <a16:creationId xmlns:lc="http://schemas.openxmlformats.org/drawingml/2006/lockedCanvas" xmlns:a16="http://schemas.microsoft.com/office/drawing/2014/main" xmlns="" id="{2F5555F1-A073-FB49-A4E8-84B0DDC3E5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2636912"/>
            <a:ext cx="2466383" cy="3241791"/>
          </a:xfrm>
          <a:prstGeom prst="rect">
            <a:avLst/>
          </a:prstGeom>
        </p:spPr>
      </p:pic>
    </p:spTree>
    <p:extLst>
      <p:ext uri="{BB962C8B-B14F-4D97-AF65-F5344CB8AC3E}">
        <p14:creationId xmlns:p14="http://schemas.microsoft.com/office/powerpoint/2010/main" val="2034287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4528</TotalTime>
  <Words>1782</Words>
  <Application>Microsoft Office PowerPoint</Application>
  <PresentationFormat>On-screen Show (4:3)</PresentationFormat>
  <Paragraphs>228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Be You presentation template 2</vt:lpstr>
      <vt:lpstr>PowerPoint Presentation</vt:lpstr>
      <vt:lpstr>Do you ever feel like your mind can be like a snow globe? All shaken up with thoughts falling everywhere?</vt:lpstr>
      <vt:lpstr>PowerPoint Presentation</vt:lpstr>
      <vt:lpstr>Discussion Time</vt:lpstr>
      <vt:lpstr>Jacob</vt:lpstr>
      <vt:lpstr>Jacob</vt:lpstr>
      <vt:lpstr>Jacob</vt:lpstr>
      <vt:lpstr>Discussion Time</vt:lpstr>
      <vt:lpstr>Mindfulness</vt:lpstr>
      <vt:lpstr>Mindfulness</vt:lpstr>
      <vt:lpstr>Sitting</vt:lpstr>
      <vt:lpstr>Breathing</vt:lpstr>
      <vt:lpstr>Bubble Breathing</vt:lpstr>
      <vt:lpstr>Bubble Breathing</vt:lpstr>
      <vt:lpstr>Bumblebee Breathing</vt:lpstr>
      <vt:lpstr>Rainbow Breathing</vt:lpstr>
      <vt:lpstr>Rainbow Breathing</vt:lpstr>
      <vt:lpstr>Balloon Breathing</vt:lpstr>
      <vt:lpstr>PowerPoint Presentation</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Kell Michelle (RTF) NHCT</cp:lastModifiedBy>
  <cp:revision>23</cp:revision>
  <dcterms:created xsi:type="dcterms:W3CDTF">2020-01-21T09:22:57Z</dcterms:created>
  <dcterms:modified xsi:type="dcterms:W3CDTF">2020-09-29T09:13:10Z</dcterms:modified>
</cp:coreProperties>
</file>