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22" r:id="rId3"/>
    <p:sldId id="310" r:id="rId4"/>
    <p:sldId id="313" r:id="rId5"/>
    <p:sldId id="312" r:id="rId6"/>
    <p:sldId id="320" r:id="rId7"/>
    <p:sldId id="319" r:id="rId8"/>
    <p:sldId id="323" r:id="rId9"/>
    <p:sldId id="324" r:id="rId10"/>
    <p:sldId id="325" r:id="rId11"/>
    <p:sldId id="326" r:id="rId12"/>
    <p:sldId id="327" r:id="rId13"/>
    <p:sldId id="328" r:id="rId14"/>
    <p:sldId id="329" r:id="rId15"/>
    <p:sldId id="276" r:id="rId16"/>
    <p:sldId id="26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7" autoAdjust="0"/>
    <p:restoredTop sz="58777" autoAdjust="0"/>
  </p:normalViewPr>
  <p:slideViewPr>
    <p:cSldViewPr>
      <p:cViewPr varScale="1">
        <p:scale>
          <a:sx n="45" d="100"/>
          <a:sy n="45" d="100"/>
        </p:scale>
        <p:origin x="1836" y="48"/>
      </p:cViewPr>
      <p:guideLst>
        <p:guide orient="horz" pos="2160"/>
        <p:guide pos="2880"/>
      </p:guideLst>
    </p:cSldViewPr>
  </p:slideViewPr>
  <p:notesTextViewPr>
    <p:cViewPr>
      <p:scale>
        <a:sx n="1" d="1"/>
        <a:sy n="1" d="1"/>
      </p:scale>
      <p:origin x="0" y="0"/>
    </p:cViewPr>
  </p:notesTextViewPr>
  <p:notesViewPr>
    <p:cSldViewPr>
      <p:cViewPr varScale="1">
        <p:scale>
          <a:sx n="52" d="100"/>
          <a:sy n="52" d="100"/>
        </p:scale>
        <p:origin x="-27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523858-2DE8-43D3-BBEC-108554404DC9}" type="datetimeFigureOut">
              <a:rPr lang="en-GB" smtClean="0"/>
              <a:t>11/05/2021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A289E7-7D14-47ED-B516-ABA539E0AEB8}" type="slidenum">
              <a:rPr lang="en-GB" smtClean="0"/>
              <a:t>‹#›</a:t>
            </a:fld>
            <a:endParaRPr lang="en-GB"/>
          </a:p>
        </p:txBody>
      </p:sp>
    </p:spTree>
    <p:extLst>
      <p:ext uri="{BB962C8B-B14F-4D97-AF65-F5344CB8AC3E}">
        <p14:creationId xmlns:p14="http://schemas.microsoft.com/office/powerpoint/2010/main" val="270731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self and role/service</a:t>
            </a:r>
          </a:p>
          <a:p>
            <a:endParaRPr lang="en-GB" dirty="0"/>
          </a:p>
          <a:p>
            <a:r>
              <a:rPr lang="en-GB" dirty="0"/>
              <a:t>We all know the importance of looking after our bodies, our physical health- making sure we are fit and strong</a:t>
            </a:r>
          </a:p>
          <a:p>
            <a:endParaRPr lang="en-GB" dirty="0"/>
          </a:p>
          <a:p>
            <a:r>
              <a:rPr lang="en-GB" dirty="0"/>
              <a:t>But we also have mental health, which relates to our thoughts, feelings, mood and behaviour.  </a:t>
            </a:r>
          </a:p>
          <a:p>
            <a:endParaRPr lang="en-GB" dirty="0"/>
          </a:p>
          <a:p>
            <a:r>
              <a:rPr lang="en-GB" dirty="0"/>
              <a:t>It is important to understand how to look after our mental health, in the same way we look after our physical health.</a:t>
            </a:r>
          </a:p>
          <a:p>
            <a:endParaRPr lang="en-GB" dirty="0"/>
          </a:p>
          <a:p>
            <a:r>
              <a:rPr lang="en-GB" dirty="0"/>
              <a:t>So, today we are going to talk about resilience and how we can support the children and young people in our care, develop their resilience, whilst also considering our own levels. </a:t>
            </a:r>
          </a:p>
        </p:txBody>
      </p:sp>
      <p:sp>
        <p:nvSpPr>
          <p:cNvPr id="4" name="Slide Number Placeholder 3"/>
          <p:cNvSpPr>
            <a:spLocks noGrp="1"/>
          </p:cNvSpPr>
          <p:nvPr>
            <p:ph type="sldNum" sz="quarter" idx="10"/>
          </p:nvPr>
        </p:nvSpPr>
        <p:spPr/>
        <p:txBody>
          <a:bodyPr/>
          <a:lstStyle/>
          <a:p>
            <a:fld id="{B1A289E7-7D14-47ED-B516-ABA539E0AEB8}" type="slidenum">
              <a:rPr lang="en-GB" smtClean="0"/>
              <a:t>1</a:t>
            </a:fld>
            <a:endParaRPr lang="en-GB"/>
          </a:p>
        </p:txBody>
      </p:sp>
    </p:spTree>
    <p:extLst>
      <p:ext uri="{BB962C8B-B14F-4D97-AF65-F5344CB8AC3E}">
        <p14:creationId xmlns:p14="http://schemas.microsoft.com/office/powerpoint/2010/main" val="583735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 Be Active</a:t>
            </a:r>
          </a:p>
          <a:p>
            <a:endParaRPr lang="en-GB" dirty="0"/>
          </a:p>
          <a:p>
            <a:r>
              <a:rPr lang="en-GB" dirty="0"/>
              <a:t>Increasing our activity and exercise levels can boost our mood significantly: </a:t>
            </a:r>
          </a:p>
          <a:p>
            <a:endParaRPr lang="en-GB" dirty="0"/>
          </a:p>
          <a:p>
            <a:r>
              <a:rPr lang="en-GB" dirty="0"/>
              <a:t>Being active: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Makes us </a:t>
            </a:r>
            <a:r>
              <a:rPr lang="en-GB" b="1" dirty="0"/>
              <a:t>feel better </a:t>
            </a:r>
            <a:r>
              <a:rPr lang="en-GB" dirty="0"/>
              <a:t>about ourselves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Makes us feel more </a:t>
            </a:r>
            <a:r>
              <a:rPr lang="en-GB" b="1" dirty="0"/>
              <a:t>positive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Improves our ability to </a:t>
            </a:r>
            <a:r>
              <a:rPr lang="en-GB" b="1" dirty="0"/>
              <a:t>think more clearly</a:t>
            </a:r>
          </a:p>
          <a:p>
            <a:r>
              <a:rPr lang="en-GB" dirty="0"/>
              <a:t>Provides us with greater </a:t>
            </a:r>
            <a:r>
              <a:rPr lang="en-GB" b="1" dirty="0"/>
              <a:t>energy and motivation levels</a:t>
            </a:r>
          </a:p>
          <a:p>
            <a:r>
              <a:rPr lang="en-GB" dirty="0"/>
              <a:t>Helps us to think about something other than focussing on our unhelpful thoughts </a:t>
            </a:r>
          </a:p>
          <a:p>
            <a:r>
              <a:rPr lang="en-GB" dirty="0"/>
              <a:t>Gives us a sense of </a:t>
            </a:r>
            <a:r>
              <a:rPr lang="en-GB" b="1" dirty="0"/>
              <a:t>achievement </a:t>
            </a:r>
          </a:p>
          <a:p>
            <a:r>
              <a:rPr lang="en-GB" b="0" dirty="0"/>
              <a:t>Gives us a sense </a:t>
            </a:r>
            <a:r>
              <a:rPr lang="en-GB" b="1" dirty="0"/>
              <a:t>Enjoyment </a:t>
            </a:r>
          </a:p>
          <a:p>
            <a:r>
              <a:rPr lang="en-GB" dirty="0"/>
              <a:t>Allows us to </a:t>
            </a:r>
            <a:r>
              <a:rPr lang="en-GB" b="1" dirty="0"/>
              <a:t>socialise</a:t>
            </a:r>
            <a:r>
              <a:rPr lang="en-GB" dirty="0"/>
              <a:t> with others </a:t>
            </a:r>
          </a:p>
          <a:p>
            <a:endParaRPr lang="en-GB" baseline="0" dirty="0"/>
          </a:p>
          <a:p>
            <a:r>
              <a:rPr lang="en-GB" b="1" dirty="0"/>
              <a:t>Activity</a:t>
            </a:r>
            <a:r>
              <a:rPr lang="en-GB" sz="1200" b="0" i="0" u="none" strike="noStrike" kern="1200" baseline="0" dirty="0">
                <a:solidFill>
                  <a:schemeClr val="tx1"/>
                </a:solidFill>
                <a:latin typeface="+mn-lt"/>
                <a:ea typeface="+mn-ea"/>
                <a:cs typeface="+mn-cs"/>
              </a:rPr>
              <a:t>: Think </a:t>
            </a:r>
            <a:r>
              <a:rPr lang="en-GB" dirty="0"/>
              <a:t>of 5 activities that you enjoy and makes you feel good!</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Dance to your favourite song</a:t>
            </a:r>
          </a:p>
          <a:p>
            <a:r>
              <a:rPr lang="en-GB" sz="1200" b="0" i="0" u="none" strike="noStrike" kern="1200" baseline="0" dirty="0">
                <a:solidFill>
                  <a:schemeClr val="tx1"/>
                </a:solidFill>
                <a:latin typeface="+mn-lt"/>
                <a:ea typeface="+mn-ea"/>
                <a:cs typeface="+mn-cs"/>
              </a:rPr>
              <a:t>Listen to music</a:t>
            </a:r>
          </a:p>
          <a:p>
            <a:r>
              <a:rPr lang="en-GB" sz="1200" b="0" i="0" u="none" strike="noStrike" kern="1200" baseline="0" dirty="0">
                <a:solidFill>
                  <a:schemeClr val="tx1"/>
                </a:solidFill>
                <a:latin typeface="+mn-lt"/>
                <a:ea typeface="+mn-ea"/>
                <a:cs typeface="+mn-cs"/>
              </a:rPr>
              <a:t>Walk the dog</a:t>
            </a:r>
          </a:p>
          <a:p>
            <a:r>
              <a:rPr lang="en-GB" sz="1200" b="0" i="0" u="none" strike="noStrike" kern="1200" baseline="0" dirty="0">
                <a:solidFill>
                  <a:schemeClr val="tx1"/>
                </a:solidFill>
                <a:latin typeface="+mn-lt"/>
                <a:ea typeface="+mn-ea"/>
                <a:cs typeface="+mn-cs"/>
              </a:rPr>
              <a:t>Cycle</a:t>
            </a:r>
          </a:p>
          <a:p>
            <a:r>
              <a:rPr lang="en-GB" sz="1200" b="0" i="0" u="none" strike="noStrike" kern="1200" baseline="0" dirty="0">
                <a:solidFill>
                  <a:schemeClr val="tx1"/>
                </a:solidFill>
                <a:latin typeface="+mn-lt"/>
                <a:ea typeface="+mn-ea"/>
                <a:cs typeface="+mn-cs"/>
              </a:rPr>
              <a:t>Play a sport with friends</a:t>
            </a:r>
          </a:p>
          <a:p>
            <a:r>
              <a:rPr lang="en-GB" sz="1200" b="0" i="0" u="none" strike="noStrike" kern="1200" baseline="0" dirty="0">
                <a:solidFill>
                  <a:schemeClr val="tx1"/>
                </a:solidFill>
                <a:latin typeface="+mn-lt"/>
                <a:ea typeface="+mn-ea"/>
                <a:cs typeface="+mn-cs"/>
              </a:rPr>
              <a:t>Join a club</a:t>
            </a:r>
          </a:p>
          <a:p>
            <a:r>
              <a:rPr lang="en-GB" sz="1200" b="0" i="0" u="none" strike="noStrike" kern="1200" baseline="0" dirty="0">
                <a:solidFill>
                  <a:schemeClr val="tx1"/>
                </a:solidFill>
                <a:latin typeface="+mn-lt"/>
                <a:ea typeface="+mn-ea"/>
                <a:cs typeface="+mn-cs"/>
              </a:rPr>
              <a:t>Run in the playground</a:t>
            </a:r>
          </a:p>
          <a:p>
            <a:r>
              <a:rPr lang="en-GB" sz="1200" b="0" i="0" u="none" strike="noStrike" kern="1200" baseline="0" dirty="0">
                <a:solidFill>
                  <a:schemeClr val="tx1"/>
                </a:solidFill>
                <a:latin typeface="+mn-lt"/>
                <a:ea typeface="+mn-ea"/>
                <a:cs typeface="+mn-cs"/>
              </a:rPr>
              <a:t>gardening</a:t>
            </a:r>
          </a:p>
          <a:p>
            <a:endParaRPr lang="en-GB" sz="1200" b="0" i="0" u="none" strike="noStrike" kern="1200" baseline="0" dirty="0">
              <a:solidFill>
                <a:schemeClr val="tx1"/>
              </a:solidFill>
              <a:latin typeface="+mn-lt"/>
              <a:ea typeface="+mn-ea"/>
              <a:cs typeface="+mn-cs"/>
            </a:endParaRPr>
          </a:p>
          <a:p>
            <a:r>
              <a:rPr lang="en-GB" b="1" dirty="0"/>
              <a:t>Activity- </a:t>
            </a:r>
            <a:r>
              <a:rPr lang="en-GB" dirty="0"/>
              <a:t>On 5 ways to wellbeing sheet, write down 5 ways you could suggest that your person do to be active this week.</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1A289E7-7D14-47ED-B516-ABA539E0AEB8}" type="slidenum">
              <a:rPr lang="en-GB" smtClean="0"/>
              <a:t>10</a:t>
            </a:fld>
            <a:endParaRPr lang="en-GB"/>
          </a:p>
        </p:txBody>
      </p:sp>
    </p:spTree>
    <p:extLst>
      <p:ext uri="{BB962C8B-B14F-4D97-AF65-F5344CB8AC3E}">
        <p14:creationId xmlns:p14="http://schemas.microsoft.com/office/powerpoint/2010/main" val="3137372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 Take notice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E48"/>
                </a:solidFill>
                <a:effectLst/>
                <a:latin typeface="Montserrat"/>
              </a:rPr>
              <a:t>Ours and our </a:t>
            </a:r>
            <a:r>
              <a:rPr lang="en-GB" b="0" i="0" dirty="0" err="1">
                <a:solidFill>
                  <a:srgbClr val="333E48"/>
                </a:solidFill>
                <a:effectLst/>
                <a:latin typeface="Montserrat"/>
              </a:rPr>
              <a:t>childrens</a:t>
            </a:r>
            <a:r>
              <a:rPr lang="en-GB" b="0" i="0" dirty="0">
                <a:solidFill>
                  <a:srgbClr val="333E48"/>
                </a:solidFill>
                <a:effectLst/>
                <a:latin typeface="Montserrat"/>
              </a:rPr>
              <a:t> lives can be very busy… school, home, friends, homework, clubs etc… We often forget to notice our surroundings and reflect on the day and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E48"/>
              </a:solidFill>
              <a:effectLst/>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E48"/>
                </a:solidFill>
                <a:effectLst/>
                <a:latin typeface="Montserrat"/>
              </a:rPr>
              <a:t>This is about being mindful – appreciating what is around us and enjoying the moment.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E48"/>
              </a:solidFill>
              <a:effectLst/>
              <a:latin typeface="Montserrat"/>
            </a:endParaRPr>
          </a:p>
          <a:p>
            <a:r>
              <a:rPr lang="en-GB" dirty="0"/>
              <a:t>In order to take notice of the positive things around us, we could:</a:t>
            </a:r>
          </a:p>
          <a:p>
            <a:endParaRPr lang="en-GB" dirty="0"/>
          </a:p>
          <a:p>
            <a:pPr marL="171450" indent="-171450">
              <a:buFont typeface="Arial" panose="020B0604020202020204" pitchFamily="34" charset="0"/>
              <a:buChar char="•"/>
            </a:pPr>
            <a:r>
              <a:rPr lang="en-GB" dirty="0"/>
              <a:t>Reﬂect on how you feel and what went well that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Source Sans Pro" panose="020B0503030403020204" pitchFamily="34" charset="0"/>
              </a:rPr>
              <a:t>notice how your friends or family are feeling today</a:t>
            </a:r>
            <a:endParaRPr lang="en-GB" dirty="0"/>
          </a:p>
          <a:p>
            <a:pPr marL="171450" indent="-171450">
              <a:buFont typeface="Arial" panose="020B0604020202020204" pitchFamily="34" charset="0"/>
              <a:buChar char="•"/>
            </a:pPr>
            <a:r>
              <a:rPr lang="en-GB" b="0" i="0" dirty="0">
                <a:solidFill>
                  <a:srgbClr val="000000"/>
                </a:solidFill>
                <a:effectLst/>
                <a:latin typeface="Open Sans"/>
              </a:rPr>
              <a:t>Relax and look around you- maybe clouds moving across the sky</a:t>
            </a:r>
          </a:p>
          <a:p>
            <a:pPr marL="171450" indent="-171450">
              <a:buFont typeface="Arial" panose="020B0604020202020204" pitchFamily="34" charset="0"/>
              <a:buChar char="•"/>
            </a:pPr>
            <a:r>
              <a:rPr lang="en-GB" b="0" i="0" dirty="0">
                <a:solidFill>
                  <a:srgbClr val="000000"/>
                </a:solidFill>
                <a:effectLst/>
                <a:latin typeface="Open Sans"/>
              </a:rPr>
              <a:t>listen to music or the sound outside.</a:t>
            </a:r>
          </a:p>
          <a:p>
            <a:pPr marL="171450" indent="-171450">
              <a:buFont typeface="Arial" panose="020B0604020202020204" pitchFamily="34" charset="0"/>
              <a:buChar char="•"/>
            </a:pPr>
            <a:r>
              <a:rPr lang="en-GB" b="0" i="0" dirty="0">
                <a:solidFill>
                  <a:srgbClr val="000000"/>
                </a:solidFill>
                <a:effectLst/>
                <a:latin typeface="Open Sans"/>
              </a:rPr>
              <a:t>take a few deep breaths.</a:t>
            </a:r>
          </a:p>
          <a:p>
            <a:pPr marL="171450" indent="-171450" algn="l">
              <a:buFont typeface="Arial" panose="020B0604020202020204" pitchFamily="34" charset="0"/>
              <a:buChar char="•"/>
            </a:pPr>
            <a:r>
              <a:rPr lang="en-GB" b="0" i="0" dirty="0">
                <a:solidFill>
                  <a:srgbClr val="333333"/>
                </a:solidFill>
                <a:effectLst/>
                <a:latin typeface="Source Sans Pro" panose="020B0503030403020204" pitchFamily="34" charset="0"/>
              </a:rPr>
              <a:t>paint or draw a picture of what you've seen today</a:t>
            </a:r>
          </a:p>
          <a:p>
            <a:pPr marL="171450" indent="-171450" algn="l">
              <a:buFont typeface="Arial" panose="020B0604020202020204" pitchFamily="34" charset="0"/>
              <a:buChar char="•"/>
            </a:pPr>
            <a:r>
              <a:rPr lang="en-GB" b="0" i="0" dirty="0">
                <a:solidFill>
                  <a:srgbClr val="333333"/>
                </a:solidFill>
                <a:effectLst/>
                <a:latin typeface="Source Sans Pro" panose="020B0503030403020204" pitchFamily="34" charset="0"/>
              </a:rPr>
              <a:t>Reading a book in the sunshine</a:t>
            </a:r>
          </a:p>
          <a:p>
            <a:endParaRPr lang="en-GB" b="1" i="0" dirty="0">
              <a:solidFill>
                <a:srgbClr val="000000"/>
              </a:solidFill>
              <a:effectLst/>
              <a:latin typeface="Open Sans"/>
            </a:endParaRPr>
          </a:p>
          <a:p>
            <a:r>
              <a:rPr lang="en-GB" b="1" i="0" dirty="0">
                <a:solidFill>
                  <a:srgbClr val="000000"/>
                </a:solidFill>
                <a:effectLst/>
                <a:latin typeface="Open Sans"/>
              </a:rPr>
              <a:t>Grounding exercise- </a:t>
            </a:r>
            <a:r>
              <a:rPr lang="en-GB" b="0" i="0" dirty="0">
                <a:solidFill>
                  <a:srgbClr val="000000"/>
                </a:solidFill>
                <a:effectLst/>
                <a:latin typeface="Open Sans"/>
              </a:rPr>
              <a:t>We can encourage our young people to stay in the moment by using out 5 senses. A simple way to do this is by asking your child to: </a:t>
            </a:r>
          </a:p>
          <a:p>
            <a:endParaRPr lang="en-GB" b="0" i="0" dirty="0">
              <a:solidFill>
                <a:srgbClr val="000000"/>
              </a:solidFill>
              <a:effectLst/>
              <a:latin typeface="Open Sans"/>
            </a:endParaRPr>
          </a:p>
          <a:p>
            <a:r>
              <a:rPr lang="en-GB" b="1" i="1" dirty="0">
                <a:solidFill>
                  <a:srgbClr val="1A1A1A"/>
                </a:solidFill>
                <a:effectLst/>
                <a:latin typeface="Spectral"/>
              </a:rPr>
              <a:t>5: Acknowledge FIVE things they see</a:t>
            </a:r>
          </a:p>
          <a:p>
            <a:r>
              <a:rPr lang="en-GB" b="1" i="1" dirty="0">
                <a:solidFill>
                  <a:srgbClr val="1A1A1A"/>
                </a:solidFill>
                <a:effectLst/>
                <a:latin typeface="Spectral"/>
              </a:rPr>
              <a:t>4: Acknowledge FOUR things they can touch</a:t>
            </a:r>
          </a:p>
          <a:p>
            <a:r>
              <a:rPr lang="en-GB" b="1" i="1" dirty="0">
                <a:solidFill>
                  <a:srgbClr val="1A1A1A"/>
                </a:solidFill>
                <a:effectLst/>
                <a:latin typeface="Spectral"/>
              </a:rPr>
              <a:t>3: Acknowledge THREE things they can hear</a:t>
            </a:r>
          </a:p>
          <a:p>
            <a:r>
              <a:rPr lang="en-GB" b="1" i="1" dirty="0">
                <a:solidFill>
                  <a:srgbClr val="1A1A1A"/>
                </a:solidFill>
                <a:effectLst/>
                <a:latin typeface="Spectral"/>
              </a:rPr>
              <a:t>2: Acknowledge TWO things they can smell</a:t>
            </a:r>
          </a:p>
          <a:p>
            <a:r>
              <a:rPr lang="en-GB" b="1" i="1" dirty="0">
                <a:solidFill>
                  <a:srgbClr val="1A1A1A"/>
                </a:solidFill>
                <a:effectLst/>
                <a:latin typeface="Spectral"/>
              </a:rPr>
              <a:t>1: Acknowledge ONE thing they can taste</a:t>
            </a:r>
          </a:p>
          <a:p>
            <a:endParaRPr lang="en-GB" b="1" i="1" dirty="0">
              <a:solidFill>
                <a:srgbClr val="1A1A1A"/>
              </a:solidFill>
              <a:effectLst/>
              <a:latin typeface="Spectral"/>
            </a:endParaRPr>
          </a:p>
          <a:p>
            <a:endParaRPr lang="en-GB" b="1" i="1" dirty="0">
              <a:solidFill>
                <a:srgbClr val="1A1A1A"/>
              </a:solidFill>
              <a:effectLst/>
              <a:latin typeface="Spectral"/>
            </a:endParaRPr>
          </a:p>
          <a:p>
            <a:r>
              <a:rPr lang="en-GB" b="1" i="0" dirty="0"/>
              <a:t>Alternative Activity- Guided imagery (time dependent)</a:t>
            </a:r>
          </a:p>
          <a:p>
            <a:endParaRPr lang="en-GB" b="1" i="0" dirty="0"/>
          </a:p>
          <a:p>
            <a:r>
              <a:rPr lang="en-GB" b="0" i="0" dirty="0"/>
              <a:t>Close your eyes and bring yourself to a calm, quiet place in your mind. Just stay here and relax for a few moments. Breathe deeply and comfortably. Notice how your chest and belly move as you take calming, deep breaths. </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Just listen as the air moves in and out…. in…. and out. It is a quiet and beautiful sound.</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(Pause)</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Now imagine transporting yourself magically to your favourite spot on a beach.</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You can choose your favourite beach. Or if you’ve never been to a beach, just imagine what you think it would be like.</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Picture yourself there now.</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The sun shines brightly and gently warms your skin. It’s as if the sun is reaching down and pouring its love on you…. so warm and so nice.</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Now you’ll slowly walk down toward the surf until you feel the lapping of the warm waves against your toes. Dig your toes deeply into the wet sand.</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Feel the rhythm of the calm waves flow over the sand – it relaxes you. Notice how your breathing remains very calm and even- inhaling and exhaling slowly and calmly. Paying attention now, you slow down your breathing even further and allow your muscles to relax.</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Feel the warmth of the sun melting your muscles into complete relaxation. Slowly and easily your body relaxes more and more …. releasing tension or frustration, releasing any worries or doubts you have. Inhaling deeply again – breathe in calm and peacefulness.</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Look out at the vast, blue ocean. It’s so big, you can’t even see to the other side! Anytime your mind brings up worries, you can think of how small our problems seem when we’re standing next to the huge, beautiful sea. You can also take comfort in how the waves always keep going. Whether the seas are calm and easy or stormy and choppy, the waves never fail to wash up and make the shore look brand new – like it has a fresh start!</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Your body is now relaxed; your mind is relaxed now too. You can empty your mind of all worries or thoughts that have been bothering you. Just enjoy this moment you have now.</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Right now, only this matters, just relaxing and enjoying this moment. Breathe in deeply and allow the relaxation to flow to any part of your body that needs it.</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Imagine the beautiful golden warm sun waking up each and every cell and muscle, making you feel so wonderful and alive! I’m sure you can feel the peace that surrounds you now, letting you know that everything is all right.</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r>
              <a:rPr lang="en-GB" b="0" i="0" dirty="0"/>
              <a:t>Take in a nice, deep breath again and bring your attention back to where you are….. along with all the calm, peaceful feelings of relaxation and rest</a:t>
            </a:r>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endParaRPr lang="en-GB" b="0" i="0" dirty="0"/>
          </a:p>
          <a:p>
            <a:pPr marL="171450" indent="-171450">
              <a:buFont typeface="Arial" panose="020B0604020202020204" pitchFamily="34" charset="0"/>
              <a:buChar char="•"/>
            </a:pPr>
            <a:endParaRPr lang="en-GB"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Activity- </a:t>
            </a:r>
            <a:r>
              <a:rPr lang="en-GB" dirty="0"/>
              <a:t>On 5 ways to wellbeing sheet, write down 5 ways you could suggest that your person do to take notice this week.</a:t>
            </a:r>
            <a:endParaRPr lang="en-GB" sz="12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GB" b="0" i="0" dirty="0"/>
          </a:p>
        </p:txBody>
      </p:sp>
      <p:sp>
        <p:nvSpPr>
          <p:cNvPr id="4" name="Slide Number Placeholder 3"/>
          <p:cNvSpPr>
            <a:spLocks noGrp="1"/>
          </p:cNvSpPr>
          <p:nvPr>
            <p:ph type="sldNum" sz="quarter" idx="10"/>
          </p:nvPr>
        </p:nvSpPr>
        <p:spPr/>
        <p:txBody>
          <a:bodyPr/>
          <a:lstStyle/>
          <a:p>
            <a:fld id="{B1A289E7-7D14-47ED-B516-ABA539E0AEB8}" type="slidenum">
              <a:rPr lang="en-GB" smtClean="0"/>
              <a:t>11</a:t>
            </a:fld>
            <a:endParaRPr lang="en-GB"/>
          </a:p>
        </p:txBody>
      </p:sp>
    </p:spTree>
    <p:extLst>
      <p:ext uri="{BB962C8B-B14F-4D97-AF65-F5344CB8AC3E}">
        <p14:creationId xmlns:p14="http://schemas.microsoft.com/office/powerpoint/2010/main" val="1347332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 Giving</a:t>
            </a:r>
          </a:p>
          <a:p>
            <a:endParaRPr lang="en-GB" dirty="0"/>
          </a:p>
          <a:p>
            <a:r>
              <a:rPr lang="en-GB" dirty="0"/>
              <a:t>Any acts of kindness, whether small or large can make us feel happier and more satisfied about life. Encouraging you’re your person to ‘give’, can have a huge positive impact on how they see and value themselves, and how they continue to contribute to society as the grow and develop. </a:t>
            </a:r>
          </a:p>
          <a:p>
            <a:endParaRPr lang="en-GB" dirty="0"/>
          </a:p>
          <a:p>
            <a:r>
              <a:rPr lang="en-GB" b="1" dirty="0"/>
              <a:t>Discussion</a:t>
            </a:r>
            <a:r>
              <a:rPr lang="en-GB" dirty="0"/>
              <a:t>- What type of things could we do to give or be kind to others?</a:t>
            </a:r>
          </a:p>
          <a:p>
            <a:endParaRPr lang="en-GB" dirty="0"/>
          </a:p>
          <a:p>
            <a:pPr marL="171450" indent="-171450">
              <a:buFont typeface="Arial" panose="020B0604020202020204" pitchFamily="34" charset="0"/>
              <a:buChar char="•"/>
            </a:pPr>
            <a:r>
              <a:rPr lang="en-GB" dirty="0"/>
              <a:t>Say thank you to someone who has helped you. </a:t>
            </a:r>
          </a:p>
          <a:p>
            <a:pPr marL="171450" indent="-171450">
              <a:buFont typeface="Arial" panose="020B0604020202020204" pitchFamily="34" charset="0"/>
              <a:buChar char="•"/>
            </a:pPr>
            <a:r>
              <a:rPr lang="en-GB" dirty="0"/>
              <a:t>Give unwanted items to a local charity shop </a:t>
            </a:r>
          </a:p>
          <a:p>
            <a:pPr marL="171450" indent="-171450">
              <a:buFont typeface="Arial" panose="020B0604020202020204" pitchFamily="34" charset="0"/>
              <a:buChar char="•"/>
            </a:pPr>
            <a:r>
              <a:rPr lang="en-GB" dirty="0"/>
              <a:t>Give someone a compliment</a:t>
            </a:r>
          </a:p>
          <a:p>
            <a:pPr marL="0" indent="0">
              <a:buFont typeface="Arial" panose="020B0604020202020204" pitchFamily="34" charset="0"/>
              <a:buNone/>
            </a:pPr>
            <a:r>
              <a:rPr lang="en-GB" dirty="0"/>
              <a:t>• Donate your time to do something for someone else </a:t>
            </a:r>
          </a:p>
          <a:p>
            <a:pPr marL="0" indent="0">
              <a:buFont typeface="Arial" panose="020B0604020202020204" pitchFamily="34" charset="0"/>
              <a:buNone/>
            </a:pPr>
            <a:r>
              <a:rPr lang="en-GB" dirty="0"/>
              <a:t>• Offer to help your parents </a:t>
            </a:r>
          </a:p>
          <a:p>
            <a:pPr marL="0" indent="0">
              <a:buFont typeface="Arial" panose="020B0604020202020204" pitchFamily="34" charset="0"/>
              <a:buNone/>
            </a:pPr>
            <a:r>
              <a:rPr lang="en-GB" dirty="0"/>
              <a:t>• Bake a cake and give it to someone </a:t>
            </a:r>
          </a:p>
          <a:p>
            <a:pPr marL="0" indent="0">
              <a:buFont typeface="Arial" panose="020B0604020202020204" pitchFamily="34" charset="0"/>
              <a:buNone/>
            </a:pPr>
            <a:r>
              <a:rPr lang="en-GB" dirty="0"/>
              <a:t>• Do some volunteering </a:t>
            </a:r>
          </a:p>
          <a:p>
            <a:pPr marL="0" indent="0">
              <a:buFont typeface="Arial" panose="020B0604020202020204" pitchFamily="34" charset="0"/>
              <a:buNone/>
            </a:pPr>
            <a:r>
              <a:rPr lang="en-GB" dirty="0"/>
              <a:t>• Nominate someone for an award </a:t>
            </a:r>
          </a:p>
          <a:p>
            <a:pPr marL="0" indent="0">
              <a:buFont typeface="Arial" panose="020B0604020202020204" pitchFamily="34" charset="0"/>
              <a:buNone/>
            </a:pPr>
            <a:r>
              <a:rPr lang="en-GB" dirty="0"/>
              <a:t>• Give someone a hug </a:t>
            </a:r>
          </a:p>
          <a:p>
            <a:pPr marL="0" indent="0">
              <a:buFont typeface="Arial" panose="020B0604020202020204" pitchFamily="34" charset="0"/>
              <a:buNone/>
            </a:pPr>
            <a:r>
              <a:rPr lang="en-GB" dirty="0"/>
              <a:t>• Be a mentor for someone </a:t>
            </a:r>
          </a:p>
          <a:p>
            <a:pPr marL="0" indent="0">
              <a:buFont typeface="Arial" panose="020B0604020202020204" pitchFamily="34" charset="0"/>
              <a:buNone/>
            </a:pPr>
            <a:r>
              <a:rPr lang="en-GB" dirty="0"/>
              <a:t>• Raise money for charity </a:t>
            </a:r>
          </a:p>
          <a:p>
            <a:pPr marL="0" indent="0">
              <a:buFont typeface="Arial" panose="020B0604020202020204" pitchFamily="34" charset="0"/>
              <a:buNone/>
            </a:pPr>
            <a:r>
              <a:rPr lang="en-GB" dirty="0"/>
              <a:t>• Help an elderly neighbour </a:t>
            </a:r>
          </a:p>
          <a:p>
            <a:pPr marL="0" indent="0">
              <a:buFont typeface="Arial" panose="020B0604020202020204" pitchFamily="34" charset="0"/>
              <a:buNone/>
            </a:pPr>
            <a:r>
              <a:rPr lang="en-GB" dirty="0"/>
              <a:t>• Be a good role model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Activity- </a:t>
            </a:r>
            <a:r>
              <a:rPr lang="en-GB" dirty="0"/>
              <a:t>On 5 ways to wellbeing sheet, write down 5 ways you could suggest that your person do to give to others this week.</a:t>
            </a:r>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12</a:t>
            </a:fld>
            <a:endParaRPr lang="en-GB"/>
          </a:p>
        </p:txBody>
      </p:sp>
    </p:spTree>
    <p:extLst>
      <p:ext uri="{BB962C8B-B14F-4D97-AF65-F5344CB8AC3E}">
        <p14:creationId xmlns:p14="http://schemas.microsoft.com/office/powerpoint/2010/main" val="214876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Keep learning</a:t>
            </a:r>
          </a:p>
          <a:p>
            <a:endParaRPr lang="en-GB" dirty="0"/>
          </a:p>
          <a:p>
            <a:pPr algn="l"/>
            <a:r>
              <a:rPr lang="en-GB" b="0" i="0" dirty="0">
                <a:solidFill>
                  <a:srgbClr val="212B32"/>
                </a:solidFill>
                <a:effectLst/>
                <a:latin typeface="Frutiger W01"/>
              </a:rPr>
              <a:t>Research shows that learning new skills can also improve children's mental health and emotional wellbeing by:</a:t>
            </a:r>
          </a:p>
          <a:p>
            <a:pPr algn="l"/>
            <a:endParaRPr lang="en-GB" b="0" i="0" dirty="0">
              <a:solidFill>
                <a:srgbClr val="212B32"/>
              </a:solidFill>
              <a:effectLst/>
              <a:latin typeface="Frutiger W01"/>
            </a:endParaRPr>
          </a:p>
          <a:p>
            <a:pPr algn="l">
              <a:buFont typeface="Arial" panose="020B0604020202020204" pitchFamily="34" charset="0"/>
              <a:buChar char="•"/>
            </a:pPr>
            <a:r>
              <a:rPr lang="en-GB" b="0" i="0" dirty="0">
                <a:solidFill>
                  <a:srgbClr val="212B32"/>
                </a:solidFill>
                <a:effectLst/>
                <a:latin typeface="Frutiger W01"/>
              </a:rPr>
              <a:t>boosting </a:t>
            </a:r>
            <a:r>
              <a:rPr lang="en-GB" b="1" i="0" dirty="0">
                <a:solidFill>
                  <a:srgbClr val="212B32"/>
                </a:solidFill>
                <a:effectLst/>
                <a:latin typeface="Frutiger W01"/>
              </a:rPr>
              <a:t>self-confidence</a:t>
            </a:r>
            <a:r>
              <a:rPr lang="en-GB" b="0" i="0" dirty="0">
                <a:solidFill>
                  <a:srgbClr val="212B32"/>
                </a:solidFill>
                <a:effectLst/>
                <a:latin typeface="Frutiger W01"/>
              </a:rPr>
              <a:t> and </a:t>
            </a:r>
            <a:r>
              <a:rPr lang="en-GB" b="1" i="0" dirty="0">
                <a:solidFill>
                  <a:srgbClr val="212B32"/>
                </a:solidFill>
                <a:effectLst/>
                <a:latin typeface="Frutiger W01"/>
              </a:rPr>
              <a:t>self-esteem</a:t>
            </a:r>
          </a:p>
          <a:p>
            <a:pPr algn="l">
              <a:buFont typeface="Arial" panose="020B0604020202020204" pitchFamily="34" charset="0"/>
              <a:buChar char="•"/>
            </a:pPr>
            <a:r>
              <a:rPr lang="en-GB" b="0" i="0" dirty="0">
                <a:solidFill>
                  <a:srgbClr val="212B32"/>
                </a:solidFill>
                <a:effectLst/>
                <a:latin typeface="Frutiger W01"/>
              </a:rPr>
              <a:t>Helping to build a </a:t>
            </a:r>
            <a:r>
              <a:rPr lang="en-GB" b="1" i="0" dirty="0">
                <a:solidFill>
                  <a:srgbClr val="212B32"/>
                </a:solidFill>
                <a:effectLst/>
                <a:latin typeface="Frutiger W01"/>
              </a:rPr>
              <a:t>sense of purpose</a:t>
            </a:r>
          </a:p>
          <a:p>
            <a:pPr algn="l">
              <a:buFont typeface="Arial" panose="020B0604020202020204" pitchFamily="34" charset="0"/>
              <a:buChar char="•"/>
            </a:pPr>
            <a:r>
              <a:rPr lang="en-GB" b="0" i="0" dirty="0">
                <a:solidFill>
                  <a:srgbClr val="212B32"/>
                </a:solidFill>
                <a:effectLst/>
                <a:latin typeface="Frutiger W01"/>
              </a:rPr>
              <a:t>helping to </a:t>
            </a:r>
            <a:r>
              <a:rPr lang="en-GB" b="1" i="0" dirty="0">
                <a:solidFill>
                  <a:srgbClr val="212B32"/>
                </a:solidFill>
                <a:effectLst/>
                <a:latin typeface="Frutiger W01"/>
              </a:rPr>
              <a:t>connect with others</a:t>
            </a:r>
          </a:p>
          <a:p>
            <a:pPr algn="l"/>
            <a:endParaRPr lang="en-GB" b="0" i="0" dirty="0">
              <a:solidFill>
                <a:srgbClr val="212B32"/>
              </a:solidFill>
              <a:effectLst/>
              <a:latin typeface="Frutiger W01"/>
            </a:endParaRPr>
          </a:p>
          <a:p>
            <a:pPr algn="l"/>
            <a:r>
              <a:rPr lang="en-GB" b="0" i="0" dirty="0">
                <a:solidFill>
                  <a:srgbClr val="212B32"/>
                </a:solidFill>
                <a:effectLst/>
                <a:latin typeface="Frutiger W01"/>
              </a:rPr>
              <a:t>Even if your child or young person feels like you do not have enough time, or may not need to learn new things, there are lots of different ways to bring learning into their lives.</a:t>
            </a:r>
          </a:p>
          <a:p>
            <a:pPr algn="l"/>
            <a:endParaRPr lang="en-GB" b="0" i="0" dirty="0">
              <a:solidFill>
                <a:srgbClr val="212B32"/>
              </a:solidFill>
              <a:effectLst/>
              <a:latin typeface="Frutiger W01"/>
            </a:endParaRPr>
          </a:p>
          <a:p>
            <a:pPr algn="l"/>
            <a:r>
              <a:rPr lang="en-GB" b="1" i="0" dirty="0">
                <a:solidFill>
                  <a:srgbClr val="212B32"/>
                </a:solidFill>
                <a:effectLst/>
                <a:latin typeface="Frutiger W01"/>
              </a:rPr>
              <a:t>Discussion</a:t>
            </a:r>
            <a:r>
              <a:rPr lang="en-GB" b="0" i="0" dirty="0">
                <a:solidFill>
                  <a:srgbClr val="212B32"/>
                </a:solidFill>
                <a:effectLst/>
                <a:latin typeface="Frutiger W01"/>
              </a:rPr>
              <a:t>- What simple things could young people do to increase their learning in a variety or areas? </a:t>
            </a:r>
          </a:p>
          <a:p>
            <a:pPr algn="l"/>
            <a:endParaRPr lang="en-GB" b="0" i="0" dirty="0">
              <a:solidFill>
                <a:srgbClr val="212B32"/>
              </a:solidFill>
              <a:effectLst/>
              <a:latin typeface="Frutiger W01"/>
            </a:endParaRPr>
          </a:p>
          <a:p>
            <a:pPr marL="171450" indent="-171450" algn="l">
              <a:buFont typeface="Arial" panose="020B0604020202020204" pitchFamily="34" charset="0"/>
              <a:buChar char="•"/>
            </a:pPr>
            <a:r>
              <a:rPr lang="en-GB" b="0" i="0" dirty="0">
                <a:solidFill>
                  <a:srgbClr val="212B32"/>
                </a:solidFill>
                <a:effectLst/>
                <a:latin typeface="Frutiger W01"/>
              </a:rPr>
              <a:t>Try something new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12B32"/>
                </a:solidFill>
                <a:effectLst/>
                <a:latin typeface="Frutiger W01"/>
              </a:rPr>
              <a:t>Learn a new skill/hobby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12B32"/>
                </a:solidFill>
                <a:effectLst/>
                <a:latin typeface="Frutiger W01"/>
              </a:rPr>
              <a:t>Be creative- start a project</a:t>
            </a:r>
          </a:p>
          <a:p>
            <a:pPr marL="171450" indent="-171450" algn="l">
              <a:buFont typeface="Arial" panose="020B0604020202020204" pitchFamily="34" charset="0"/>
              <a:buChar char="•"/>
            </a:pPr>
            <a:r>
              <a:rPr lang="en-GB" b="0" i="0" dirty="0">
                <a:solidFill>
                  <a:srgbClr val="212B32"/>
                </a:solidFill>
                <a:effectLst/>
                <a:latin typeface="Frutiger W01"/>
              </a:rPr>
              <a:t>Read something new</a:t>
            </a:r>
          </a:p>
          <a:p>
            <a:pPr marL="171450" indent="-171450" algn="l">
              <a:buFont typeface="Arial" panose="020B0604020202020204" pitchFamily="34" charset="0"/>
              <a:buChar char="•"/>
            </a:pPr>
            <a:r>
              <a:rPr lang="en-GB" b="0" i="0" dirty="0">
                <a:solidFill>
                  <a:srgbClr val="212B32"/>
                </a:solidFill>
                <a:effectLst/>
                <a:latin typeface="Frutiger W01"/>
              </a:rPr>
              <a:t>Complete a puzzle</a:t>
            </a:r>
          </a:p>
          <a:p>
            <a:pPr marL="171450" indent="-171450" algn="l">
              <a:buFont typeface="Arial" panose="020B0604020202020204" pitchFamily="34" charset="0"/>
              <a:buChar char="•"/>
            </a:pPr>
            <a:r>
              <a:rPr lang="en-GB" b="0" i="0" dirty="0">
                <a:solidFill>
                  <a:srgbClr val="212B32"/>
                </a:solidFill>
                <a:effectLst/>
                <a:latin typeface="Frutiger W01"/>
              </a:rPr>
              <a:t>Make a cake</a:t>
            </a:r>
          </a:p>
          <a:p>
            <a:pPr marL="171450" indent="-171450" algn="l">
              <a:buFont typeface="Arial" panose="020B0604020202020204" pitchFamily="34" charset="0"/>
              <a:buChar char="•"/>
            </a:pPr>
            <a:r>
              <a:rPr lang="en-GB" b="0" i="0" dirty="0">
                <a:solidFill>
                  <a:srgbClr val="212B32"/>
                </a:solidFill>
                <a:effectLst/>
                <a:latin typeface="Frutiger W01"/>
              </a:rPr>
              <a:t>Learn how to play a musical instrument</a:t>
            </a:r>
          </a:p>
          <a:p>
            <a:pPr marL="171450" indent="-171450" algn="l">
              <a:buFont typeface="Arial" panose="020B0604020202020204" pitchFamily="34" charset="0"/>
              <a:buChar char="•"/>
            </a:pPr>
            <a:r>
              <a:rPr lang="en-GB" b="0" i="0" dirty="0">
                <a:solidFill>
                  <a:srgbClr val="212B32"/>
                </a:solidFill>
                <a:effectLst/>
                <a:latin typeface="Frutiger W01"/>
              </a:rPr>
              <a:t>Join a club</a:t>
            </a:r>
          </a:p>
          <a:p>
            <a:pPr marL="171450" indent="-171450" algn="l">
              <a:buFont typeface="Arial" panose="020B0604020202020204" pitchFamily="34" charset="0"/>
              <a:buChar char="•"/>
            </a:pPr>
            <a:r>
              <a:rPr lang="en-GB" b="0" i="0" dirty="0">
                <a:solidFill>
                  <a:srgbClr val="212B32"/>
                </a:solidFill>
                <a:effectLst/>
                <a:latin typeface="Frutiger W01"/>
              </a:rPr>
              <a:t>Learn a new word</a:t>
            </a:r>
          </a:p>
          <a:p>
            <a:pPr marL="171450" indent="-171450" algn="l">
              <a:buFont typeface="Arial" panose="020B0604020202020204" pitchFamily="34" charset="0"/>
              <a:buChar char="•"/>
            </a:pPr>
            <a:r>
              <a:rPr lang="en-GB" b="0" i="0" dirty="0">
                <a:solidFill>
                  <a:srgbClr val="212B32"/>
                </a:solidFill>
                <a:effectLst/>
                <a:latin typeface="Frutiger W01"/>
              </a:rPr>
              <a:t>Learn how to draw</a:t>
            </a:r>
          </a:p>
          <a:p>
            <a:pPr marL="171450" indent="-171450" algn="l">
              <a:buFont typeface="Arial" panose="020B0604020202020204" pitchFamily="34" charset="0"/>
              <a:buChar char="•"/>
            </a:pPr>
            <a:r>
              <a:rPr lang="en-GB" b="0" i="0" dirty="0">
                <a:solidFill>
                  <a:srgbClr val="212B32"/>
                </a:solidFill>
                <a:effectLst/>
                <a:latin typeface="Frutiger W01"/>
              </a:rPr>
              <a:t>Research something they are interested in.</a:t>
            </a:r>
          </a:p>
          <a:p>
            <a:pPr marL="171450" indent="-171450" algn="l">
              <a:buFont typeface="Arial" panose="020B0604020202020204" pitchFamily="34" charset="0"/>
              <a:buChar char="•"/>
            </a:pPr>
            <a:r>
              <a:rPr lang="en-GB" b="0" i="0" dirty="0">
                <a:solidFill>
                  <a:srgbClr val="212B32"/>
                </a:solidFill>
                <a:effectLst/>
                <a:latin typeface="Frutiger W01"/>
              </a:rPr>
              <a:t>Learn something new about the people around you</a:t>
            </a:r>
          </a:p>
          <a:p>
            <a:pPr marL="171450" indent="-171450" algn="l">
              <a:buFont typeface="Arial" panose="020B0604020202020204" pitchFamily="34" charset="0"/>
              <a:buChar char="•"/>
            </a:pPr>
            <a:r>
              <a:rPr lang="en-GB" b="0" i="0" dirty="0">
                <a:solidFill>
                  <a:srgbClr val="212B32"/>
                </a:solidFill>
                <a:effectLst/>
                <a:latin typeface="Frutiger W01"/>
              </a:rPr>
              <a:t>Write a story</a:t>
            </a:r>
          </a:p>
          <a:p>
            <a:pPr marL="171450" indent="-171450" algn="l">
              <a:buFont typeface="Arial" panose="020B0604020202020204" pitchFamily="34" charset="0"/>
              <a:buChar char="•"/>
            </a:pPr>
            <a:r>
              <a:rPr lang="en-GB" b="0" i="0" dirty="0">
                <a:solidFill>
                  <a:srgbClr val="212B32"/>
                </a:solidFill>
                <a:effectLst/>
                <a:latin typeface="Frutiger W01"/>
              </a:rPr>
              <a:t>Visit a new place</a:t>
            </a:r>
          </a:p>
          <a:p>
            <a:pPr algn="l"/>
            <a:endParaRPr lang="en-GB" b="0" i="0" dirty="0">
              <a:solidFill>
                <a:srgbClr val="212B32"/>
              </a:solidFill>
              <a:effectLs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Activity- </a:t>
            </a:r>
            <a:r>
              <a:rPr lang="en-GB" dirty="0"/>
              <a:t>On 5 ways to wellbeing sheet, write down 5 ways you could suggest that your person do to learn something new this week.</a:t>
            </a:r>
            <a:endParaRPr lang="en-GB" sz="1200" b="0" i="0" u="none" strike="noStrike" kern="1200" baseline="0" dirty="0">
              <a:solidFill>
                <a:schemeClr val="tx1"/>
              </a:solidFill>
              <a:latin typeface="+mn-lt"/>
              <a:ea typeface="+mn-ea"/>
              <a:cs typeface="+mn-cs"/>
            </a:endParaRPr>
          </a:p>
          <a:p>
            <a:pPr algn="l"/>
            <a:endParaRPr lang="en-GB" b="0" i="0" dirty="0">
              <a:solidFill>
                <a:srgbClr val="212B32"/>
              </a:solidFill>
              <a:effectLst/>
              <a:latin typeface="Frutiger W01"/>
            </a:endParaRPr>
          </a:p>
        </p:txBody>
      </p:sp>
      <p:sp>
        <p:nvSpPr>
          <p:cNvPr id="4" name="Slide Number Placeholder 3"/>
          <p:cNvSpPr>
            <a:spLocks noGrp="1"/>
          </p:cNvSpPr>
          <p:nvPr>
            <p:ph type="sldNum" sz="quarter" idx="10"/>
          </p:nvPr>
        </p:nvSpPr>
        <p:spPr/>
        <p:txBody>
          <a:bodyPr/>
          <a:lstStyle/>
          <a:p>
            <a:fld id="{B1A289E7-7D14-47ED-B516-ABA539E0AEB8}" type="slidenum">
              <a:rPr lang="en-GB" smtClean="0"/>
              <a:t>13</a:t>
            </a:fld>
            <a:endParaRPr lang="en-GB"/>
          </a:p>
        </p:txBody>
      </p:sp>
    </p:spTree>
    <p:extLst>
      <p:ext uri="{BB962C8B-B14F-4D97-AF65-F5344CB8AC3E}">
        <p14:creationId xmlns:p14="http://schemas.microsoft.com/office/powerpoint/2010/main" val="32106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14</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Online Support</a:t>
            </a:r>
          </a:p>
          <a:p>
            <a:endParaRPr lang="en-GB" dirty="0"/>
          </a:p>
          <a:p>
            <a:r>
              <a:rPr lang="en-GB" dirty="0"/>
              <a:t>There is an abundance of online support and guidance in relation to developing resilience, as well as general mental health support for both you and your young person. </a:t>
            </a:r>
          </a:p>
          <a:p>
            <a:endParaRPr lang="en-GB" dirty="0"/>
          </a:p>
          <a:p>
            <a:r>
              <a:rPr lang="en-GB" dirty="0"/>
              <a:t>We only recommend using websites and apps that have been verified and deemed appropriate for children and young people by professionals. </a:t>
            </a:r>
          </a:p>
          <a:p>
            <a:endParaRPr lang="en-GB" dirty="0"/>
          </a:p>
          <a:p>
            <a:r>
              <a:rPr lang="en-GB" dirty="0"/>
              <a:t>So please explore, investigate and find techniques and practices that work for you and your family.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They are all free and can provide you and </a:t>
            </a:r>
            <a:r>
              <a:rPr lang="en-GB" b="0"/>
              <a:t>your child with </a:t>
            </a:r>
            <a:r>
              <a:rPr lang="en-GB" b="0" dirty="0"/>
              <a:t>advice, support and guidance on a number of issues that they might be facing right now. </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15</a:t>
            </a:fld>
            <a:endParaRPr lang="en-GB"/>
          </a:p>
        </p:txBody>
      </p:sp>
    </p:spTree>
    <p:extLst>
      <p:ext uri="{BB962C8B-B14F-4D97-AF65-F5344CB8AC3E}">
        <p14:creationId xmlns:p14="http://schemas.microsoft.com/office/powerpoint/2010/main" val="2754064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B1A289E7-7D14-47ED-B516-ABA539E0AEB8}" type="slidenum">
              <a:rPr lang="en-GB" smtClean="0"/>
              <a:t>16</a:t>
            </a:fld>
            <a:endParaRPr lang="en-GB"/>
          </a:p>
        </p:txBody>
      </p:sp>
    </p:spTree>
    <p:extLst>
      <p:ext uri="{BB962C8B-B14F-4D97-AF65-F5344CB8AC3E}">
        <p14:creationId xmlns:p14="http://schemas.microsoft.com/office/powerpoint/2010/main" val="116265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sng" strike="noStrike" cap="none" dirty="0">
                <a:solidFill>
                  <a:schemeClr val="dk1"/>
                </a:solidFill>
                <a:latin typeface="Calibri"/>
                <a:ea typeface="Calibri"/>
                <a:cs typeface="Calibri"/>
                <a:sym typeface="Calibri"/>
              </a:rPr>
              <a:t>Aims &amp;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To understand and recognise: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W</a:t>
            </a:r>
            <a:r>
              <a:rPr lang="en-GB" sz="1200" b="0" i="0" kern="1200" dirty="0">
                <a:solidFill>
                  <a:schemeClr val="tx1"/>
                </a:solidFill>
                <a:effectLst/>
                <a:latin typeface="+mn-lt"/>
                <a:ea typeface="+mn-ea"/>
                <a:cs typeface="+mn-cs"/>
              </a:rPr>
              <a:t>hat ‘R</a:t>
            </a:r>
            <a:r>
              <a:rPr lang="en-GB" sz="1200" dirty="0"/>
              <a:t>esilience’</a:t>
            </a:r>
            <a:r>
              <a:rPr lang="en-GB" sz="1200" b="0" i="0" kern="1200" dirty="0">
                <a:solidFill>
                  <a:schemeClr val="tx1"/>
                </a:solidFill>
                <a:effectLst/>
                <a:latin typeface="+mn-lt"/>
                <a:ea typeface="+mn-ea"/>
                <a:cs typeface="+mn-cs"/>
              </a:rPr>
              <a:t> is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What challenges may test our young peoples resilience levels</a:t>
            </a:r>
            <a:endParaRPr lang="en-GB" sz="1200" b="1" i="0" kern="1200" dirty="0">
              <a:solidFill>
                <a:schemeClr val="tx1"/>
              </a:solidFill>
              <a:effectLst/>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How </a:t>
            </a:r>
            <a:r>
              <a:rPr lang="en-GB" sz="1200" dirty="0"/>
              <a:t>we can promote and support young people to develop</a:t>
            </a:r>
            <a:r>
              <a:rPr lang="en-GB" sz="1200" b="0" i="0" kern="1200" dirty="0">
                <a:solidFill>
                  <a:schemeClr val="tx1"/>
                </a:solidFill>
                <a:effectLst/>
                <a:latin typeface="+mn-lt"/>
                <a:ea typeface="+mn-ea"/>
                <a:cs typeface="+mn-cs"/>
              </a:rPr>
              <a:t> their </a:t>
            </a:r>
            <a:r>
              <a:rPr lang="en-GB" sz="1200" dirty="0"/>
              <a:t>resilience levels</a:t>
            </a:r>
            <a:r>
              <a:rPr lang="en-GB" sz="1200" b="0" i="0" kern="1200" dirty="0">
                <a:solidFill>
                  <a:schemeClr val="tx1"/>
                </a:solidFill>
                <a:effectLst/>
                <a:latin typeface="+mn-lt"/>
                <a:ea typeface="+mn-ea"/>
                <a:cs typeface="+mn-cs"/>
              </a:rPr>
              <a:t> by using the 5 ways to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cap="none" dirty="0">
                <a:solidFill>
                  <a:schemeClr val="dk1"/>
                </a:solidFill>
                <a:latin typeface="Calibri"/>
                <a:ea typeface="Calibri"/>
                <a:cs typeface="Calibri"/>
                <a:sym typeface="Calibri"/>
              </a:rPr>
              <a:t>Safe Space Ground Rules</a:t>
            </a:r>
          </a:p>
          <a:p>
            <a:endParaRPr lang="en-GB" dirty="0"/>
          </a:p>
          <a:p>
            <a:r>
              <a:rPr lang="en-GB" dirty="0"/>
              <a:t>During the session I will be asking you to reflect on your own emotions and experiences. </a:t>
            </a:r>
          </a:p>
          <a:p>
            <a:r>
              <a:rPr lang="en-GB" dirty="0"/>
              <a:t>You</a:t>
            </a:r>
            <a:r>
              <a:rPr lang="en-GB" baseline="0" dirty="0"/>
              <a:t> </a:t>
            </a:r>
            <a:r>
              <a:rPr lang="en-GB" dirty="0"/>
              <a:t>will have the opportunity to share your thoughts,</a:t>
            </a:r>
            <a:r>
              <a:rPr lang="en-GB" baseline="0" dirty="0"/>
              <a:t> if you would like to.</a:t>
            </a:r>
            <a:r>
              <a:rPr lang="en-GB" dirty="0"/>
              <a:t> </a:t>
            </a:r>
          </a:p>
          <a:p>
            <a:endParaRPr lang="en-GB" dirty="0"/>
          </a:p>
          <a:p>
            <a:r>
              <a:rPr lang="en-GB" dirty="0"/>
              <a:t>It is important</a:t>
            </a:r>
            <a:r>
              <a:rPr lang="en-GB" baseline="0" dirty="0"/>
              <a:t> to listen when someone is sharing their thoughts and ideas.  </a:t>
            </a:r>
          </a:p>
          <a:p>
            <a:r>
              <a:rPr lang="en-GB" baseline="0" dirty="0"/>
              <a:t>We all have different thoughts and experiences – please respect each others. </a:t>
            </a:r>
          </a:p>
          <a:p>
            <a:r>
              <a:rPr lang="en-GB" baseline="0" dirty="0"/>
              <a:t>Only share what you feel comfortable sharing. </a:t>
            </a: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B1A289E7-7D14-47ED-B516-ABA539E0AEB8}" type="slidenum">
              <a:rPr lang="en-GB" smtClean="0"/>
              <a:t>2</a:t>
            </a:fld>
            <a:endParaRPr lang="en-GB"/>
          </a:p>
        </p:txBody>
      </p:sp>
    </p:spTree>
    <p:extLst>
      <p:ext uri="{BB962C8B-B14F-4D97-AF65-F5344CB8AC3E}">
        <p14:creationId xmlns:p14="http://schemas.microsoft.com/office/powerpoint/2010/main" val="223480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Ask parents/ carers what is resilience? Discuss in pairs or table groups before feeding back. </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0000"/>
                </a:solidFill>
                <a:highlight>
                  <a:srgbClr val="FFFFFF"/>
                </a:highlight>
                <a:latin typeface="Century Gothic"/>
                <a:ea typeface="Century Gothic"/>
                <a:cs typeface="Century Gothic"/>
                <a:sym typeface="Century Gothic"/>
              </a:rPr>
              <a:t>Resilience</a:t>
            </a:r>
            <a:r>
              <a:rPr lang="en-GB" sz="1200" dirty="0">
                <a:solidFill>
                  <a:srgbClr val="222222"/>
                </a:solidFill>
                <a:highlight>
                  <a:srgbClr val="FFFFFF"/>
                </a:highlight>
                <a:latin typeface="Century Gothic"/>
                <a:ea typeface="Century Gothic"/>
                <a:cs typeface="Century Gothic"/>
                <a:sym typeface="Century Gothic"/>
              </a:rPr>
              <a:t> is defined as an individual's ability to properly </a:t>
            </a:r>
            <a:r>
              <a:rPr lang="en-GB" sz="1200" dirty="0">
                <a:solidFill>
                  <a:srgbClr val="FF0000"/>
                </a:solidFill>
                <a:highlight>
                  <a:srgbClr val="FFFFFF"/>
                </a:highlight>
                <a:latin typeface="Century Gothic"/>
                <a:ea typeface="Century Gothic"/>
                <a:cs typeface="Century Gothic"/>
                <a:sym typeface="Century Gothic"/>
              </a:rPr>
              <a:t>adapt to stress</a:t>
            </a:r>
            <a:r>
              <a:rPr lang="en-GB" sz="1200" dirty="0">
                <a:solidFill>
                  <a:srgbClr val="222222"/>
                </a:solidFill>
                <a:highlight>
                  <a:srgbClr val="FFFFFF"/>
                </a:highlight>
                <a:latin typeface="Century Gothic"/>
                <a:ea typeface="Century Gothic"/>
                <a:cs typeface="Century Gothic"/>
                <a:sym typeface="Century Gothic"/>
              </a:rPr>
              <a:t> and overcome adversity.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222222"/>
              </a:solidFill>
              <a:highlight>
                <a:srgbClr val="FFFFFF"/>
              </a:highlight>
              <a:latin typeface="Century Gothic"/>
              <a:ea typeface="Century Gothic"/>
              <a:cs typeface="Century Gothic"/>
              <a:sym typeface="Century Gothic"/>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22222"/>
                </a:solidFill>
                <a:highlight>
                  <a:srgbClr val="FFFFFF"/>
                </a:highlight>
                <a:latin typeface="Century Gothic"/>
                <a:ea typeface="Century Gothic"/>
                <a:cs typeface="Century Gothic"/>
                <a:sym typeface="Century Gothic"/>
              </a:rPr>
              <a:t>It can be</a:t>
            </a:r>
            <a:r>
              <a:rPr lang="en-GB" sz="1200" baseline="0" dirty="0">
                <a:solidFill>
                  <a:srgbClr val="222222"/>
                </a:solidFill>
                <a:highlight>
                  <a:srgbClr val="FFFFFF"/>
                </a:highlight>
                <a:latin typeface="Century Gothic"/>
                <a:ea typeface="Century Gothic"/>
                <a:cs typeface="Century Gothic"/>
                <a:sym typeface="Century Gothic"/>
              </a:rPr>
              <a:t> described as our ability to ‘bounce back’ when we encounter difficult times.</a:t>
            </a:r>
            <a:r>
              <a:rPr lang="en-US" altLang="en-US" sz="12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Bouncing back means that people can carry on, and even flourish, after setbacks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B565E"/>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B565E"/>
                </a:solidFill>
                <a:highlight>
                  <a:srgbClr val="FFFFFF"/>
                </a:highlight>
                <a:latin typeface="Arial"/>
                <a:ea typeface="Arial"/>
                <a:cs typeface="Arial"/>
                <a:sym typeface="Arial"/>
              </a:rPr>
              <a:t>Resilience helps us to maintain our wellbeing in difficult circumstances.</a:t>
            </a:r>
            <a:endParaRPr lang="en-GB" sz="105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B565E"/>
                </a:solidFill>
                <a:highlight>
                  <a:srgbClr val="FFFFFF"/>
                </a:highlight>
                <a:latin typeface="Arial"/>
                <a:ea typeface="Arial"/>
                <a:cs typeface="Arial"/>
                <a:sym typeface="Arial"/>
              </a:rPr>
              <a:t>Your level of resilience can change over the course of your life. </a:t>
            </a:r>
            <a:endParaRPr lang="en-GB" sz="1050" dirty="0">
              <a:solidFill>
                <a:srgbClr val="000000"/>
              </a:solidFill>
              <a:latin typeface="Arial"/>
              <a:ea typeface="Arial"/>
              <a:cs typeface="Arial"/>
              <a:sym typeface="Aria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222222"/>
              </a:solidFill>
              <a:highlight>
                <a:srgbClr val="FFFFFF"/>
              </a:highlight>
              <a:latin typeface="Century Gothic"/>
              <a:ea typeface="Century Gothic"/>
              <a:cs typeface="Century Gothic"/>
              <a:sym typeface="Century Gothic"/>
            </a:endParaRPr>
          </a:p>
          <a:p>
            <a:r>
              <a:rPr lang="en-GB" dirty="0"/>
              <a:t>Resilience isn’t about stopping bad things from happening; it’s about how we handle difficult situations when they do happen!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B565E"/>
                </a:solidFill>
                <a:latin typeface="+mn-lt"/>
                <a:ea typeface="Calibri"/>
                <a:cs typeface="Calibri"/>
                <a:sym typeface="Calibri"/>
              </a:rPr>
              <a:t>There are a whole range of ways that we can improve our wellbeing and resilience.</a:t>
            </a:r>
            <a:endParaRPr lang="en-GB" sz="900" dirty="0">
              <a:latin typeface="Arial"/>
              <a:ea typeface="Arial"/>
              <a:cs typeface="Arial"/>
              <a:sym typeface="Arial"/>
            </a:endParaRPr>
          </a:p>
        </p:txBody>
      </p:sp>
      <p:sp>
        <p:nvSpPr>
          <p:cNvPr id="4" name="Slide Number Placeholder 3"/>
          <p:cNvSpPr>
            <a:spLocks noGrp="1"/>
          </p:cNvSpPr>
          <p:nvPr>
            <p:ph type="sldNum" sz="quarter" idx="10"/>
          </p:nvPr>
        </p:nvSpPr>
        <p:spPr/>
        <p:txBody>
          <a:bodyPr/>
          <a:lstStyle/>
          <a:p>
            <a:fld id="{B1A289E7-7D14-47ED-B516-ABA539E0AEB8}" type="slidenum">
              <a:rPr lang="en-GB" smtClean="0"/>
              <a:t>3</a:t>
            </a:fld>
            <a:endParaRPr lang="en-GB"/>
          </a:p>
        </p:txBody>
      </p:sp>
    </p:spTree>
    <p:extLst>
      <p:ext uri="{BB962C8B-B14F-4D97-AF65-F5344CB8AC3E}">
        <p14:creationId xmlns:p14="http://schemas.microsoft.com/office/powerpoint/2010/main" val="79033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We all experience challenges and difficult times in life.</a:t>
            </a:r>
            <a:r>
              <a:rPr lang="en-GB" dirty="0"/>
              <a:t> Some of those challenges will push us to our limits and there will be times we question our own ability to get through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And not just to overcome them, but to learn from them and be a stronger person as a result</a:t>
            </a:r>
            <a:endParaRPr lang="en-GB" sz="1200" dirty="0"/>
          </a:p>
          <a:p>
            <a:pPr>
              <a:defRPr/>
            </a:pPr>
            <a:endParaRPr lang="en-GB" dirty="0">
              <a:latin typeface="Arial" panose="020B0604020202020204" pitchFamily="34" charset="0"/>
            </a:endParaRPr>
          </a:p>
          <a:p>
            <a:r>
              <a:rPr lang="en-GB" b="1" dirty="0"/>
              <a:t>Group</a:t>
            </a:r>
            <a:r>
              <a:rPr lang="en-GB" b="1" baseline="0" dirty="0"/>
              <a:t> task- </a:t>
            </a:r>
            <a:r>
              <a:rPr lang="en-GB" dirty="0"/>
              <a:t>‘What are examples of challenges your children and young people face on a regular basis?’ </a:t>
            </a:r>
          </a:p>
          <a:p>
            <a:endParaRPr lang="en-GB" dirty="0"/>
          </a:p>
          <a:p>
            <a:r>
              <a:rPr lang="en-GB" dirty="0"/>
              <a:t>Give a few minutes, encourage discussion and take feedback.</a:t>
            </a:r>
          </a:p>
          <a:p>
            <a:endParaRPr lang="en-GB" sz="1200" dirty="0"/>
          </a:p>
          <a:p>
            <a:r>
              <a:rPr lang="en-GB" sz="1200" dirty="0"/>
              <a:t>Some</a:t>
            </a:r>
            <a:r>
              <a:rPr lang="en-GB" sz="1200" baseline="0" dirty="0"/>
              <a:t> of these challenges may include:</a:t>
            </a:r>
          </a:p>
          <a:p>
            <a:endParaRPr lang="en-GB" sz="1200" baseline="0" dirty="0"/>
          </a:p>
          <a:p>
            <a:pPr marL="171450" indent="-171450">
              <a:buFont typeface="Arial" panose="020B0604020202020204" pitchFamily="34" charset="0"/>
              <a:buChar char="•"/>
              <a:defRPr/>
            </a:pPr>
            <a:r>
              <a:rPr lang="en-GB" dirty="0">
                <a:latin typeface="Arial" panose="020B0604020202020204" pitchFamily="34" charset="0"/>
              </a:rPr>
              <a:t>Bullying/friendship issues</a:t>
            </a:r>
          </a:p>
          <a:p>
            <a:pPr marL="171450" indent="-171450">
              <a:buFont typeface="Arial" panose="020B0604020202020204" pitchFamily="34" charset="0"/>
              <a:buChar char="•"/>
              <a:defRPr/>
            </a:pPr>
            <a:r>
              <a:rPr lang="en-GB" dirty="0">
                <a:latin typeface="Arial" panose="020B0604020202020204" pitchFamily="34" charset="0"/>
              </a:rPr>
              <a:t>Moving to a new school or place</a:t>
            </a:r>
          </a:p>
          <a:p>
            <a:pPr marL="171450" indent="-171450">
              <a:buFont typeface="Arial" panose="020B0604020202020204" pitchFamily="34" charset="0"/>
              <a:buChar char="•"/>
              <a:defRPr/>
            </a:pPr>
            <a:r>
              <a:rPr lang="en-GB" dirty="0">
                <a:latin typeface="Arial" panose="020B0604020202020204" pitchFamily="34" charset="0"/>
              </a:rPr>
              <a:t>Losing people that they love </a:t>
            </a:r>
          </a:p>
          <a:p>
            <a:pPr marL="171450" indent="-171450">
              <a:buFont typeface="Arial" panose="020B0604020202020204" pitchFamily="34" charset="0"/>
              <a:buChar char="•"/>
              <a:defRPr/>
            </a:pPr>
            <a:r>
              <a:rPr lang="en-GB" dirty="0">
                <a:latin typeface="Arial" panose="020B0604020202020204" pitchFamily="34" charset="0"/>
              </a:rPr>
              <a:t>Exams and tests</a:t>
            </a:r>
          </a:p>
          <a:p>
            <a:pPr marL="171450" indent="-171450">
              <a:buFont typeface="Arial" panose="020B0604020202020204" pitchFamily="34" charset="0"/>
              <a:buChar char="•"/>
              <a:defRPr/>
            </a:pPr>
            <a:r>
              <a:rPr lang="en-GB" dirty="0">
                <a:latin typeface="Arial" panose="020B0604020202020204" pitchFamily="34" charset="0"/>
              </a:rPr>
              <a:t>Getting into arguments with people</a:t>
            </a:r>
          </a:p>
          <a:p>
            <a:pPr marL="171450" indent="-171450">
              <a:buFont typeface="Arial" panose="020B0604020202020204" pitchFamily="34" charset="0"/>
              <a:buChar char="•"/>
              <a:defRPr/>
            </a:pPr>
            <a:r>
              <a:rPr lang="en-GB" dirty="0">
                <a:latin typeface="Arial" panose="020B0604020202020204" pitchFamily="34" charset="0"/>
              </a:rPr>
              <a:t>Losing</a:t>
            </a:r>
          </a:p>
          <a:p>
            <a:pPr marL="171450" indent="-171450">
              <a:buFont typeface="Arial" panose="020B0604020202020204" pitchFamily="34" charset="0"/>
              <a:buChar char="•"/>
              <a:defRPr/>
            </a:pPr>
            <a:r>
              <a:rPr lang="en-GB" dirty="0">
                <a:latin typeface="Arial" panose="020B0604020202020204" pitchFamily="34" charset="0"/>
              </a:rPr>
              <a:t>Illness</a:t>
            </a:r>
          </a:p>
          <a:p>
            <a:pPr marL="171450" indent="-171450">
              <a:buFont typeface="Arial" panose="020B0604020202020204" pitchFamily="34" charset="0"/>
              <a:buChar char="•"/>
              <a:defRPr/>
            </a:pPr>
            <a:r>
              <a:rPr lang="en-GB" dirty="0">
                <a:latin typeface="Arial" panose="020B0604020202020204" pitchFamily="34" charset="0"/>
              </a:rPr>
              <a:t>Family issues</a:t>
            </a:r>
          </a:p>
          <a:p>
            <a:pPr>
              <a:defRPr/>
            </a:pPr>
            <a:endParaRPr lang="en-GB" baseline="0" dirty="0">
              <a:latin typeface="Arial" panose="020B0604020202020204" pitchFamily="34" charset="0"/>
            </a:endParaRPr>
          </a:p>
          <a:p>
            <a:pPr>
              <a:defRPr/>
            </a:pPr>
            <a:r>
              <a:rPr lang="en-GB" baseline="0" dirty="0">
                <a:latin typeface="Arial" panose="020B0604020202020204" pitchFamily="34" charset="0"/>
              </a:rPr>
              <a:t>Sometimes, we</a:t>
            </a:r>
            <a:r>
              <a:rPr lang="en-GB" dirty="0"/>
              <a:t> have no idea about the challenges our young people are facing on a daily basis.  </a:t>
            </a:r>
          </a:p>
          <a:p>
            <a:pPr>
              <a:defRPr/>
            </a:pPr>
            <a:endParaRPr lang="en-GB" dirty="0"/>
          </a:p>
          <a:p>
            <a:pPr>
              <a:defRPr/>
            </a:pPr>
            <a:r>
              <a:rPr lang="en-GB" b="1" dirty="0"/>
              <a:t>Ask:</a:t>
            </a:r>
            <a:r>
              <a:rPr lang="en-GB" dirty="0"/>
              <a:t> How would these type of challenges make our young people feel? </a:t>
            </a:r>
          </a:p>
          <a:p>
            <a:pPr>
              <a:defRPr/>
            </a:pPr>
            <a:endParaRPr lang="en-GB" dirty="0">
              <a:latin typeface="Arial" panose="020B0604020202020204" pitchFamily="34" charset="0"/>
            </a:endParaRPr>
          </a:p>
          <a:p>
            <a:r>
              <a:rPr lang="en-GB" sz="1200" dirty="0"/>
              <a:t>When these challenges occur, it affects the way we </a:t>
            </a:r>
            <a:r>
              <a:rPr lang="en-GB" sz="1200" b="1" dirty="0"/>
              <a:t>think, feel and behave</a:t>
            </a:r>
            <a:r>
              <a:rPr lang="en-GB" sz="1200" dirty="0"/>
              <a:t>.</a:t>
            </a:r>
          </a:p>
          <a:p>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a:t>Ask:</a:t>
            </a:r>
            <a:r>
              <a:rPr lang="en-GB" sz="1200" baseline="0" dirty="0"/>
              <a:t> </a:t>
            </a:r>
            <a:r>
              <a:rPr lang="en-GB" sz="1200" dirty="0"/>
              <a:t>When</a:t>
            </a:r>
            <a:r>
              <a:rPr lang="en-GB" sz="1200" baseline="0" dirty="0"/>
              <a:t> we experience difficult times/ challenges, how can it make us feel?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Discuss in groups for 2 minutes- move to next slide</a:t>
            </a:r>
          </a:p>
          <a:p>
            <a:endParaRPr lang="en-GB" sz="1200" dirty="0"/>
          </a:p>
          <a:p>
            <a:endParaRPr lang="en-GB" sz="1200" dirty="0"/>
          </a:p>
          <a:p>
            <a:endParaRPr lang="en-GB" sz="1200" dirty="0"/>
          </a:p>
          <a:p>
            <a:endParaRPr lang="en-GB" sz="1200" dirty="0"/>
          </a:p>
        </p:txBody>
      </p:sp>
      <p:sp>
        <p:nvSpPr>
          <p:cNvPr id="4" name="Slide Number Placeholder 3"/>
          <p:cNvSpPr>
            <a:spLocks noGrp="1"/>
          </p:cNvSpPr>
          <p:nvPr>
            <p:ph type="sldNum" sz="quarter" idx="10"/>
          </p:nvPr>
        </p:nvSpPr>
        <p:spPr/>
        <p:txBody>
          <a:bodyPr/>
          <a:lstStyle/>
          <a:p>
            <a:fld id="{B1A289E7-7D14-47ED-B516-ABA539E0AEB8}" type="slidenum">
              <a:rPr lang="en-GB" smtClean="0"/>
              <a:t>4</a:t>
            </a:fld>
            <a:endParaRPr lang="en-GB"/>
          </a:p>
        </p:txBody>
      </p:sp>
    </p:spTree>
    <p:extLst>
      <p:ext uri="{BB962C8B-B14F-4D97-AF65-F5344CB8AC3E}">
        <p14:creationId xmlns:p14="http://schemas.microsoft.com/office/powerpoint/2010/main" val="79033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aseline="0" dirty="0"/>
              <a:t>You might have said:</a:t>
            </a:r>
          </a:p>
          <a:p>
            <a:endParaRPr lang="en-GB" sz="1200" baseline="0" dirty="0"/>
          </a:p>
          <a:p>
            <a:pPr marL="171450" indent="-171450">
              <a:buFont typeface="Arial" panose="020B0604020202020204" pitchFamily="34" charset="0"/>
              <a:buChar char="•"/>
            </a:pPr>
            <a:r>
              <a:rPr lang="en-GB" sz="1200" baseline="0" dirty="0"/>
              <a:t>Angry</a:t>
            </a:r>
          </a:p>
          <a:p>
            <a:pPr marL="171450" indent="-171450">
              <a:buFont typeface="Arial" panose="020B0604020202020204" pitchFamily="34" charset="0"/>
              <a:buChar char="•"/>
            </a:pPr>
            <a:r>
              <a:rPr lang="en-GB" sz="1200" baseline="0" dirty="0"/>
              <a:t>Frustrated</a:t>
            </a:r>
          </a:p>
          <a:p>
            <a:pPr marL="171450" indent="-171450">
              <a:buFont typeface="Arial" panose="020B0604020202020204" pitchFamily="34" charset="0"/>
              <a:buChar char="•"/>
            </a:pPr>
            <a:r>
              <a:rPr lang="en-GB" sz="1200" baseline="0" dirty="0"/>
              <a:t>Sad</a:t>
            </a:r>
          </a:p>
          <a:p>
            <a:pPr marL="171450" indent="-171450">
              <a:buFont typeface="Arial" panose="020B0604020202020204" pitchFamily="34" charset="0"/>
              <a:buChar char="•"/>
            </a:pPr>
            <a:r>
              <a:rPr lang="en-GB" sz="1200" baseline="0" dirty="0"/>
              <a:t>Upset</a:t>
            </a:r>
          </a:p>
          <a:p>
            <a:pPr marL="171450" indent="-171450">
              <a:buFont typeface="Arial" panose="020B0604020202020204" pitchFamily="34" charset="0"/>
              <a:buChar char="•"/>
            </a:pPr>
            <a:r>
              <a:rPr lang="en-GB" sz="1200" baseline="0" dirty="0"/>
              <a:t>Negative</a:t>
            </a:r>
          </a:p>
          <a:p>
            <a:pPr marL="171450" indent="-171450">
              <a:buFont typeface="Arial" panose="020B0604020202020204" pitchFamily="34" charset="0"/>
              <a:buChar char="•"/>
            </a:pPr>
            <a:r>
              <a:rPr lang="en-GB" sz="1200" baseline="0" dirty="0"/>
              <a:t>Nervous</a:t>
            </a:r>
          </a:p>
          <a:p>
            <a:pPr marL="171450" indent="-171450">
              <a:buFont typeface="Arial" panose="020B0604020202020204" pitchFamily="34" charset="0"/>
              <a:buChar char="•"/>
            </a:pPr>
            <a:r>
              <a:rPr lang="en-GB" sz="1200" baseline="0" dirty="0"/>
              <a:t>Anxious</a:t>
            </a:r>
          </a:p>
          <a:p>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We all experience these feelings at one point or another, especially during challenging times.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These feelings can build up inside our children and young people, just like a full bottle of pop, it might only take a small knock for these feelings to burst out.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It is important to encourage our young people to talk to someone about their feelings.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a:t>Ask: </a:t>
            </a:r>
            <a:r>
              <a:rPr lang="en-GB" sz="1200" b="0" baseline="0" dirty="0"/>
              <a:t>W</a:t>
            </a:r>
            <a:r>
              <a:rPr lang="en-GB" sz="1200" baseline="0" dirty="0"/>
              <a:t>hy do you think it is important to talk to someone? Who could our young people talk to?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We can increase their ability to cope by role modelling having a growth mindset and by viewing challenges as opportunities to learn and develop.</a:t>
            </a:r>
          </a:p>
        </p:txBody>
      </p:sp>
      <p:sp>
        <p:nvSpPr>
          <p:cNvPr id="4" name="Slide Number Placeholder 3"/>
          <p:cNvSpPr>
            <a:spLocks noGrp="1"/>
          </p:cNvSpPr>
          <p:nvPr>
            <p:ph type="sldNum" sz="quarter" idx="10"/>
          </p:nvPr>
        </p:nvSpPr>
        <p:spPr/>
        <p:txBody>
          <a:bodyPr/>
          <a:lstStyle/>
          <a:p>
            <a:fld id="{B1A289E7-7D14-47ED-B516-ABA539E0AEB8}" type="slidenum">
              <a:rPr lang="en-GB" smtClean="0"/>
              <a:t>5</a:t>
            </a:fld>
            <a:endParaRPr lang="en-GB"/>
          </a:p>
        </p:txBody>
      </p:sp>
    </p:spTree>
    <p:extLst>
      <p:ext uri="{BB962C8B-B14F-4D97-AF65-F5344CB8AC3E}">
        <p14:creationId xmlns:p14="http://schemas.microsoft.com/office/powerpoint/2010/main" val="79033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When</a:t>
            </a:r>
            <a:r>
              <a:rPr lang="en-GB" sz="1200" b="0" i="0" kern="1200" baseline="0" dirty="0">
                <a:solidFill>
                  <a:schemeClr val="tx1"/>
                </a:solidFill>
                <a:effectLst/>
                <a:latin typeface="+mn-lt"/>
                <a:ea typeface="+mn-ea"/>
                <a:cs typeface="+mn-cs"/>
              </a:rPr>
              <a:t> negative things happen in life, it is easy for children and young people to think negatively about themselves, others and the world around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They may think/ say things like: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“I cant do it”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“I’m no good at this”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“I can’t cope”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When we have a </a:t>
            </a:r>
            <a:r>
              <a:rPr lang="en-GB" sz="1200" b="1" i="0" kern="1200" baseline="0" dirty="0">
                <a:solidFill>
                  <a:schemeClr val="tx1"/>
                </a:solidFill>
                <a:effectLst/>
                <a:latin typeface="+mn-lt"/>
                <a:ea typeface="+mn-ea"/>
                <a:cs typeface="+mn-cs"/>
              </a:rPr>
              <a:t>fixed mindset </a:t>
            </a:r>
            <a:r>
              <a:rPr lang="en-GB" sz="1200" b="0" i="0" kern="1200" baseline="0" dirty="0">
                <a:solidFill>
                  <a:schemeClr val="tx1"/>
                </a:solidFill>
                <a:effectLst/>
                <a:latin typeface="+mn-lt"/>
                <a:ea typeface="+mn-ea"/>
                <a:cs typeface="+mn-cs"/>
              </a:rPr>
              <a:t>like this, </a:t>
            </a:r>
            <a:r>
              <a:rPr lang="en-GB" sz="1200" b="0" i="0" kern="1200" dirty="0">
                <a:solidFill>
                  <a:schemeClr val="tx1"/>
                </a:solidFill>
                <a:effectLst/>
                <a:latin typeface="+mn-lt"/>
                <a:ea typeface="+mn-ea"/>
                <a:cs typeface="+mn-cs"/>
              </a:rPr>
              <a:t>we may fear new</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experiences</a:t>
            </a:r>
            <a:r>
              <a:rPr lang="en-GB" sz="1200" b="0" i="0" kern="1200" baseline="0" dirty="0">
                <a:solidFill>
                  <a:schemeClr val="tx1"/>
                </a:solidFill>
                <a:effectLst/>
                <a:latin typeface="+mn-lt"/>
                <a:ea typeface="+mn-ea"/>
                <a:cs typeface="+mn-cs"/>
              </a:rPr>
              <a:t> and</a:t>
            </a:r>
            <a:r>
              <a:rPr lang="en-GB" sz="1200" b="0" i="0" kern="1200" dirty="0">
                <a:solidFill>
                  <a:schemeClr val="tx1"/>
                </a:solidFill>
                <a:effectLst/>
                <a:latin typeface="+mn-lt"/>
                <a:ea typeface="+mn-ea"/>
                <a:cs typeface="+mn-cs"/>
              </a:rPr>
              <a:t> avoid things.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These thoughts are unhelpful and can negatively affect our mood and behaviour.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Someone with a </a:t>
            </a:r>
            <a:r>
              <a:rPr lang="en-GB" sz="1200" b="1" i="0" kern="1200" dirty="0">
                <a:solidFill>
                  <a:schemeClr val="tx1"/>
                </a:solidFill>
                <a:effectLst/>
                <a:latin typeface="+mn-lt"/>
                <a:ea typeface="+mn-ea"/>
                <a:cs typeface="+mn-cs"/>
              </a:rPr>
              <a:t>growth mindset</a:t>
            </a:r>
            <a:r>
              <a:rPr lang="en-GB" dirty="0"/>
              <a:t> </a:t>
            </a:r>
            <a:r>
              <a:rPr lang="en-GB" sz="1200" b="0" i="0" kern="1200" dirty="0">
                <a:solidFill>
                  <a:schemeClr val="tx1"/>
                </a:solidFill>
                <a:effectLst/>
                <a:latin typeface="+mn-lt"/>
                <a:ea typeface="+mn-ea"/>
                <a:cs typeface="+mn-cs"/>
              </a:rPr>
              <a:t>is more able to bounce back during difficult times.</a:t>
            </a:r>
            <a:r>
              <a:rPr lang="en-GB" sz="1200" b="0" i="0" kern="1200" baseline="0" dirty="0">
                <a:solidFill>
                  <a:schemeClr val="tx1"/>
                </a:solidFill>
                <a:effectLst/>
                <a:latin typeface="+mn-lt"/>
                <a:ea typeface="+mn-ea"/>
                <a:cs typeface="+mn-cs"/>
              </a:rPr>
              <a:t>  They look for ways to overcome the problem and think more positively.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Developing our mindset can help us become more resilient.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Asking</a:t>
            </a:r>
            <a:r>
              <a:rPr lang="en-GB" sz="1200" b="0" i="0" kern="1200" baseline="0" dirty="0">
                <a:solidFill>
                  <a:schemeClr val="tx1"/>
                </a:solidFill>
                <a:effectLst/>
                <a:latin typeface="+mn-lt"/>
                <a:ea typeface="+mn-ea"/>
                <a:cs typeface="+mn-cs"/>
              </a:rPr>
              <a:t> ourselves questions such as:</a:t>
            </a:r>
          </a:p>
          <a:p>
            <a:endParaRPr lang="en-GB" sz="1200" b="0" i="0" kern="1200" baseline="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 can’t control everything, so what is in my control?</a:t>
            </a:r>
          </a:p>
          <a:p>
            <a:r>
              <a:rPr lang="en-GB" sz="1200" b="0" i="0" kern="1200" dirty="0">
                <a:solidFill>
                  <a:schemeClr val="tx1"/>
                </a:solidFill>
                <a:effectLst/>
                <a:latin typeface="+mn-lt"/>
                <a:ea typeface="+mn-ea"/>
                <a:cs typeface="+mn-cs"/>
              </a:rPr>
              <a:t>Can I change something I’m doing to make things better?</a:t>
            </a:r>
          </a:p>
          <a:p>
            <a:r>
              <a:rPr lang="en-GB" sz="1200" b="0" i="0" kern="1200" dirty="0">
                <a:solidFill>
                  <a:schemeClr val="tx1"/>
                </a:solidFill>
                <a:effectLst/>
                <a:latin typeface="+mn-lt"/>
                <a:ea typeface="+mn-ea"/>
                <a:cs typeface="+mn-cs"/>
              </a:rPr>
              <a:t>What can I learn from this?</a:t>
            </a:r>
          </a:p>
          <a:p>
            <a:r>
              <a:rPr lang="en-GB" sz="1200" b="0" i="0" kern="1200" dirty="0">
                <a:solidFill>
                  <a:schemeClr val="tx1"/>
                </a:solidFill>
                <a:effectLst/>
                <a:latin typeface="+mn-lt"/>
                <a:ea typeface="+mn-ea"/>
                <a:cs typeface="+mn-cs"/>
              </a:rPr>
              <a:t>Who can help me?</a:t>
            </a:r>
          </a:p>
          <a:p>
            <a:r>
              <a:rPr lang="en-GB" sz="1200" b="0" i="0" kern="1200" dirty="0">
                <a:solidFill>
                  <a:schemeClr val="tx1"/>
                </a:solidFill>
                <a:effectLst/>
                <a:latin typeface="+mn-lt"/>
                <a:ea typeface="+mn-ea"/>
                <a:cs typeface="+mn-cs"/>
              </a:rPr>
              <a:t>How can I move forward?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p:txBody>
      </p:sp>
      <p:sp>
        <p:nvSpPr>
          <p:cNvPr id="4" name="Slide Number Placeholder 3"/>
          <p:cNvSpPr>
            <a:spLocks noGrp="1"/>
          </p:cNvSpPr>
          <p:nvPr>
            <p:ph type="sldNum" sz="quarter" idx="10"/>
          </p:nvPr>
        </p:nvSpPr>
        <p:spPr/>
        <p:txBody>
          <a:bodyPr/>
          <a:lstStyle/>
          <a:p>
            <a:fld id="{B1A289E7-7D14-47ED-B516-ABA539E0AEB8}" type="slidenum">
              <a:rPr lang="en-GB" smtClean="0"/>
              <a:t>6</a:t>
            </a:fld>
            <a:endParaRPr lang="en-GB"/>
          </a:p>
        </p:txBody>
      </p:sp>
    </p:spTree>
    <p:extLst>
      <p:ext uri="{BB962C8B-B14F-4D97-AF65-F5344CB8AC3E}">
        <p14:creationId xmlns:p14="http://schemas.microsoft.com/office/powerpoint/2010/main" val="79033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aseline="0" dirty="0"/>
              <a:t>When we feel stressed or worried, our bodies will physically react.  </a:t>
            </a:r>
          </a:p>
          <a:p>
            <a:endParaRPr lang="en-GB" sz="1200" baseline="0" dirty="0"/>
          </a:p>
          <a:p>
            <a:r>
              <a:rPr lang="en-GB" sz="1200" baseline="0" dirty="0"/>
              <a:t>You may notice your child have some of the following symptoms if they are stressed: </a:t>
            </a:r>
          </a:p>
          <a:p>
            <a:endParaRPr lang="en-GB" sz="1200" baseline="0" dirty="0"/>
          </a:p>
          <a:p>
            <a:pPr marL="171450" indent="-171450">
              <a:buFont typeface="Arial" panose="020B0604020202020204" pitchFamily="34" charset="0"/>
              <a:buChar char="•"/>
            </a:pPr>
            <a:r>
              <a:rPr lang="en-GB" sz="1200" baseline="0" dirty="0"/>
              <a:t>feel a lump in their throat</a:t>
            </a:r>
          </a:p>
          <a:p>
            <a:pPr marL="171450" indent="-171450">
              <a:buFont typeface="Arial" panose="020B0604020202020204" pitchFamily="34" charset="0"/>
              <a:buChar char="•"/>
            </a:pPr>
            <a:r>
              <a:rPr lang="en-GB" sz="1200" baseline="0" dirty="0"/>
              <a:t>go red</a:t>
            </a:r>
          </a:p>
          <a:p>
            <a:pPr marL="171450" indent="-171450">
              <a:buFont typeface="Arial" panose="020B0604020202020204" pitchFamily="34" charset="0"/>
              <a:buChar char="•"/>
            </a:pPr>
            <a:r>
              <a:rPr lang="en-GB" sz="1200" baseline="0" dirty="0"/>
              <a:t>have an upset stomach or butterflies</a:t>
            </a:r>
          </a:p>
          <a:p>
            <a:pPr marL="171450" indent="-171450">
              <a:buFont typeface="Arial" panose="020B0604020202020204" pitchFamily="34" charset="0"/>
              <a:buChar char="•"/>
            </a:pPr>
            <a:r>
              <a:rPr lang="en-GB" sz="1200" baseline="0" dirty="0"/>
              <a:t>Have Trembling knees</a:t>
            </a:r>
          </a:p>
          <a:p>
            <a:pPr marL="171450" indent="-171450">
              <a:buFont typeface="Arial" panose="020B0604020202020204" pitchFamily="34" charset="0"/>
              <a:buChar char="•"/>
            </a:pPr>
            <a:r>
              <a:rPr lang="en-GB" sz="1200" baseline="0" dirty="0"/>
              <a:t>Begin to sweat </a:t>
            </a:r>
          </a:p>
          <a:p>
            <a:pPr marL="171450" indent="-171450">
              <a:buFont typeface="Arial" panose="020B0604020202020204" pitchFamily="34" charset="0"/>
              <a:buChar char="•"/>
            </a:pPr>
            <a:r>
              <a:rPr lang="en-GB" sz="1200" baseline="0" dirty="0"/>
              <a:t>Find it hard to breathe</a:t>
            </a:r>
          </a:p>
          <a:p>
            <a:pPr marL="171450" indent="-171450">
              <a:buFont typeface="Arial" panose="020B0604020202020204" pitchFamily="34" charset="0"/>
              <a:buChar char="•"/>
            </a:pPr>
            <a:r>
              <a:rPr lang="en-GB" sz="1200" baseline="0" dirty="0"/>
              <a:t>Pounding heart</a:t>
            </a:r>
          </a:p>
          <a:p>
            <a:pPr marL="171450" indent="-171450">
              <a:buFont typeface="Arial" panose="020B0604020202020204" pitchFamily="34" charset="0"/>
              <a:buChar char="•"/>
            </a:pPr>
            <a:r>
              <a:rPr lang="en-GB" sz="1200" baseline="0" dirty="0"/>
              <a:t>Find it difficult to concentrate </a:t>
            </a:r>
          </a:p>
          <a:p>
            <a:pPr marL="171450" indent="-171450">
              <a:buFont typeface="Arial" panose="020B0604020202020204" pitchFamily="34" charset="0"/>
              <a:buChar char="•"/>
            </a:pPr>
            <a:r>
              <a:rPr lang="en-GB" sz="1200" baseline="0" dirty="0"/>
              <a:t>Tired or restless</a:t>
            </a:r>
          </a:p>
          <a:p>
            <a:endParaRPr lang="en-GB" sz="1200" baseline="0" dirty="0"/>
          </a:p>
          <a:p>
            <a:r>
              <a:rPr lang="en-GB" sz="1200" baseline="0" dirty="0"/>
              <a:t>These ‘body clues’ are not dangerous- they are just the natural way our bodies responds when we are feeling worried or stressed.</a:t>
            </a:r>
          </a:p>
          <a:p>
            <a:endParaRPr lang="en-GB" sz="1200" baseline="0" dirty="0"/>
          </a:p>
          <a:p>
            <a:r>
              <a:rPr lang="en-GB" sz="1200" baseline="0" dirty="0"/>
              <a:t>When we notice these, it is a sign for us to take some time to gather our thoughts, recognise our feelings and decide how we want to respond. </a:t>
            </a:r>
          </a:p>
          <a:p>
            <a:endParaRPr lang="en-GB" sz="1200" baseline="0" dirty="0"/>
          </a:p>
          <a:p>
            <a:r>
              <a:rPr lang="en-GB" sz="1200" b="1" baseline="0" dirty="0"/>
              <a:t>Activity</a:t>
            </a:r>
            <a:r>
              <a:rPr lang="en-GB" sz="1200" baseline="0" dirty="0"/>
              <a:t>- What are your young persons body clues? Complete body sheet</a:t>
            </a:r>
          </a:p>
        </p:txBody>
      </p:sp>
      <p:sp>
        <p:nvSpPr>
          <p:cNvPr id="4" name="Slide Number Placeholder 3"/>
          <p:cNvSpPr>
            <a:spLocks noGrp="1"/>
          </p:cNvSpPr>
          <p:nvPr>
            <p:ph type="sldNum" sz="quarter" idx="10"/>
          </p:nvPr>
        </p:nvSpPr>
        <p:spPr/>
        <p:txBody>
          <a:bodyPr/>
          <a:lstStyle/>
          <a:p>
            <a:fld id="{B1A289E7-7D14-47ED-B516-ABA539E0AEB8}" type="slidenum">
              <a:rPr lang="en-GB" smtClean="0"/>
              <a:t>7</a:t>
            </a:fld>
            <a:endParaRPr lang="en-GB"/>
          </a:p>
        </p:txBody>
      </p:sp>
    </p:spTree>
    <p:extLst>
      <p:ext uri="{BB962C8B-B14F-4D97-AF65-F5344CB8AC3E}">
        <p14:creationId xmlns:p14="http://schemas.microsoft.com/office/powerpoint/2010/main" val="79033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So how do we help our children and young people develop their resilience skills? </a:t>
            </a:r>
          </a:p>
          <a:p>
            <a:endParaRPr lang="en-GB" sz="1200" dirty="0"/>
          </a:p>
          <a:p>
            <a:r>
              <a:rPr lang="en-GB" sz="1200" dirty="0"/>
              <a:t>Resilience is about giving ourselves the right tools to handle anything that life throws at us.</a:t>
            </a:r>
            <a:endParaRPr lang="en-GB" dirty="0"/>
          </a:p>
          <a:p>
            <a:endParaRPr lang="en-GB" dirty="0"/>
          </a:p>
          <a:p>
            <a:r>
              <a:rPr lang="en-GB" dirty="0"/>
              <a:t>We can help our young people improve their resilience using the: </a:t>
            </a:r>
            <a:r>
              <a:rPr lang="en-GB" b="1" dirty="0"/>
              <a:t>5 Ways to Wellbeing</a:t>
            </a:r>
            <a:r>
              <a:rPr lang="en-GB" dirty="0"/>
              <a:t>.</a:t>
            </a:r>
          </a:p>
          <a:p>
            <a:endParaRPr lang="en-GB" dirty="0"/>
          </a:p>
          <a:p>
            <a:r>
              <a:rPr lang="en-GB" b="0" i="0" dirty="0">
                <a:solidFill>
                  <a:srgbClr val="FFFFFF"/>
                </a:solidFill>
                <a:effectLst/>
                <a:latin typeface="Montserrat"/>
              </a:rPr>
              <a:t>Everyone is individual and we all have different things that make us feel good, but researchers have recently come up with 5 ways to improve our mood and boost our emotional wellbeing that have been shown to work. </a:t>
            </a:r>
          </a:p>
          <a:p>
            <a:endParaRPr lang="en-GB" b="0" i="0" dirty="0">
              <a:solidFill>
                <a:srgbClr val="FFFFFF"/>
              </a:solidFill>
              <a:effectLst/>
              <a:latin typeface="Montserrat"/>
            </a:endParaRPr>
          </a:p>
          <a:p>
            <a:r>
              <a:rPr lang="en-GB" b="1" i="0" dirty="0">
                <a:solidFill>
                  <a:srgbClr val="FFFFFF"/>
                </a:solidFill>
                <a:effectLst/>
                <a:latin typeface="Montserrat"/>
              </a:rPr>
              <a:t>Connect</a:t>
            </a:r>
          </a:p>
          <a:p>
            <a:r>
              <a:rPr lang="en-GB" b="1" i="0" dirty="0">
                <a:solidFill>
                  <a:srgbClr val="FFFFFF"/>
                </a:solidFill>
                <a:effectLst/>
                <a:latin typeface="Montserrat"/>
              </a:rPr>
              <a:t>Be active</a:t>
            </a:r>
          </a:p>
          <a:p>
            <a:r>
              <a:rPr lang="en-GB" b="1" i="0" dirty="0">
                <a:solidFill>
                  <a:srgbClr val="FFFFFF"/>
                </a:solidFill>
                <a:effectLst/>
                <a:latin typeface="Montserrat"/>
              </a:rPr>
              <a:t>Take notice</a:t>
            </a:r>
          </a:p>
          <a:p>
            <a:r>
              <a:rPr lang="en-GB" b="1" i="0" dirty="0">
                <a:solidFill>
                  <a:srgbClr val="FFFFFF"/>
                </a:solidFill>
                <a:effectLst/>
                <a:latin typeface="Montserrat"/>
              </a:rPr>
              <a:t>Give </a:t>
            </a:r>
          </a:p>
          <a:p>
            <a:r>
              <a:rPr lang="en-GB" b="1" i="0" dirty="0">
                <a:solidFill>
                  <a:srgbClr val="FFFFFF"/>
                </a:solidFill>
                <a:effectLst/>
                <a:latin typeface="Montserrat"/>
              </a:rPr>
              <a:t>Keep learning</a:t>
            </a:r>
            <a:endParaRPr lang="en-GB" b="1" dirty="0"/>
          </a:p>
          <a:p>
            <a:endParaRPr lang="en-GB" dirty="0"/>
          </a:p>
          <a:p>
            <a:r>
              <a:rPr lang="en-GB" dirty="0"/>
              <a:t>These 5 Ways to Wellbeing are just as applicable to adults, as they are to children and young people, so we can also practice them and become every day role models. </a:t>
            </a:r>
          </a:p>
        </p:txBody>
      </p:sp>
      <p:sp>
        <p:nvSpPr>
          <p:cNvPr id="4" name="Slide Number Placeholder 3"/>
          <p:cNvSpPr>
            <a:spLocks noGrp="1"/>
          </p:cNvSpPr>
          <p:nvPr>
            <p:ph type="sldNum" sz="quarter" idx="10"/>
          </p:nvPr>
        </p:nvSpPr>
        <p:spPr/>
        <p:txBody>
          <a:bodyPr/>
          <a:lstStyle/>
          <a:p>
            <a:fld id="{B1A289E7-7D14-47ED-B516-ABA539E0AEB8}" type="slidenum">
              <a:rPr lang="en-GB" smtClean="0"/>
              <a:t>8</a:t>
            </a:fld>
            <a:endParaRPr lang="en-GB"/>
          </a:p>
        </p:txBody>
      </p:sp>
    </p:spTree>
    <p:extLst>
      <p:ext uri="{BB962C8B-B14F-4D97-AF65-F5344CB8AC3E}">
        <p14:creationId xmlns:p14="http://schemas.microsoft.com/office/powerpoint/2010/main" val="215724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 Connect</a:t>
            </a:r>
          </a:p>
          <a:p>
            <a:endParaRPr lang="en-GB" dirty="0"/>
          </a:p>
          <a:p>
            <a:r>
              <a:rPr lang="en-GB" dirty="0"/>
              <a:t>Good relationships are important for young peoples mental wellbeing. Healthy relationships can:</a:t>
            </a:r>
          </a:p>
          <a:p>
            <a:endParaRPr lang="en-GB" dirty="0"/>
          </a:p>
          <a:p>
            <a:pPr marL="171450" indent="-171450">
              <a:buFont typeface="Arial" panose="020B0604020202020204" pitchFamily="34" charset="0"/>
              <a:buChar char="•"/>
            </a:pPr>
            <a:r>
              <a:rPr lang="en-GB" dirty="0"/>
              <a:t>help them to build a sense of </a:t>
            </a:r>
            <a:r>
              <a:rPr lang="en-GB" b="1" dirty="0"/>
              <a:t>belonging</a:t>
            </a:r>
            <a:r>
              <a:rPr lang="en-GB" dirty="0"/>
              <a:t> and self-worth</a:t>
            </a:r>
          </a:p>
          <a:p>
            <a:pPr marL="171450" indent="-171450">
              <a:buFont typeface="Arial" panose="020B0604020202020204" pitchFamily="34" charset="0"/>
              <a:buChar char="•"/>
            </a:pPr>
            <a:r>
              <a:rPr lang="en-GB" dirty="0"/>
              <a:t>give them an opportunities </a:t>
            </a:r>
            <a:r>
              <a:rPr lang="en-GB" b="1" dirty="0"/>
              <a:t>to share positive experiences</a:t>
            </a:r>
          </a:p>
          <a:p>
            <a:pPr marL="171450" indent="-171450">
              <a:buFont typeface="Arial" panose="020B0604020202020204" pitchFamily="34" charset="0"/>
              <a:buChar char="•"/>
            </a:pPr>
            <a:r>
              <a:rPr lang="en-GB" dirty="0"/>
              <a:t>provide </a:t>
            </a:r>
            <a:r>
              <a:rPr lang="en-GB" b="1" dirty="0"/>
              <a:t>emotional support </a:t>
            </a:r>
            <a:r>
              <a:rPr lang="en-GB" dirty="0"/>
              <a:t>and allow them to support others in turn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Discussion</a:t>
            </a:r>
            <a:r>
              <a:rPr lang="en-GB" dirty="0"/>
              <a:t>- How does your young person connect with others? (give examples below if necessary)</a:t>
            </a:r>
          </a:p>
          <a:p>
            <a:pPr marL="171450" indent="-171450">
              <a:buFont typeface="Arial" panose="020B0604020202020204" pitchFamily="34" charset="0"/>
              <a:buChar char="•"/>
            </a:pPr>
            <a:endParaRPr lang="en-GB" dirty="0"/>
          </a:p>
          <a:p>
            <a:r>
              <a:rPr lang="en-GB" dirty="0"/>
              <a:t>There are lots of things that we could suggest to help them build stronger and closer relationships:</a:t>
            </a:r>
          </a:p>
          <a:p>
            <a:endParaRPr lang="en-GB" dirty="0"/>
          </a:p>
          <a:p>
            <a:pPr marL="171450" indent="-171450">
              <a:buFont typeface="Arial" panose="020B0604020202020204" pitchFamily="34" charset="0"/>
              <a:buChar char="•"/>
            </a:pPr>
            <a:r>
              <a:rPr lang="en-GB" dirty="0"/>
              <a:t>if possible, take time each day to be with your family</a:t>
            </a:r>
          </a:p>
          <a:p>
            <a:pPr marL="171450" indent="-171450">
              <a:buFont typeface="Arial" panose="020B0604020202020204" pitchFamily="34" charset="0"/>
              <a:buChar char="•"/>
            </a:pPr>
            <a:r>
              <a:rPr lang="en-GB" dirty="0"/>
              <a:t>Talk to someone new</a:t>
            </a:r>
          </a:p>
          <a:p>
            <a:pPr marL="171450" indent="-171450">
              <a:buFont typeface="Arial" panose="020B0604020202020204" pitchFamily="34" charset="0"/>
              <a:buChar char="•"/>
            </a:pPr>
            <a:r>
              <a:rPr lang="en-GB" dirty="0"/>
              <a:t>arrange a day out with friends </a:t>
            </a:r>
          </a:p>
          <a:p>
            <a:pPr marL="171450" indent="-171450">
              <a:buFont typeface="Arial" panose="020B0604020202020204" pitchFamily="34" charset="0"/>
              <a:buChar char="•"/>
            </a:pPr>
            <a:r>
              <a:rPr lang="en-GB" dirty="0"/>
              <a:t>Join a club at school</a:t>
            </a:r>
          </a:p>
          <a:p>
            <a:pPr marL="171450" indent="-171450">
              <a:buFont typeface="Arial" panose="020B0604020202020204" pitchFamily="34" charset="0"/>
              <a:buChar char="•"/>
            </a:pPr>
            <a:r>
              <a:rPr lang="en-GB" dirty="0"/>
              <a:t>have lunch with a friend</a:t>
            </a:r>
          </a:p>
          <a:p>
            <a:pPr marL="171450" indent="-171450">
              <a:buFont typeface="Arial" panose="020B0604020202020204" pitchFamily="34" charset="0"/>
              <a:buChar char="•"/>
            </a:pPr>
            <a:r>
              <a:rPr lang="en-GB" dirty="0"/>
              <a:t>visit a friend or family member who needs support or company</a:t>
            </a:r>
          </a:p>
          <a:p>
            <a:pPr marL="171450" indent="-171450">
              <a:buFont typeface="Arial" panose="020B0604020202020204" pitchFamily="34" charset="0"/>
              <a:buChar char="•"/>
            </a:pPr>
            <a:r>
              <a:rPr lang="en-GB" dirty="0"/>
              <a:t>Talk to someone on the phone/facetime</a:t>
            </a:r>
          </a:p>
          <a:p>
            <a:pPr marL="171450" indent="-171450">
              <a:buFont typeface="Arial" panose="020B0604020202020204" pitchFamily="34" charset="0"/>
              <a:buChar char="•"/>
            </a:pPr>
            <a:r>
              <a:rPr lang="en-GB" dirty="0"/>
              <a:t>Connect with pets</a:t>
            </a:r>
          </a:p>
          <a:p>
            <a:pPr marL="171450" indent="-171450">
              <a:buFont typeface="Arial" panose="020B0604020202020204" pitchFamily="34" charset="0"/>
              <a:buChar char="•"/>
            </a:pPr>
            <a:r>
              <a:rPr lang="en-GB" dirty="0"/>
              <a:t>Play with brothers/sisters</a:t>
            </a:r>
          </a:p>
          <a:p>
            <a:pPr marL="171450" indent="-171450">
              <a:buFont typeface="Arial" panose="020B0604020202020204" pitchFamily="34" charset="0"/>
              <a:buChar char="•"/>
            </a:pPr>
            <a:r>
              <a:rPr lang="en-GB" dirty="0"/>
              <a:t>Write a letter to someone</a:t>
            </a:r>
          </a:p>
          <a:p>
            <a:endParaRPr lang="en-GB" b="1" dirty="0"/>
          </a:p>
          <a:p>
            <a:r>
              <a:rPr lang="en-GB" b="1" dirty="0"/>
              <a:t>Activity- </a:t>
            </a:r>
            <a:r>
              <a:rPr lang="en-GB" dirty="0"/>
              <a:t>On 5 ways to wellbeing sheet, write down 5 ways you could suggest that your person do to connect with others this week.</a:t>
            </a:r>
          </a:p>
          <a:p>
            <a:endParaRPr lang="en-GB" dirty="0"/>
          </a:p>
          <a:p>
            <a:r>
              <a:rPr lang="en-GB" dirty="0"/>
              <a:t>If you want, you could also think about: Who could you connect with? What could you do?</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9</a:t>
            </a:fld>
            <a:endParaRPr lang="en-GB"/>
          </a:p>
        </p:txBody>
      </p:sp>
    </p:spTree>
    <p:extLst>
      <p:ext uri="{BB962C8B-B14F-4D97-AF65-F5344CB8AC3E}">
        <p14:creationId xmlns:p14="http://schemas.microsoft.com/office/powerpoint/2010/main" val="3912696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7019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19727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113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84381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57E91F-671D-4BDD-990F-DDCA5EEF53BF}"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1376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57E91F-671D-4BDD-990F-DDCA5EEF53BF}" type="datetimeFigureOut">
              <a:rPr lang="en-GB" smtClean="0"/>
              <a:t>11/05/2021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0570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657E91F-671D-4BDD-990F-DDCA5EEF53BF}" type="datetimeFigureOut">
              <a:rPr lang="en-GB" smtClean="0"/>
              <a:t>11/05/2021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9406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57E91F-671D-4BDD-990F-DDCA5EEF53BF}" type="datetimeFigureOut">
              <a:rPr lang="en-GB" smtClean="0"/>
              <a:t>11/05/2021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561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7E91F-671D-4BDD-990F-DDCA5EEF53BF}" type="datetimeFigureOut">
              <a:rPr lang="en-GB" smtClean="0"/>
              <a:t>11/05/2021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55152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11/05/2021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236212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11/05/2021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4680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7E91F-671D-4BDD-990F-DDCA5EEF53BF}" type="datetimeFigureOut">
              <a:rPr lang="en-GB" smtClean="0"/>
              <a:t>11/05/2021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7E276-C365-4684-A644-9A5D3CA4784A}" type="slidenum">
              <a:rPr lang="en-GB" smtClean="0"/>
              <a:t>‹#›</a:t>
            </a:fld>
            <a:endParaRPr lang="en-GB"/>
          </a:p>
        </p:txBody>
      </p:sp>
    </p:spTree>
    <p:extLst>
      <p:ext uri="{BB962C8B-B14F-4D97-AF65-F5344CB8AC3E}">
        <p14:creationId xmlns:p14="http://schemas.microsoft.com/office/powerpoint/2010/main" val="12530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7.jp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1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2.jpeg"/><Relationship Id="rId10" Type="http://schemas.openxmlformats.org/officeDocument/2006/relationships/image" Target="../media/image17.png"/><Relationship Id="rId4" Type="http://schemas.openxmlformats.org/officeDocument/2006/relationships/notesSlide" Target="../notesSlides/notesSlide10.xml"/><Relationship Id="rId9" Type="http://schemas.openxmlformats.org/officeDocument/2006/relationships/image" Target="../media/image16.pn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20.png"/><Relationship Id="rId4" Type="http://schemas.openxmlformats.org/officeDocument/2006/relationships/notesSlide" Target="../notesSlides/notesSlide11.xml"/><Relationship Id="rId9"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21.jpeg"/><Relationship Id="rId4" Type="http://schemas.openxmlformats.org/officeDocument/2006/relationships/notesSlide" Target="../notesSlides/notesSlide12.xml"/><Relationship Id="rId9"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22.png"/><Relationship Id="rId4" Type="http://schemas.openxmlformats.org/officeDocument/2006/relationships/notesSlide" Target="../notesSlides/notesSlide13.xml"/><Relationship Id="rId9"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6.jpeg"/><Relationship Id="rId18" Type="http://schemas.openxmlformats.org/officeDocument/2006/relationships/hyperlink" Target="https://www.kooth.com/" TargetMode="External"/><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hyperlink" Target="https://youngminds.org.uk/find-help/looking-after-yourself/take-time-out/" TargetMode="External"/><Relationship Id="rId17" Type="http://schemas.openxmlformats.org/officeDocument/2006/relationships/image" Target="../media/image28.jpeg"/><Relationship Id="rId2" Type="http://schemas.openxmlformats.org/officeDocument/2006/relationships/audio" Target="../media/media15.m4a"/><Relationship Id="rId16" Type="http://schemas.openxmlformats.org/officeDocument/2006/relationships/hyperlink" Target="https://www.mind.org.uk/information-support/for-children-and-young-people/" TargetMode="External"/><Relationship Id="rId1" Type="http://schemas.microsoft.com/office/2007/relationships/media" Target="../media/media15.m4a"/><Relationship Id="rId6" Type="http://schemas.openxmlformats.org/officeDocument/2006/relationships/image" Target="../media/image6.png"/><Relationship Id="rId11" Type="http://schemas.openxmlformats.org/officeDocument/2006/relationships/hyperlink" Target="https://www.nhs.uk/conditions/stress-anxiety-depression/ways-relieve-stress/" TargetMode="External"/><Relationship Id="rId5" Type="http://schemas.openxmlformats.org/officeDocument/2006/relationships/image" Target="../media/image2.jpeg"/><Relationship Id="rId15" Type="http://schemas.openxmlformats.org/officeDocument/2006/relationships/image" Target="../media/image27.jpeg"/><Relationship Id="rId10" Type="http://schemas.openxmlformats.org/officeDocument/2006/relationships/image" Target="../media/image25.png"/><Relationship Id="rId19"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24.png"/><Relationship Id="rId14" Type="http://schemas.openxmlformats.org/officeDocument/2006/relationships/hyperlink" Target="https://www.childline.org.uk/"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16.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3.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4.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2.jpeg"/><Relationship Id="rId10" Type="http://schemas.microsoft.com/office/2007/relationships/hdphoto" Target="../media/hdphoto1.wdp"/><Relationship Id="rId4" Type="http://schemas.openxmlformats.org/officeDocument/2006/relationships/notesSlide" Target="../notesSlides/notesSlide7.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2.jpeg"/><Relationship Id="rId10" Type="http://schemas.openxmlformats.org/officeDocument/2006/relationships/image" Target="../media/image13.png"/><Relationship Id="rId4" Type="http://schemas.openxmlformats.org/officeDocument/2006/relationships/notesSlide" Target="../notesSlides/notesSlide9.xml"/><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00" r="-1"/>
          <a:stretch/>
        </p:blipFill>
        <p:spPr>
          <a:xfrm flipH="1">
            <a:off x="-3" y="0"/>
            <a:ext cx="7524330" cy="6858000"/>
          </a:xfrm>
          <a:prstGeom prst="rect">
            <a:avLst/>
          </a:prstGeom>
        </p:spPr>
      </p:pic>
      <p:sp>
        <p:nvSpPr>
          <p:cNvPr id="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0"/>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6595" t="27749" r="24061" b="48063"/>
          <a:stretch/>
        </p:blipFill>
        <p:spPr>
          <a:xfrm>
            <a:off x="1907704" y="2412205"/>
            <a:ext cx="3484316" cy="1021716"/>
          </a:xfrm>
          <a:prstGeom prst="rect">
            <a:avLst/>
          </a:prstGeom>
        </p:spPr>
      </p:pic>
      <p:sp>
        <p:nvSpPr>
          <p:cNvPr id="21"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3" name="Rectangle 2"/>
          <p:cNvSpPr/>
          <p:nvPr/>
        </p:nvSpPr>
        <p:spPr>
          <a:xfrm>
            <a:off x="2496170" y="3725999"/>
            <a:ext cx="2543429" cy="584775"/>
          </a:xfrm>
          <a:prstGeom prst="rect">
            <a:avLst/>
          </a:prstGeom>
        </p:spPr>
        <p:txBody>
          <a:bodyPr wrap="square">
            <a:spAutoFit/>
          </a:bodyPr>
          <a:lstStyle/>
          <a:p>
            <a:r>
              <a:rPr lang="en-GB" sz="3200" b="1" dirty="0">
                <a:solidFill>
                  <a:schemeClr val="bg1"/>
                </a:solidFill>
                <a:latin typeface="Arial" panose="020B0604020202020204" pitchFamily="34" charset="0"/>
                <a:cs typeface="Arial" panose="020B0604020202020204" pitchFamily="34" charset="0"/>
              </a:rPr>
              <a:t>Resilience </a:t>
            </a:r>
          </a:p>
        </p:txBody>
      </p:sp>
      <p:pic>
        <p:nvPicPr>
          <p:cNvPr id="10" name="Audio 9">
            <a:hlinkClick r:id="" action="ppaction://media"/>
            <a:extLst>
              <a:ext uri="{FF2B5EF4-FFF2-40B4-BE49-F238E27FC236}">
                <a16:creationId xmlns:a16="http://schemas.microsoft.com/office/drawing/2014/main" id="{DE9F70C5-9A6E-4573-AA89-B90E7C63E9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1474091"/>
      </p:ext>
    </p:extLst>
  </p:cSld>
  <p:clrMapOvr>
    <a:masterClrMapping/>
  </p:clrMapOvr>
  <mc:AlternateContent xmlns:mc="http://schemas.openxmlformats.org/markup-compatibility/2006" xmlns:p14="http://schemas.microsoft.com/office/powerpoint/2010/main">
    <mc:Choice Requires="p14">
      <p:transition spd="slow" p14:dur="2000" advTm="23642"/>
    </mc:Choice>
    <mc:Fallback xmlns="">
      <p:transition spd="slow" advTm="23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2492BA85-F9D5-4607-815D-204829DBB2CA}"/>
              </a:ext>
            </a:extLst>
          </p:cNvPr>
          <p:cNvSpPr txBox="1"/>
          <p:nvPr/>
        </p:nvSpPr>
        <p:spPr>
          <a:xfrm>
            <a:off x="1008070" y="137304"/>
            <a:ext cx="5724170" cy="369332"/>
          </a:xfrm>
          <a:prstGeom prst="rect">
            <a:avLst/>
          </a:prstGeom>
          <a:noFill/>
        </p:spPr>
        <p:txBody>
          <a:bodyPr wrap="square" rtlCol="0">
            <a:spAutoFit/>
          </a:bodyPr>
          <a:lstStyle/>
          <a:p>
            <a:r>
              <a:rPr lang="en-GB" dirty="0"/>
              <a:t>5 ways to wellbeing</a:t>
            </a:r>
          </a:p>
        </p:txBody>
      </p:sp>
      <p:pic>
        <p:nvPicPr>
          <p:cNvPr id="4098" name="Picture 2">
            <a:extLst>
              <a:ext uri="{FF2B5EF4-FFF2-40B4-BE49-F238E27FC236}">
                <a16:creationId xmlns:a16="http://schemas.microsoft.com/office/drawing/2014/main" id="{3CF75565-2461-4F0F-A63C-AFE0C71D6D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101" t="44447" r="29525" b="41083"/>
          <a:stretch/>
        </p:blipFill>
        <p:spPr bwMode="auto">
          <a:xfrm>
            <a:off x="1184849" y="821333"/>
            <a:ext cx="6092985" cy="15841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Play Football, Download Free Clip Art, Free Clip Art on Clipart Library">
            <a:extLst>
              <a:ext uri="{FF2B5EF4-FFF2-40B4-BE49-F238E27FC236}">
                <a16:creationId xmlns:a16="http://schemas.microsoft.com/office/drawing/2014/main" id="{06754B77-1590-4892-9A37-94B6A76389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0219" y="2497880"/>
            <a:ext cx="3086472" cy="18868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ycle Clipart Png Png Transparent Images – Free PNG Images Vector, PSD,  Clipart, Templates">
            <a:extLst>
              <a:ext uri="{FF2B5EF4-FFF2-40B4-BE49-F238E27FC236}">
                <a16:creationId xmlns:a16="http://schemas.microsoft.com/office/drawing/2014/main" id="{9E11EA28-01D7-40F0-8006-9FAEEB9E45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98903" y="4572641"/>
            <a:ext cx="1908212" cy="19590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lking Dog Cartoon Png , Png Download - Walk The Dog Png , Free  Transparent Clipart - ClipartKey">
            <a:extLst>
              <a:ext uri="{FF2B5EF4-FFF2-40B4-BE49-F238E27FC236}">
                <a16:creationId xmlns:a16="http://schemas.microsoft.com/office/drawing/2014/main" id="{44C53AAA-E057-4964-8471-E6F98474E2B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9710" y="4558494"/>
            <a:ext cx="1908212" cy="22431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ilhouette Dance Clip Art - Dancer Silhouette Dance Clipart, HD Png  Download - kindpng">
            <a:extLst>
              <a:ext uri="{FF2B5EF4-FFF2-40B4-BE49-F238E27FC236}">
                <a16:creationId xmlns:a16="http://schemas.microsoft.com/office/drawing/2014/main" id="{6BEBD430-584D-4BAE-8B9E-CA4666931CC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91817" y="4219071"/>
            <a:ext cx="2453996" cy="1460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59955" y="6211740"/>
            <a:ext cx="2057762" cy="508956"/>
          </a:xfrm>
          <a:prstGeom prst="rect">
            <a:avLst/>
          </a:prstGeom>
        </p:spPr>
      </p:pic>
      <p:sp>
        <p:nvSpPr>
          <p:cNvPr id="8" name="TextBox 7">
            <a:extLst>
              <a:ext uri="{FF2B5EF4-FFF2-40B4-BE49-F238E27FC236}">
                <a16:creationId xmlns:a16="http://schemas.microsoft.com/office/drawing/2014/main" id="{2826DA12-FB36-4C2F-8619-D3C8FDF356C7}"/>
              </a:ext>
            </a:extLst>
          </p:cNvPr>
          <p:cNvSpPr txBox="1"/>
          <p:nvPr/>
        </p:nvSpPr>
        <p:spPr>
          <a:xfrm>
            <a:off x="4455893" y="2888910"/>
            <a:ext cx="2880320" cy="1200329"/>
          </a:xfrm>
          <a:prstGeom prst="rect">
            <a:avLst/>
          </a:prstGeom>
          <a:solidFill>
            <a:schemeClr val="accent4">
              <a:lumMod val="20000"/>
              <a:lumOff val="80000"/>
            </a:schemeClr>
          </a:solidFill>
        </p:spPr>
        <p:txBody>
          <a:bodyPr wrap="square" rtlCol="0">
            <a:spAutoFit/>
          </a:bodyPr>
          <a:lstStyle/>
          <a:p>
            <a:r>
              <a:rPr lang="en-GB" dirty="0"/>
              <a:t>Be Active: Being physically active, improves our physical health and can improve our mood and wellbeing. </a:t>
            </a:r>
          </a:p>
        </p:txBody>
      </p:sp>
      <p:pic>
        <p:nvPicPr>
          <p:cNvPr id="6" name="Audio 5">
            <a:hlinkClick r:id="" action="ppaction://media"/>
            <a:extLst>
              <a:ext uri="{FF2B5EF4-FFF2-40B4-BE49-F238E27FC236}">
                <a16:creationId xmlns:a16="http://schemas.microsoft.com/office/drawing/2014/main" id="{A337C36E-5A29-4637-8319-34281784050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364399"/>
      </p:ext>
    </p:extLst>
  </p:cSld>
  <p:clrMapOvr>
    <a:masterClrMapping/>
  </p:clrMapOvr>
  <mc:AlternateContent xmlns:mc="http://schemas.openxmlformats.org/markup-compatibility/2006" xmlns:p14="http://schemas.microsoft.com/office/powerpoint/2010/main">
    <mc:Choice Requires="p14">
      <p:transition spd="slow" p14:dur="2000" advTm="30782"/>
    </mc:Choice>
    <mc:Fallback xmlns="">
      <p:transition spd="slow" advTm="30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2492BA85-F9D5-4607-815D-204829DBB2CA}"/>
              </a:ext>
            </a:extLst>
          </p:cNvPr>
          <p:cNvSpPr txBox="1"/>
          <p:nvPr/>
        </p:nvSpPr>
        <p:spPr>
          <a:xfrm>
            <a:off x="1008070" y="137304"/>
            <a:ext cx="5724170" cy="369332"/>
          </a:xfrm>
          <a:prstGeom prst="rect">
            <a:avLst/>
          </a:prstGeom>
          <a:noFill/>
        </p:spPr>
        <p:txBody>
          <a:bodyPr wrap="square" rtlCol="0">
            <a:spAutoFit/>
          </a:bodyPr>
          <a:lstStyle/>
          <a:p>
            <a:r>
              <a:rPr lang="en-GB" dirty="0"/>
              <a:t>5 ways to wellbeing</a:t>
            </a:r>
          </a:p>
        </p:txBody>
      </p:sp>
      <p:pic>
        <p:nvPicPr>
          <p:cNvPr id="5122" name="Picture 2">
            <a:extLst>
              <a:ext uri="{FF2B5EF4-FFF2-40B4-BE49-F238E27FC236}">
                <a16:creationId xmlns:a16="http://schemas.microsoft.com/office/drawing/2014/main" id="{B8EA66B4-C1D0-4F15-8611-7BE0F75A7BB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888" t="28863" r="23226" b="56666"/>
          <a:stretch/>
        </p:blipFill>
        <p:spPr bwMode="auto">
          <a:xfrm>
            <a:off x="1089352" y="1021632"/>
            <a:ext cx="5998820"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ural landscape Cartoon Nature - Little fresh green grass png download -  1792*1358 - Free Transparent Natural Landscape png Download. - Clip Art  Library">
            <a:extLst>
              <a:ext uri="{FF2B5EF4-FFF2-40B4-BE49-F238E27FC236}">
                <a16:creationId xmlns:a16="http://schemas.microsoft.com/office/drawing/2014/main" id="{68BF6A1C-4D3F-438D-B444-EAB949D66F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061" y="2468410"/>
            <a:ext cx="4491754" cy="34039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BC46E7-F2C1-479B-9561-600403433659}"/>
              </a:ext>
            </a:extLst>
          </p:cNvPr>
          <p:cNvSpPr txBox="1"/>
          <p:nvPr/>
        </p:nvSpPr>
        <p:spPr>
          <a:xfrm>
            <a:off x="5332423" y="2636912"/>
            <a:ext cx="1928981" cy="2585323"/>
          </a:xfrm>
          <a:prstGeom prst="rect">
            <a:avLst/>
          </a:prstGeom>
          <a:solidFill>
            <a:schemeClr val="tx2">
              <a:lumMod val="20000"/>
              <a:lumOff val="80000"/>
            </a:schemeClr>
          </a:solidFill>
        </p:spPr>
        <p:txBody>
          <a:bodyPr wrap="square" rtlCol="0">
            <a:spAutoFit/>
          </a:bodyPr>
          <a:lstStyle/>
          <a:p>
            <a:r>
              <a:rPr lang="en-GB" dirty="0"/>
              <a:t>Take Notice: Paying more attention to the present moment, to thoughts and feelings and to the world around, boosts our wellbeing. </a:t>
            </a:r>
          </a:p>
        </p:txBody>
      </p:sp>
      <p:pic>
        <p:nvPicPr>
          <p:cNvPr id="9" name="Audio 8">
            <a:hlinkClick r:id="" action="ppaction://media"/>
            <a:extLst>
              <a:ext uri="{FF2B5EF4-FFF2-40B4-BE49-F238E27FC236}">
                <a16:creationId xmlns:a16="http://schemas.microsoft.com/office/drawing/2014/main" id="{673075A0-C001-435E-9F51-C99C3EC15A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2549881"/>
      </p:ext>
    </p:extLst>
  </p:cSld>
  <p:clrMapOvr>
    <a:masterClrMapping/>
  </p:clrMapOvr>
  <mc:AlternateContent xmlns:mc="http://schemas.openxmlformats.org/markup-compatibility/2006" xmlns:p14="http://schemas.microsoft.com/office/powerpoint/2010/main">
    <mc:Choice Requires="p14">
      <p:transition spd="slow" p14:dur="2000" advTm="61253"/>
    </mc:Choice>
    <mc:Fallback xmlns="">
      <p:transition spd="slow" advTm="6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2492BA85-F9D5-4607-815D-204829DBB2CA}"/>
              </a:ext>
            </a:extLst>
          </p:cNvPr>
          <p:cNvSpPr txBox="1"/>
          <p:nvPr/>
        </p:nvSpPr>
        <p:spPr>
          <a:xfrm>
            <a:off x="1008070" y="137304"/>
            <a:ext cx="5724170" cy="369332"/>
          </a:xfrm>
          <a:prstGeom prst="rect">
            <a:avLst/>
          </a:prstGeom>
          <a:noFill/>
        </p:spPr>
        <p:txBody>
          <a:bodyPr wrap="square" rtlCol="0">
            <a:spAutoFit/>
          </a:bodyPr>
          <a:lstStyle/>
          <a:p>
            <a:r>
              <a:rPr lang="en-GB" dirty="0"/>
              <a:t>5 ways to wellbeing</a:t>
            </a:r>
          </a:p>
        </p:txBody>
      </p:sp>
      <p:pic>
        <p:nvPicPr>
          <p:cNvPr id="6146" name="Picture 2">
            <a:extLst>
              <a:ext uri="{FF2B5EF4-FFF2-40B4-BE49-F238E27FC236}">
                <a16:creationId xmlns:a16="http://schemas.microsoft.com/office/drawing/2014/main" id="{E8E56409-0986-41C3-B75D-08BC576DDD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100" t="7714" r="33463" b="74476"/>
          <a:stretch/>
        </p:blipFill>
        <p:spPr bwMode="auto">
          <a:xfrm>
            <a:off x="1016429" y="661583"/>
            <a:ext cx="627819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elping Hand Icon Clipart Heart Shape - ClipArt Best">
            <a:extLst>
              <a:ext uri="{FF2B5EF4-FFF2-40B4-BE49-F238E27FC236}">
                <a16:creationId xmlns:a16="http://schemas.microsoft.com/office/drawing/2014/main" id="{11862C08-CCA9-469E-83EE-87918F47D5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8260" y="3048778"/>
            <a:ext cx="3086472" cy="2827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B926D1-E202-477E-9B6F-80EB2BA42EF7}"/>
              </a:ext>
            </a:extLst>
          </p:cNvPr>
          <p:cNvSpPr txBox="1"/>
          <p:nvPr/>
        </p:nvSpPr>
        <p:spPr>
          <a:xfrm>
            <a:off x="4468881" y="3225506"/>
            <a:ext cx="2592288" cy="1477328"/>
          </a:xfrm>
          <a:prstGeom prst="rect">
            <a:avLst/>
          </a:prstGeom>
          <a:solidFill>
            <a:schemeClr val="accent2">
              <a:lumMod val="20000"/>
              <a:lumOff val="80000"/>
            </a:schemeClr>
          </a:solidFill>
        </p:spPr>
        <p:txBody>
          <a:bodyPr wrap="square" rtlCol="0">
            <a:spAutoFit/>
          </a:bodyPr>
          <a:lstStyle/>
          <a:p>
            <a:r>
              <a:rPr lang="en-GB" dirty="0"/>
              <a:t>Give: Any acts of kindness, whether small or large can make you feel happier and more satisfied about life. </a:t>
            </a:r>
          </a:p>
        </p:txBody>
      </p:sp>
      <p:pic>
        <p:nvPicPr>
          <p:cNvPr id="6" name="Audio 5">
            <a:hlinkClick r:id="" action="ppaction://media"/>
            <a:extLst>
              <a:ext uri="{FF2B5EF4-FFF2-40B4-BE49-F238E27FC236}">
                <a16:creationId xmlns:a16="http://schemas.microsoft.com/office/drawing/2014/main" id="{68274B57-6E07-47EA-B9C4-B060D519A91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6778316"/>
      </p:ext>
    </p:extLst>
  </p:cSld>
  <p:clrMapOvr>
    <a:masterClrMapping/>
  </p:clrMapOvr>
  <mc:AlternateContent xmlns:mc="http://schemas.openxmlformats.org/markup-compatibility/2006">
    <mc:Choice xmlns:p14="http://schemas.microsoft.com/office/powerpoint/2010/main" Requires="p14">
      <p:transition spd="slow" p14:dur="2000" advTm="59510"/>
    </mc:Choice>
    <mc:Fallback>
      <p:transition spd="slow" advTm="59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2492BA85-F9D5-4607-815D-204829DBB2CA}"/>
              </a:ext>
            </a:extLst>
          </p:cNvPr>
          <p:cNvSpPr txBox="1"/>
          <p:nvPr/>
        </p:nvSpPr>
        <p:spPr>
          <a:xfrm>
            <a:off x="1008070" y="137304"/>
            <a:ext cx="5724170" cy="369332"/>
          </a:xfrm>
          <a:prstGeom prst="rect">
            <a:avLst/>
          </a:prstGeom>
          <a:noFill/>
        </p:spPr>
        <p:txBody>
          <a:bodyPr wrap="square" rtlCol="0">
            <a:spAutoFit/>
          </a:bodyPr>
          <a:lstStyle/>
          <a:p>
            <a:r>
              <a:rPr lang="en-GB" dirty="0"/>
              <a:t>5 ways to wellbeing</a:t>
            </a:r>
          </a:p>
        </p:txBody>
      </p:sp>
      <p:pic>
        <p:nvPicPr>
          <p:cNvPr id="7170" name="Picture 2">
            <a:extLst>
              <a:ext uri="{FF2B5EF4-FFF2-40B4-BE49-F238E27FC236}">
                <a16:creationId xmlns:a16="http://schemas.microsoft.com/office/drawing/2014/main" id="{D27CC1F1-29AB-44FD-BC34-5A888EE8011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100" t="78953" r="31888" b="4666"/>
          <a:stretch/>
        </p:blipFill>
        <p:spPr bwMode="auto">
          <a:xfrm>
            <a:off x="1208583" y="783744"/>
            <a:ext cx="5724170" cy="17923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pen Book Clipart, HD Png Download , Transparent Png Image - PNGitem">
            <a:extLst>
              <a:ext uri="{FF2B5EF4-FFF2-40B4-BE49-F238E27FC236}">
                <a16:creationId xmlns:a16="http://schemas.microsoft.com/office/drawing/2014/main" id="{AD16CA99-DAC1-4A1E-A7EB-FF67E622411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9324" y="2708920"/>
            <a:ext cx="3290946" cy="2824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345F48-D941-4472-B257-AE1ADD18B8B8}"/>
              </a:ext>
            </a:extLst>
          </p:cNvPr>
          <p:cNvSpPr txBox="1"/>
          <p:nvPr/>
        </p:nvSpPr>
        <p:spPr>
          <a:xfrm>
            <a:off x="4469713" y="2804612"/>
            <a:ext cx="2931368" cy="1754326"/>
          </a:xfrm>
          <a:prstGeom prst="rect">
            <a:avLst/>
          </a:prstGeom>
          <a:solidFill>
            <a:schemeClr val="accent6">
              <a:lumMod val="20000"/>
              <a:lumOff val="80000"/>
            </a:schemeClr>
          </a:solidFill>
        </p:spPr>
        <p:txBody>
          <a:bodyPr wrap="square" rtlCol="0">
            <a:spAutoFit/>
          </a:bodyPr>
          <a:lstStyle/>
          <a:p>
            <a:pPr algn="l" fontAlgn="t"/>
            <a:r>
              <a:rPr lang="en-GB" b="0" i="0" dirty="0">
                <a:solidFill>
                  <a:srgbClr val="1B1B1B"/>
                </a:solidFill>
                <a:effectLst/>
                <a:latin typeface="Open Sans"/>
              </a:rPr>
              <a:t>Keep Learning: Being curious and seeking out new experiences in life, positively stimulates the brain. Don’t worry if things go wrong- try again</a:t>
            </a:r>
          </a:p>
        </p:txBody>
      </p:sp>
      <p:pic>
        <p:nvPicPr>
          <p:cNvPr id="8" name="Audio 7">
            <a:hlinkClick r:id="" action="ppaction://media"/>
            <a:extLst>
              <a:ext uri="{FF2B5EF4-FFF2-40B4-BE49-F238E27FC236}">
                <a16:creationId xmlns:a16="http://schemas.microsoft.com/office/drawing/2014/main" id="{2D0F13C1-410D-49F6-8893-DA381CA942B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57167088"/>
      </p:ext>
    </p:extLst>
  </p:cSld>
  <p:clrMapOvr>
    <a:masterClrMapping/>
  </p:clrMapOvr>
  <mc:AlternateContent xmlns:mc="http://schemas.openxmlformats.org/markup-compatibility/2006">
    <mc:Choice xmlns:p14="http://schemas.microsoft.com/office/powerpoint/2010/main" Requires="p14">
      <p:transition spd="slow" p14:dur="2000" advTm="59901"/>
    </mc:Choice>
    <mc:Fallback>
      <p:transition spd="slow" advTm="5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p:cNvSpPr txBox="1"/>
          <p:nvPr/>
        </p:nvSpPr>
        <p:spPr>
          <a:xfrm>
            <a:off x="1127080" y="299602"/>
            <a:ext cx="5760640" cy="646331"/>
          </a:xfrm>
          <a:prstGeom prst="rect">
            <a:avLst/>
          </a:prstGeom>
          <a:noFill/>
        </p:spPr>
        <p:txBody>
          <a:bodyPr wrap="square" rtlCol="0">
            <a:spAutoFit/>
          </a:bodyPr>
          <a:lstStyle/>
          <a:p>
            <a:r>
              <a:rPr lang="en-GB" sz="3600" b="1" dirty="0"/>
              <a:t>Key Points</a:t>
            </a:r>
          </a:p>
        </p:txBody>
      </p:sp>
      <p:sp>
        <p:nvSpPr>
          <p:cNvPr id="6" name="TextBox 5"/>
          <p:cNvSpPr txBox="1"/>
          <p:nvPr/>
        </p:nvSpPr>
        <p:spPr>
          <a:xfrm>
            <a:off x="1254564" y="1217844"/>
            <a:ext cx="3530642" cy="535531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GB" dirty="0"/>
              <a:t>Resilience is our ability to cope and overcome difficult situations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Everyone experiences difficult times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Think of challenges as opportunities to help your child learn and develop a growth mindset.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Pay attention to their body clues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It is alright to ask for help</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Resilience can be developed in us all by using the 5 ways to wellbeing</a:t>
            </a:r>
          </a:p>
          <a:p>
            <a:endParaRPr lang="en-GB" dirty="0"/>
          </a:p>
        </p:txBody>
      </p:sp>
      <p:pic>
        <p:nvPicPr>
          <p:cNvPr id="2050" name="Picture 2" descr="Synergy Wellbeing Events and Network - The Synergy Centre">
            <a:extLst>
              <a:ext uri="{FF2B5EF4-FFF2-40B4-BE49-F238E27FC236}">
                <a16:creationId xmlns:a16="http://schemas.microsoft.com/office/drawing/2014/main" id="{43685BE7-62F0-4155-90C8-0CE211DF7C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5512"/>
          <a:stretch/>
        </p:blipFill>
        <p:spPr bwMode="auto">
          <a:xfrm rot="20559433">
            <a:off x="5076056" y="1578781"/>
            <a:ext cx="3804343" cy="335378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6265886B-6C35-46B9-9249-6982C468456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0906883"/>
      </p:ext>
    </p:extLst>
  </p:cSld>
  <p:clrMapOvr>
    <a:masterClrMapping/>
  </p:clrMapOvr>
  <mc:AlternateContent xmlns:mc="http://schemas.openxmlformats.org/markup-compatibility/2006">
    <mc:Choice xmlns:p14="http://schemas.microsoft.com/office/powerpoint/2010/main" Requires="p14">
      <p:transition spd="slow" p14:dur="2000" advTm="32355"/>
    </mc:Choice>
    <mc:Fallback>
      <p:transition spd="slow" advTm="3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3" presetClass="entr" presetSubtype="16"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 calcmode="lin" valueType="num">
                                      <p:cBhvr>
                                        <p:cTn id="9" dur="500" fill="hold"/>
                                        <p:tgtEl>
                                          <p:spTgt spid="2050"/>
                                        </p:tgtEl>
                                        <p:attrNameLst>
                                          <p:attrName>ppt_w</p:attrName>
                                        </p:attrNameLst>
                                      </p:cBhvr>
                                      <p:tavLst>
                                        <p:tav tm="0">
                                          <p:val>
                                            <p:fltVal val="0"/>
                                          </p:val>
                                        </p:tav>
                                        <p:tav tm="100000">
                                          <p:val>
                                            <p:strVal val="#ppt_w"/>
                                          </p:val>
                                        </p:tav>
                                      </p:tavLst>
                                    </p:anim>
                                    <p:anim calcmode="lin" valueType="num">
                                      <p:cBhvr>
                                        <p:cTn id="10" dur="500" fill="hold"/>
                                        <p:tgtEl>
                                          <p:spTgt spid="2050"/>
                                        </p:tgtEl>
                                        <p:attrNameLst>
                                          <p:attrName>ppt_h</p:attrName>
                                        </p:attrNameLst>
                                      </p:cBhvr>
                                      <p:tavLst>
                                        <p:tav tm="0">
                                          <p:val>
                                            <p:fltVal val="0"/>
                                          </p:val>
                                        </p:tav>
                                        <p:tav tm="100000">
                                          <p:val>
                                            <p:strVal val="#ppt_h"/>
                                          </p:val>
                                        </p:tav>
                                      </p:tavLst>
                                    </p:anim>
                                    <p:animEffect transition="in" filter="fade">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112A4625-05E3-4793-AAEE-97E2060F1FF0}"/>
              </a:ext>
            </a:extLst>
          </p:cNvPr>
          <p:cNvSpPr/>
          <p:nvPr/>
        </p:nvSpPr>
        <p:spPr>
          <a:xfrm>
            <a:off x="1363242" y="512287"/>
            <a:ext cx="5652607" cy="461665"/>
          </a:xfrm>
          <a:prstGeom prst="rect">
            <a:avLst/>
          </a:prstGeom>
        </p:spPr>
        <p:txBody>
          <a:bodyPr wrap="square">
            <a:spAutoFit/>
          </a:bodyPr>
          <a:lstStyle/>
          <a:p>
            <a:pPr algn="ctr"/>
            <a:r>
              <a:rPr lang="en-GB" sz="2400" b="1" i="0" dirty="0">
                <a:solidFill>
                  <a:srgbClr val="222222"/>
                </a:solidFill>
                <a:effectLst/>
              </a:rPr>
              <a:t>Mental Health Self-Help &amp;Online Support</a:t>
            </a:r>
            <a:endParaRPr lang="en-GB" b="0" i="0" dirty="0">
              <a:solidFill>
                <a:srgbClr val="222222"/>
              </a:solidFill>
              <a:effectLst/>
              <a:latin typeface="Open Sans"/>
            </a:endParaRPr>
          </a:p>
        </p:txBody>
      </p:sp>
      <p:pic>
        <p:nvPicPr>
          <p:cNvPr id="7" name="Picture 2" descr="File:NHS-Logo.svg - Wikimedia Commons">
            <a:extLst>
              <a:ext uri="{FF2B5EF4-FFF2-40B4-BE49-F238E27FC236}">
                <a16:creationId xmlns:a16="http://schemas.microsoft.com/office/drawing/2014/main" id="{4C9FFE48-7233-4762-9F22-84DD553583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4564" y="1689198"/>
            <a:ext cx="1190297" cy="481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lth Services">
            <a:extLst>
              <a:ext uri="{FF2B5EF4-FFF2-40B4-BE49-F238E27FC236}">
                <a16:creationId xmlns:a16="http://schemas.microsoft.com/office/drawing/2014/main" id="{A1F8D876-47F7-465B-BE44-8B616A9B91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4564" y="2371849"/>
            <a:ext cx="1155038" cy="7691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101E0F5-B625-42B2-A8D6-8A9764EDC9E2}"/>
              </a:ext>
            </a:extLst>
          </p:cNvPr>
          <p:cNvSpPr/>
          <p:nvPr/>
        </p:nvSpPr>
        <p:spPr>
          <a:xfrm>
            <a:off x="2602558" y="1612635"/>
            <a:ext cx="4572000" cy="646331"/>
          </a:xfrm>
          <a:prstGeom prst="rect">
            <a:avLst/>
          </a:prstGeom>
        </p:spPr>
        <p:txBody>
          <a:bodyPr>
            <a:spAutoFit/>
          </a:bodyPr>
          <a:lstStyle/>
          <a:p>
            <a:r>
              <a:rPr lang="en-GB" dirty="0">
                <a:hlinkClick r:id="rId11"/>
              </a:rPr>
              <a:t>https://www.nhs.uk/conditions/stress-anxiety-depression/ways-relieve-stress/</a:t>
            </a:r>
            <a:endParaRPr lang="en-GB" dirty="0"/>
          </a:p>
        </p:txBody>
      </p:sp>
      <p:sp>
        <p:nvSpPr>
          <p:cNvPr id="9" name="Rectangle 8">
            <a:extLst>
              <a:ext uri="{FF2B5EF4-FFF2-40B4-BE49-F238E27FC236}">
                <a16:creationId xmlns:a16="http://schemas.microsoft.com/office/drawing/2014/main" id="{D56D6FB1-2194-496A-A0A5-7C38FCCDBD84}"/>
              </a:ext>
            </a:extLst>
          </p:cNvPr>
          <p:cNvSpPr/>
          <p:nvPr/>
        </p:nvSpPr>
        <p:spPr>
          <a:xfrm>
            <a:off x="2603176" y="2430903"/>
            <a:ext cx="4572000" cy="646331"/>
          </a:xfrm>
          <a:prstGeom prst="rect">
            <a:avLst/>
          </a:prstGeom>
        </p:spPr>
        <p:txBody>
          <a:bodyPr>
            <a:spAutoFit/>
          </a:bodyPr>
          <a:lstStyle/>
          <a:p>
            <a:r>
              <a:rPr lang="en-GB" dirty="0">
                <a:hlinkClick r:id="rId12"/>
              </a:rPr>
              <a:t>https://youngminds.org.uk/find-help/looking-after-yourself/take-time-out/</a:t>
            </a:r>
            <a:endParaRPr lang="en-GB" dirty="0"/>
          </a:p>
        </p:txBody>
      </p:sp>
      <p:pic>
        <p:nvPicPr>
          <p:cNvPr id="15" name="Picture 8" descr="Rochdale News | News Headlines | Beat exam result stress with ...">
            <a:extLst>
              <a:ext uri="{FF2B5EF4-FFF2-40B4-BE49-F238E27FC236}">
                <a16:creationId xmlns:a16="http://schemas.microsoft.com/office/drawing/2014/main" id="{3FF13FE2-3409-43A3-AF61-28EE1D1C247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17290" y="3278828"/>
            <a:ext cx="1217430" cy="76089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B09C31E-8086-4269-8282-9FA0A2EFDE3E}"/>
              </a:ext>
            </a:extLst>
          </p:cNvPr>
          <p:cNvSpPr/>
          <p:nvPr/>
        </p:nvSpPr>
        <p:spPr>
          <a:xfrm>
            <a:off x="2574358" y="3388290"/>
            <a:ext cx="2976905" cy="369332"/>
          </a:xfrm>
          <a:prstGeom prst="rect">
            <a:avLst/>
          </a:prstGeom>
        </p:spPr>
        <p:txBody>
          <a:bodyPr wrap="none">
            <a:spAutoFit/>
          </a:bodyPr>
          <a:lstStyle/>
          <a:p>
            <a:r>
              <a:rPr lang="en-GB" dirty="0">
                <a:hlinkClick r:id="rId14"/>
              </a:rPr>
              <a:t>https://www.childline.org.uk/</a:t>
            </a:r>
            <a:endParaRPr lang="en-GB" dirty="0"/>
          </a:p>
        </p:txBody>
      </p:sp>
      <p:pic>
        <p:nvPicPr>
          <p:cNvPr id="17" name="Picture 6" descr="Mind Logo - The Rakem Group">
            <a:extLst>
              <a:ext uri="{FF2B5EF4-FFF2-40B4-BE49-F238E27FC236}">
                <a16:creationId xmlns:a16="http://schemas.microsoft.com/office/drawing/2014/main" id="{D9DB47DA-7F6B-48B5-808A-894885281F7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40997" y="4177582"/>
            <a:ext cx="1217430" cy="78265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87D6838-86A5-4B87-A5A3-9F2D454F96E8}"/>
              </a:ext>
            </a:extLst>
          </p:cNvPr>
          <p:cNvSpPr/>
          <p:nvPr/>
        </p:nvSpPr>
        <p:spPr>
          <a:xfrm>
            <a:off x="2602558" y="4177582"/>
            <a:ext cx="4572000" cy="646331"/>
          </a:xfrm>
          <a:prstGeom prst="rect">
            <a:avLst/>
          </a:prstGeom>
        </p:spPr>
        <p:txBody>
          <a:bodyPr wrap="square">
            <a:spAutoFit/>
          </a:bodyPr>
          <a:lstStyle/>
          <a:p>
            <a:r>
              <a:rPr lang="en-GB" dirty="0">
                <a:hlinkClick r:id="rId16"/>
              </a:rPr>
              <a:t>https://www.mind.org.uk/information-support/for-children-and-young-people/</a:t>
            </a:r>
            <a:endParaRPr lang="en-GB" dirty="0"/>
          </a:p>
        </p:txBody>
      </p:sp>
      <p:pic>
        <p:nvPicPr>
          <p:cNvPr id="19" name="Picture 10" descr="Free online counselling now available for children and young ...">
            <a:extLst>
              <a:ext uri="{FF2B5EF4-FFF2-40B4-BE49-F238E27FC236}">
                <a16:creationId xmlns:a16="http://schemas.microsoft.com/office/drawing/2014/main" id="{C18EB989-ABB5-4611-8E75-DBC117B07B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5077" y="5203230"/>
            <a:ext cx="1370016" cy="75723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474FC8A-D584-4DBD-B30D-916EE5533E9C}"/>
              </a:ext>
            </a:extLst>
          </p:cNvPr>
          <p:cNvSpPr/>
          <p:nvPr/>
        </p:nvSpPr>
        <p:spPr>
          <a:xfrm>
            <a:off x="2652100" y="5388226"/>
            <a:ext cx="2535951" cy="369332"/>
          </a:xfrm>
          <a:prstGeom prst="rect">
            <a:avLst/>
          </a:prstGeom>
        </p:spPr>
        <p:txBody>
          <a:bodyPr wrap="none">
            <a:spAutoFit/>
          </a:bodyPr>
          <a:lstStyle/>
          <a:p>
            <a:r>
              <a:rPr lang="en-GB" dirty="0">
                <a:hlinkClick r:id="rId18"/>
              </a:rPr>
              <a:t>https://www.kooth.com/</a:t>
            </a:r>
            <a:endParaRPr lang="en-GB" dirty="0"/>
          </a:p>
        </p:txBody>
      </p:sp>
      <p:pic>
        <p:nvPicPr>
          <p:cNvPr id="11" name="Audio 10">
            <a:hlinkClick r:id="" action="ppaction://media"/>
            <a:extLst>
              <a:ext uri="{FF2B5EF4-FFF2-40B4-BE49-F238E27FC236}">
                <a16:creationId xmlns:a16="http://schemas.microsoft.com/office/drawing/2014/main" id="{A38824B7-9325-456E-9DBC-C81D0578BA5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8149155"/>
      </p:ext>
    </p:extLst>
  </p:cSld>
  <p:clrMapOvr>
    <a:masterClrMapping/>
  </p:clrMapOvr>
  <mc:AlternateContent xmlns:mc="http://schemas.openxmlformats.org/markup-compatibility/2006">
    <mc:Choice xmlns:p14="http://schemas.microsoft.com/office/powerpoint/2010/main" Requires="p14">
      <p:transition spd="slow" p14:dur="2000" advTm="34411"/>
    </mc:Choice>
    <mc:Fallback>
      <p:transition spd="slow" advTm="3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9" name="Google Shape;234;g7dcf7e230f_0_488">
            <a:extLst>
              <a:ext uri="{FF2B5EF4-FFF2-40B4-BE49-F238E27FC236}">
                <a16:creationId xmlns:a16="http://schemas.microsoft.com/office/drawing/2014/main" id="{A3EEFACC-561A-4477-8181-CA6B9A701873}"/>
              </a:ext>
            </a:extLst>
          </p:cNvPr>
          <p:cNvPicPr preferRelativeResize="0"/>
          <p:nvPr/>
        </p:nvPicPr>
        <p:blipFill rotWithShape="1">
          <a:blip r:embed="rId9">
            <a:alphaModFix/>
          </a:blip>
          <a:srcRect b="23251"/>
          <a:stretch/>
        </p:blipFill>
        <p:spPr>
          <a:xfrm>
            <a:off x="1432032" y="1762203"/>
            <a:ext cx="5668334" cy="4415257"/>
          </a:xfrm>
          <a:prstGeom prst="rect">
            <a:avLst/>
          </a:prstGeom>
          <a:noFill/>
          <a:ln>
            <a:noFill/>
          </a:ln>
        </p:spPr>
      </p:pic>
      <p:sp>
        <p:nvSpPr>
          <p:cNvPr id="11" name="TextBox 10">
            <a:extLst>
              <a:ext uri="{FF2B5EF4-FFF2-40B4-BE49-F238E27FC236}">
                <a16:creationId xmlns:a16="http://schemas.microsoft.com/office/drawing/2014/main" id="{67B5F5D3-4B1D-43B0-8C62-C371F40BEC6A}"/>
              </a:ext>
            </a:extLst>
          </p:cNvPr>
          <p:cNvSpPr txBox="1"/>
          <p:nvPr/>
        </p:nvSpPr>
        <p:spPr>
          <a:xfrm>
            <a:off x="1565899" y="783744"/>
            <a:ext cx="5400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t>Thank You for Listening  </a:t>
            </a:r>
            <a:endParaRPr lang="en-GB" sz="3600" b="0" i="0" kern="1200" dirty="0">
              <a:solidFill>
                <a:schemeClr val="tx1"/>
              </a:solidFill>
              <a:effectLst/>
              <a:latin typeface="+mn-lt"/>
              <a:ea typeface="+mn-ea"/>
              <a:cs typeface="+mn-cs"/>
            </a:endParaRPr>
          </a:p>
        </p:txBody>
      </p:sp>
      <p:pic>
        <p:nvPicPr>
          <p:cNvPr id="6" name="Audio 5">
            <a:hlinkClick r:id="" action="ppaction://media"/>
            <a:extLst>
              <a:ext uri="{FF2B5EF4-FFF2-40B4-BE49-F238E27FC236}">
                <a16:creationId xmlns:a16="http://schemas.microsoft.com/office/drawing/2014/main" id="{79E4FC69-18C0-4719-9E4B-8F7D45D1FA7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0128682"/>
      </p:ext>
    </p:extLst>
  </p:cSld>
  <p:clrMapOvr>
    <a:masterClrMapping/>
  </p:clrMapOvr>
  <mc:AlternateContent xmlns:mc="http://schemas.openxmlformats.org/markup-compatibility/2006">
    <mc:Choice xmlns:p14="http://schemas.microsoft.com/office/powerpoint/2010/main" Requires="p14">
      <p:transition spd="slow" p14:dur="2000" advTm="2844"/>
    </mc:Choice>
    <mc:Fallback>
      <p:transition spd="slow" advTm="2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A5786235-CC28-4A26-826E-8472CABEA467}"/>
              </a:ext>
            </a:extLst>
          </p:cNvPr>
          <p:cNvSpPr txBox="1"/>
          <p:nvPr/>
        </p:nvSpPr>
        <p:spPr>
          <a:xfrm>
            <a:off x="1240837" y="1959876"/>
            <a:ext cx="583771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kern="1200" dirty="0">
                <a:solidFill>
                  <a:schemeClr val="tx1"/>
                </a:solidFill>
                <a:effectLst/>
                <a:latin typeface="+mn-lt"/>
                <a:ea typeface="+mn-ea"/>
                <a:cs typeface="+mn-cs"/>
              </a:rPr>
              <a:t>To understand and recognise: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kern="1200" dirty="0">
              <a:solidFill>
                <a:schemeClr val="tx1"/>
              </a:solidFill>
              <a:effectLst/>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t>W</a:t>
            </a:r>
            <a:r>
              <a:rPr lang="en-GB" sz="2400" b="0" i="0" kern="1200" dirty="0">
                <a:solidFill>
                  <a:schemeClr val="tx1"/>
                </a:solidFill>
                <a:effectLst/>
                <a:latin typeface="+mn-lt"/>
                <a:ea typeface="+mn-ea"/>
                <a:cs typeface="+mn-cs"/>
              </a:rPr>
              <a:t>hat ‘R</a:t>
            </a:r>
            <a:r>
              <a:rPr lang="en-GB" sz="2400" dirty="0"/>
              <a:t>esilience’</a:t>
            </a:r>
            <a:r>
              <a:rPr lang="en-GB" sz="2400" b="0" i="0" kern="1200" dirty="0">
                <a:solidFill>
                  <a:schemeClr val="tx1"/>
                </a:solidFill>
                <a:effectLst/>
                <a:latin typeface="+mn-lt"/>
                <a:ea typeface="+mn-ea"/>
                <a:cs typeface="+mn-cs"/>
              </a:rPr>
              <a:t> is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b="0" i="0" kern="1200" dirty="0">
              <a:solidFill>
                <a:schemeClr val="tx1"/>
              </a:solidFill>
              <a:effectLst/>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t>What challenges may test our young peoples resilience levels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b="1" i="0" kern="1200" dirty="0">
              <a:solidFill>
                <a:schemeClr val="tx1"/>
              </a:solidFill>
              <a:effectLst/>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i="0" kern="1200" dirty="0">
                <a:solidFill>
                  <a:schemeClr val="tx1"/>
                </a:solidFill>
                <a:effectLst/>
                <a:latin typeface="+mn-lt"/>
                <a:ea typeface="+mn-ea"/>
                <a:cs typeface="+mn-cs"/>
              </a:rPr>
              <a:t>How </a:t>
            </a:r>
            <a:r>
              <a:rPr lang="en-GB" sz="2400" dirty="0"/>
              <a:t>we can promote and support young people to develop</a:t>
            </a:r>
            <a:r>
              <a:rPr lang="en-GB" sz="2400" b="0" i="0" kern="1200" dirty="0">
                <a:solidFill>
                  <a:schemeClr val="tx1"/>
                </a:solidFill>
                <a:effectLst/>
                <a:latin typeface="+mn-lt"/>
                <a:ea typeface="+mn-ea"/>
                <a:cs typeface="+mn-cs"/>
              </a:rPr>
              <a:t> their </a:t>
            </a:r>
            <a:r>
              <a:rPr lang="en-GB" sz="2400" dirty="0"/>
              <a:t>resilience levels</a:t>
            </a:r>
            <a:r>
              <a:rPr lang="en-GB" sz="2400" b="0" i="0" kern="1200" dirty="0">
                <a:solidFill>
                  <a:schemeClr val="tx1"/>
                </a:solidFill>
                <a:effectLst/>
                <a:latin typeface="+mn-lt"/>
                <a:ea typeface="+mn-ea"/>
                <a:cs typeface="+mn-cs"/>
              </a:rPr>
              <a:t> by using the 5 ways to wellbeing.</a:t>
            </a:r>
          </a:p>
        </p:txBody>
      </p:sp>
      <p:sp>
        <p:nvSpPr>
          <p:cNvPr id="6" name="TextBox 5">
            <a:extLst>
              <a:ext uri="{FF2B5EF4-FFF2-40B4-BE49-F238E27FC236}">
                <a16:creationId xmlns:a16="http://schemas.microsoft.com/office/drawing/2014/main" id="{83698CC6-F921-4F3E-9188-F0E95CE5E520}"/>
              </a:ext>
            </a:extLst>
          </p:cNvPr>
          <p:cNvSpPr txBox="1"/>
          <p:nvPr/>
        </p:nvSpPr>
        <p:spPr>
          <a:xfrm>
            <a:off x="1287092" y="847333"/>
            <a:ext cx="5400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t>Aims &amp; Objectives </a:t>
            </a:r>
            <a:endParaRPr lang="en-GB" sz="3600" b="0" i="0" kern="1200" dirty="0">
              <a:solidFill>
                <a:schemeClr val="tx1"/>
              </a:solidFill>
              <a:effectLst/>
              <a:latin typeface="+mn-lt"/>
              <a:ea typeface="+mn-ea"/>
              <a:cs typeface="+mn-cs"/>
            </a:endParaRPr>
          </a:p>
        </p:txBody>
      </p:sp>
      <p:pic>
        <p:nvPicPr>
          <p:cNvPr id="8" name="Audio 7">
            <a:hlinkClick r:id="" action="ppaction://media"/>
            <a:extLst>
              <a:ext uri="{FF2B5EF4-FFF2-40B4-BE49-F238E27FC236}">
                <a16:creationId xmlns:a16="http://schemas.microsoft.com/office/drawing/2014/main" id="{3CF11FB8-BBA9-4054-9986-C375CF711B5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6429873"/>
      </p:ext>
    </p:extLst>
  </p:cSld>
  <p:clrMapOvr>
    <a:masterClrMapping/>
  </p:clrMapOvr>
  <mc:AlternateContent xmlns:mc="http://schemas.openxmlformats.org/markup-compatibility/2006" xmlns:p14="http://schemas.microsoft.com/office/powerpoint/2010/main">
    <mc:Choice Requires="p14">
      <p:transition spd="slow" p14:dur="2000" advTm="20626"/>
    </mc:Choice>
    <mc:Fallback xmlns="">
      <p:transition spd="slow" advTm="20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7216"/>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12" name="Shape 184"/>
          <p:cNvSpPr txBox="1">
            <a:spLocks/>
          </p:cNvSpPr>
          <p:nvPr/>
        </p:nvSpPr>
        <p:spPr>
          <a:xfrm>
            <a:off x="683567" y="1711356"/>
            <a:ext cx="6721751" cy="3375900"/>
          </a:xfrm>
          <a:prstGeom prst="rect">
            <a:avLst/>
          </a:prstGeom>
        </p:spPr>
        <p:txBody>
          <a:bodyPr vert="horz" lIns="91425" tIns="91425" rIns="91425" bIns="91425"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Font typeface="Arial" panose="020B0604020202020204" pitchFamily="34" charset="0"/>
              <a:buNone/>
            </a:pPr>
            <a:endParaRPr lang="en-GB" sz="3000" dirty="0">
              <a:solidFill>
                <a:srgbClr val="222222"/>
              </a:solidFill>
              <a:highlight>
                <a:srgbClr val="FFFFFF"/>
              </a:highlight>
              <a:latin typeface="Century Gothic"/>
              <a:ea typeface="Century Gothic"/>
              <a:cs typeface="Century Gothic"/>
              <a:sym typeface="Century Gothic"/>
            </a:endParaRPr>
          </a:p>
          <a:p>
            <a:pPr>
              <a:spcBef>
                <a:spcPts val="0"/>
              </a:spcBef>
              <a:buFont typeface="Arial" panose="020B0604020202020204" pitchFamily="34" charset="0"/>
              <a:buNone/>
            </a:pPr>
            <a:endParaRPr lang="en-GB" sz="3000" dirty="0">
              <a:latin typeface="Century Gothic"/>
              <a:ea typeface="Century Gothic"/>
              <a:cs typeface="Century Gothic"/>
              <a:sym typeface="Century Gothic"/>
            </a:endParaRPr>
          </a:p>
        </p:txBody>
      </p:sp>
      <p:sp>
        <p:nvSpPr>
          <p:cNvPr id="13" name="Title 1"/>
          <p:cNvSpPr txBox="1">
            <a:spLocks/>
          </p:cNvSpPr>
          <p:nvPr/>
        </p:nvSpPr>
        <p:spPr>
          <a:xfrm>
            <a:off x="1008070" y="699086"/>
            <a:ext cx="4814112" cy="10122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4000" dirty="0"/>
              <a:t>What is Resilience?</a:t>
            </a:r>
          </a:p>
        </p:txBody>
      </p:sp>
      <p:sp>
        <p:nvSpPr>
          <p:cNvPr id="6" name="Rectangle 5"/>
          <p:cNvSpPr/>
          <p:nvPr/>
        </p:nvSpPr>
        <p:spPr>
          <a:xfrm>
            <a:off x="1127080" y="1892261"/>
            <a:ext cx="6137506" cy="34778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GB" sz="2000" b="1" dirty="0"/>
              <a:t>Resilience</a:t>
            </a:r>
            <a:r>
              <a:rPr lang="en-GB" sz="2000" dirty="0"/>
              <a:t> is the ability to cope when things go wrong.</a:t>
            </a:r>
          </a:p>
          <a:p>
            <a:endParaRPr lang="en-GB" sz="2000" dirty="0"/>
          </a:p>
          <a:p>
            <a:r>
              <a:rPr lang="en-GB" sz="2000" dirty="0"/>
              <a:t>Resilience can also be described as:</a:t>
            </a:r>
          </a:p>
          <a:p>
            <a:endParaRPr lang="en-GB" sz="2000" dirty="0"/>
          </a:p>
          <a:p>
            <a:pPr marL="342900" indent="-342900">
              <a:buFont typeface="Arial" panose="020B0604020202020204" pitchFamily="34" charset="0"/>
              <a:buChar char="•"/>
            </a:pPr>
            <a:r>
              <a:rPr lang="en-GB" sz="2000" dirty="0"/>
              <a:t>Bouncing back after difficult times</a:t>
            </a:r>
          </a:p>
          <a:p>
            <a:endParaRPr lang="en-GB" sz="2000" dirty="0"/>
          </a:p>
          <a:p>
            <a:pPr marL="342900" indent="-342900">
              <a:buFont typeface="Arial" panose="020B0604020202020204" pitchFamily="34" charset="0"/>
              <a:buChar char="•"/>
            </a:pPr>
            <a:r>
              <a:rPr lang="en-GB" sz="2000" dirty="0"/>
              <a:t>Dealing with challenges and still holding your head up</a:t>
            </a:r>
          </a:p>
          <a:p>
            <a:endParaRPr lang="en-GB" sz="2000" dirty="0"/>
          </a:p>
          <a:p>
            <a:pPr marL="342900" indent="-342900">
              <a:buFont typeface="Arial" panose="020B0604020202020204" pitchFamily="34" charset="0"/>
              <a:buChar char="•"/>
            </a:pPr>
            <a:r>
              <a:rPr lang="en-GB" sz="2000" dirty="0"/>
              <a:t>Giving things a go or trying your best</a:t>
            </a:r>
          </a:p>
          <a:p>
            <a:endParaRPr lang="en-GB" sz="2000" dirty="0"/>
          </a:p>
          <a:p>
            <a:pPr marL="342900" indent="-342900">
              <a:buFont typeface="Arial" panose="020B0604020202020204" pitchFamily="34" charset="0"/>
              <a:buChar char="•"/>
            </a:pPr>
            <a:r>
              <a:rPr lang="en-GB" sz="2000" dirty="0"/>
              <a:t> Being strong on the inside </a:t>
            </a:r>
          </a:p>
        </p:txBody>
      </p:sp>
      <p:pic>
        <p:nvPicPr>
          <p:cNvPr id="9" name="Audio 8">
            <a:hlinkClick r:id="" action="ppaction://media"/>
            <a:extLst>
              <a:ext uri="{FF2B5EF4-FFF2-40B4-BE49-F238E27FC236}">
                <a16:creationId xmlns:a16="http://schemas.microsoft.com/office/drawing/2014/main" id="{194902EE-B04A-4EB6-8BDF-80A0CC1F039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6158440"/>
      </p:ext>
    </p:extLst>
  </p:cSld>
  <p:clrMapOvr>
    <a:masterClrMapping/>
  </p:clrMapOvr>
  <mc:AlternateContent xmlns:mc="http://schemas.openxmlformats.org/markup-compatibility/2006" xmlns:p14="http://schemas.microsoft.com/office/powerpoint/2010/main">
    <mc:Choice Requires="p14">
      <p:transition spd="slow" p14:dur="2000" advTm="56482"/>
    </mc:Choice>
    <mc:Fallback xmlns="">
      <p:transition spd="slow" advTm="56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7216"/>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Content Placeholder 5"/>
          <p:cNvSpPr>
            <a:spLocks noGrp="1"/>
          </p:cNvSpPr>
          <p:nvPr>
            <p:ph idx="1"/>
          </p:nvPr>
        </p:nvSpPr>
        <p:spPr>
          <a:xfrm>
            <a:off x="1230386" y="1854109"/>
            <a:ext cx="5861894" cy="3447099"/>
          </a:xfrm>
        </p:spPr>
        <p:style>
          <a:lnRef idx="1">
            <a:schemeClr val="accent6"/>
          </a:lnRef>
          <a:fillRef idx="2">
            <a:schemeClr val="accent6"/>
          </a:fillRef>
          <a:effectRef idx="1">
            <a:schemeClr val="accent6"/>
          </a:effectRef>
          <a:fontRef idx="minor">
            <a:schemeClr val="dk1"/>
          </a:fontRef>
        </p:style>
        <p:txBody>
          <a:bodyPr>
            <a:normAutofit fontScale="85000" lnSpcReduction="10000"/>
          </a:bodyPr>
          <a:lstStyle/>
          <a:p>
            <a:pPr>
              <a:defRPr/>
            </a:pPr>
            <a:r>
              <a:rPr lang="en-GB" dirty="0">
                <a:latin typeface="Calibri Light" panose="020F0302020204030204" pitchFamily="34" charset="0"/>
                <a:cs typeface="Calibri Light" panose="020F0302020204030204" pitchFamily="34" charset="0"/>
              </a:rPr>
              <a:t>Bullying/friendship issues</a:t>
            </a:r>
          </a:p>
          <a:p>
            <a:pPr>
              <a:defRPr/>
            </a:pPr>
            <a:r>
              <a:rPr lang="en-GB" dirty="0">
                <a:latin typeface="Calibri Light" panose="020F0302020204030204" pitchFamily="34" charset="0"/>
                <a:cs typeface="Calibri Light" panose="020F0302020204030204" pitchFamily="34" charset="0"/>
              </a:rPr>
              <a:t>Moving to a new school or place</a:t>
            </a:r>
          </a:p>
          <a:p>
            <a:pPr>
              <a:defRPr/>
            </a:pPr>
            <a:r>
              <a:rPr lang="en-GB" dirty="0">
                <a:latin typeface="Calibri Light" panose="020F0302020204030204" pitchFamily="34" charset="0"/>
                <a:cs typeface="Calibri Light" panose="020F0302020204030204" pitchFamily="34" charset="0"/>
              </a:rPr>
              <a:t>Losing people that they love </a:t>
            </a:r>
          </a:p>
          <a:p>
            <a:pPr>
              <a:defRPr/>
            </a:pPr>
            <a:r>
              <a:rPr lang="en-GB" dirty="0">
                <a:latin typeface="Calibri Light" panose="020F0302020204030204" pitchFamily="34" charset="0"/>
                <a:cs typeface="Calibri Light" panose="020F0302020204030204" pitchFamily="34" charset="0"/>
              </a:rPr>
              <a:t>Exams and tests</a:t>
            </a:r>
          </a:p>
          <a:p>
            <a:pPr>
              <a:defRPr/>
            </a:pPr>
            <a:r>
              <a:rPr lang="en-GB" dirty="0">
                <a:latin typeface="Calibri Light" panose="020F0302020204030204" pitchFamily="34" charset="0"/>
                <a:cs typeface="Calibri Light" panose="020F0302020204030204" pitchFamily="34" charset="0"/>
              </a:rPr>
              <a:t>Getting into arguments with people</a:t>
            </a:r>
          </a:p>
          <a:p>
            <a:pPr>
              <a:defRPr/>
            </a:pPr>
            <a:r>
              <a:rPr lang="en-GB" dirty="0">
                <a:latin typeface="Calibri Light" panose="020F0302020204030204" pitchFamily="34" charset="0"/>
                <a:cs typeface="Calibri Light" panose="020F0302020204030204" pitchFamily="34" charset="0"/>
              </a:rPr>
              <a:t>Illness</a:t>
            </a:r>
          </a:p>
          <a:p>
            <a:pPr>
              <a:defRPr/>
            </a:pPr>
            <a:r>
              <a:rPr lang="en-GB" dirty="0">
                <a:latin typeface="Calibri Light" panose="020F0302020204030204" pitchFamily="34" charset="0"/>
                <a:cs typeface="Calibri Light" panose="020F0302020204030204" pitchFamily="34" charset="0"/>
              </a:rPr>
              <a:t>Family issues</a:t>
            </a:r>
          </a:p>
          <a:p>
            <a:pPr marL="0" indent="0">
              <a:buNone/>
              <a:defRPr/>
            </a:pPr>
            <a:endParaRPr lang="en-GB" dirty="0">
              <a:latin typeface="Arial" panose="020B0604020202020204" pitchFamily="34" charset="0"/>
            </a:endParaRPr>
          </a:p>
          <a:p>
            <a:endParaRPr lang="en-GB" dirty="0"/>
          </a:p>
        </p:txBody>
      </p:sp>
      <p:sp>
        <p:nvSpPr>
          <p:cNvPr id="9" name="TextBox 8"/>
          <p:cNvSpPr txBox="1"/>
          <p:nvPr/>
        </p:nvSpPr>
        <p:spPr>
          <a:xfrm>
            <a:off x="1273984" y="5646837"/>
            <a:ext cx="3456384" cy="461665"/>
          </a:xfrm>
          <a:prstGeom prst="rect">
            <a:avLst/>
          </a:prstGeom>
          <a:noFill/>
        </p:spPr>
        <p:txBody>
          <a:bodyPr wrap="square" rtlCol="0">
            <a:spAutoFit/>
          </a:bodyPr>
          <a:lstStyle/>
          <a:p>
            <a:r>
              <a:rPr lang="en-GB" sz="2400" dirty="0"/>
              <a:t>And many more…</a:t>
            </a:r>
          </a:p>
        </p:txBody>
      </p:sp>
      <p:sp>
        <p:nvSpPr>
          <p:cNvPr id="11" name="Title 1">
            <a:extLst>
              <a:ext uri="{FF2B5EF4-FFF2-40B4-BE49-F238E27FC236}">
                <a16:creationId xmlns:a16="http://schemas.microsoft.com/office/drawing/2014/main" id="{CDD92F95-1A10-44EE-BF49-8923FB67C6D2}"/>
              </a:ext>
            </a:extLst>
          </p:cNvPr>
          <p:cNvSpPr txBox="1">
            <a:spLocks/>
          </p:cNvSpPr>
          <p:nvPr/>
        </p:nvSpPr>
        <p:spPr>
          <a:xfrm>
            <a:off x="954912" y="736524"/>
            <a:ext cx="6533124" cy="1012270"/>
          </a:xfrm>
          <a:prstGeom prst="rect">
            <a:avLst/>
          </a:prstGeom>
          <a:ln>
            <a:no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4000" dirty="0"/>
              <a:t>Everyone experiences challenges</a:t>
            </a:r>
          </a:p>
        </p:txBody>
      </p:sp>
      <p:pic>
        <p:nvPicPr>
          <p:cNvPr id="12" name="Audio 11">
            <a:hlinkClick r:id="" action="ppaction://media"/>
            <a:extLst>
              <a:ext uri="{FF2B5EF4-FFF2-40B4-BE49-F238E27FC236}">
                <a16:creationId xmlns:a16="http://schemas.microsoft.com/office/drawing/2014/main" id="{7AEC9092-83F3-4576-8BF0-A6ED080F4A3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372200" y="6032500"/>
            <a:ext cx="2555900" cy="609600"/>
          </a:xfrm>
          <a:prstGeom prst="rect">
            <a:avLst/>
          </a:prstGeom>
        </p:spPr>
      </p:pic>
    </p:spTree>
    <p:custDataLst>
      <p:tags r:id="rId1"/>
    </p:custDataLst>
    <p:extLst>
      <p:ext uri="{BB962C8B-B14F-4D97-AF65-F5344CB8AC3E}">
        <p14:creationId xmlns:p14="http://schemas.microsoft.com/office/powerpoint/2010/main" val="3900894574"/>
      </p:ext>
    </p:extLst>
  </p:cSld>
  <p:clrMapOvr>
    <a:masterClrMapping/>
  </p:clrMapOvr>
  <mc:AlternateContent xmlns:mc="http://schemas.openxmlformats.org/markup-compatibility/2006" xmlns:p14="http://schemas.microsoft.com/office/powerpoint/2010/main">
    <mc:Choice Requires="p14">
      <p:transition spd="slow" p14:dur="2000" advTm="51632"/>
    </mc:Choice>
    <mc:Fallback xmlns="">
      <p:transition spd="slow" advTm="51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nodeType="after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additive="base">
                                        <p:cTn id="3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 calcmode="lin" valueType="num">
                                      <p:cBhvr additive="base">
                                        <p:cTn id="4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22" presetClass="entr" presetSubtype="4"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2"/>
                </p:tgtEl>
              </p:cMediaNode>
            </p:audi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7216"/>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grpSp>
        <p:nvGrpSpPr>
          <p:cNvPr id="30" name="Group 29"/>
          <p:cNvGrpSpPr/>
          <p:nvPr/>
        </p:nvGrpSpPr>
        <p:grpSpPr>
          <a:xfrm>
            <a:off x="5403865" y="4806309"/>
            <a:ext cx="1876425" cy="730250"/>
            <a:chOff x="1199768" y="1509354"/>
            <a:chExt cx="1876425" cy="730250"/>
          </a:xfrm>
        </p:grpSpPr>
        <p:sp>
          <p:nvSpPr>
            <p:cNvPr id="17" name="Oval 16">
              <a:extLst/>
            </p:cNvPr>
            <p:cNvSpPr/>
            <p:nvPr/>
          </p:nvSpPr>
          <p:spPr>
            <a:xfrm rot="20205342">
              <a:off x="1199768" y="1509354"/>
              <a:ext cx="1876425" cy="730250"/>
            </a:xfrm>
            <a:prstGeom prst="ellipse">
              <a:avLst/>
            </a:prstGeom>
            <a:solidFill>
              <a:srgbClr val="CB1A2E"/>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Arial" panose="020B0604020202020204" pitchFamily="34" charset="0"/>
              </a:endParaRPr>
            </a:p>
          </p:txBody>
        </p:sp>
        <p:sp>
          <p:nvSpPr>
            <p:cNvPr id="20" name="Rectangle 19"/>
            <p:cNvSpPr>
              <a:spLocks noChangeArrowheads="1"/>
            </p:cNvSpPr>
            <p:nvPr/>
          </p:nvSpPr>
          <p:spPr bwMode="auto">
            <a:xfrm rot="20112549">
              <a:off x="1569655" y="1612541"/>
              <a:ext cx="1135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pPr eaLnBrk="1" hangingPunct="1"/>
              <a:r>
                <a:rPr lang="en-GB" altLang="en-US" sz="2800" dirty="0">
                  <a:solidFill>
                    <a:schemeClr val="bg1"/>
                  </a:solidFill>
                  <a:latin typeface="Arial" pitchFamily="34" charset="0"/>
                </a:rPr>
                <a:t>Angry </a:t>
              </a:r>
            </a:p>
          </p:txBody>
        </p:sp>
      </p:grpSp>
      <p:grpSp>
        <p:nvGrpSpPr>
          <p:cNvPr id="7" name="Group 6"/>
          <p:cNvGrpSpPr/>
          <p:nvPr/>
        </p:nvGrpSpPr>
        <p:grpSpPr>
          <a:xfrm>
            <a:off x="5419320" y="3490132"/>
            <a:ext cx="1878013" cy="730250"/>
            <a:chOff x="3495675" y="2003425"/>
            <a:chExt cx="1878013" cy="730250"/>
          </a:xfrm>
        </p:grpSpPr>
        <p:sp>
          <p:nvSpPr>
            <p:cNvPr id="18" name="Oval 17">
              <a:extLst/>
            </p:cNvPr>
            <p:cNvSpPr/>
            <p:nvPr/>
          </p:nvSpPr>
          <p:spPr>
            <a:xfrm rot="951582">
              <a:off x="3495675" y="2003425"/>
              <a:ext cx="1878013" cy="730250"/>
            </a:xfrm>
            <a:prstGeom prst="ellipse">
              <a:avLst/>
            </a:prstGeom>
            <a:solidFill>
              <a:srgbClr val="0066AF"/>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Arial" panose="020B0604020202020204" pitchFamily="34" charset="0"/>
              </a:endParaRPr>
            </a:p>
          </p:txBody>
        </p:sp>
        <p:sp>
          <p:nvSpPr>
            <p:cNvPr id="21" name="Rectangle 20"/>
            <p:cNvSpPr>
              <a:spLocks noChangeArrowheads="1"/>
            </p:cNvSpPr>
            <p:nvPr/>
          </p:nvSpPr>
          <p:spPr bwMode="auto">
            <a:xfrm rot="1068897">
              <a:off x="3990975" y="2106613"/>
              <a:ext cx="87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pPr eaLnBrk="1" hangingPunct="1"/>
              <a:r>
                <a:rPr lang="en-GB" altLang="en-US" sz="2800" dirty="0">
                  <a:solidFill>
                    <a:schemeClr val="bg1"/>
                  </a:solidFill>
                  <a:latin typeface="Arial" pitchFamily="34" charset="0"/>
                </a:rPr>
                <a:t>Sad </a:t>
              </a:r>
            </a:p>
          </p:txBody>
        </p:sp>
      </p:grpSp>
      <p:grpSp>
        <p:nvGrpSpPr>
          <p:cNvPr id="29" name="Group 28"/>
          <p:cNvGrpSpPr/>
          <p:nvPr/>
        </p:nvGrpSpPr>
        <p:grpSpPr>
          <a:xfrm>
            <a:off x="3444174" y="1591396"/>
            <a:ext cx="2217738" cy="730250"/>
            <a:chOff x="3047401" y="2095728"/>
            <a:chExt cx="2217738" cy="730250"/>
          </a:xfrm>
        </p:grpSpPr>
        <p:sp>
          <p:nvSpPr>
            <p:cNvPr id="19" name="Oval 18">
              <a:extLst/>
            </p:cNvPr>
            <p:cNvSpPr/>
            <p:nvPr/>
          </p:nvSpPr>
          <p:spPr>
            <a:xfrm rot="21084045">
              <a:off x="3047401" y="2095728"/>
              <a:ext cx="2217738" cy="730250"/>
            </a:xfrm>
            <a:prstGeom prst="ellipse">
              <a:avLst/>
            </a:prstGeom>
            <a:solidFill>
              <a:srgbClr val="00A138"/>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Arial" panose="020B0604020202020204" pitchFamily="34" charset="0"/>
              </a:endParaRPr>
            </a:p>
          </p:txBody>
        </p:sp>
        <p:sp>
          <p:nvSpPr>
            <p:cNvPr id="22" name="Rectangle 21"/>
            <p:cNvSpPr>
              <a:spLocks noChangeArrowheads="1"/>
            </p:cNvSpPr>
            <p:nvPr/>
          </p:nvSpPr>
          <p:spPr bwMode="auto">
            <a:xfrm rot="21129746">
              <a:off x="3190276" y="2210028"/>
              <a:ext cx="20399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pPr eaLnBrk="1" hangingPunct="1"/>
              <a:r>
                <a:rPr lang="en-GB" altLang="en-US" sz="2800" dirty="0">
                  <a:solidFill>
                    <a:schemeClr val="bg1"/>
                  </a:solidFill>
                  <a:latin typeface="Arial" pitchFamily="34" charset="0"/>
                </a:rPr>
                <a:t>Frustrated</a:t>
              </a:r>
              <a:r>
                <a:rPr lang="en-GB" altLang="en-US" sz="2800" b="1" dirty="0">
                  <a:solidFill>
                    <a:schemeClr val="bg1"/>
                  </a:solidFill>
                  <a:latin typeface="Arial" pitchFamily="34" charset="0"/>
                </a:rPr>
                <a:t> </a:t>
              </a:r>
            </a:p>
          </p:txBody>
        </p:sp>
      </p:grpSp>
      <p:grpSp>
        <p:nvGrpSpPr>
          <p:cNvPr id="12" name="Group 11"/>
          <p:cNvGrpSpPr/>
          <p:nvPr/>
        </p:nvGrpSpPr>
        <p:grpSpPr>
          <a:xfrm>
            <a:off x="3397705" y="3158297"/>
            <a:ext cx="1878012" cy="614362"/>
            <a:chOff x="1128713" y="4725988"/>
            <a:chExt cx="1878012" cy="614362"/>
          </a:xfrm>
        </p:grpSpPr>
        <p:sp>
          <p:nvSpPr>
            <p:cNvPr id="15" name="Oval 14">
              <a:extLst/>
            </p:cNvPr>
            <p:cNvSpPr/>
            <p:nvPr/>
          </p:nvSpPr>
          <p:spPr>
            <a:xfrm rot="20958848">
              <a:off x="1128713" y="4725988"/>
              <a:ext cx="1878012" cy="614362"/>
            </a:xfrm>
            <a:prstGeom prst="ellipse">
              <a:avLst/>
            </a:prstGeom>
            <a:solidFill>
              <a:srgbClr val="5F2A85"/>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Arial" panose="020B0604020202020204" pitchFamily="34" charset="0"/>
              </a:endParaRPr>
            </a:p>
          </p:txBody>
        </p:sp>
        <p:sp>
          <p:nvSpPr>
            <p:cNvPr id="23" name="Rectangle 22"/>
            <p:cNvSpPr>
              <a:spLocks noChangeArrowheads="1"/>
            </p:cNvSpPr>
            <p:nvPr/>
          </p:nvSpPr>
          <p:spPr bwMode="auto">
            <a:xfrm rot="21024172">
              <a:off x="1428750" y="4760913"/>
              <a:ext cx="1277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pPr eaLnBrk="1" hangingPunct="1"/>
              <a:r>
                <a:rPr lang="en-GB" altLang="en-US" sz="2800" dirty="0">
                  <a:solidFill>
                    <a:schemeClr val="bg1"/>
                  </a:solidFill>
                  <a:latin typeface="Arial" pitchFamily="34" charset="0"/>
                </a:rPr>
                <a:t>Upset</a:t>
              </a:r>
              <a:r>
                <a:rPr lang="en-GB" altLang="en-US" sz="2800" dirty="0">
                  <a:latin typeface="Arial" pitchFamily="34" charset="0"/>
                </a:rPr>
                <a:t> </a:t>
              </a:r>
            </a:p>
          </p:txBody>
        </p:sp>
      </p:grpSp>
      <p:grpSp>
        <p:nvGrpSpPr>
          <p:cNvPr id="28" name="Group 27"/>
          <p:cNvGrpSpPr/>
          <p:nvPr/>
        </p:nvGrpSpPr>
        <p:grpSpPr>
          <a:xfrm rot="21221042">
            <a:off x="3771291" y="4449611"/>
            <a:ext cx="1876425" cy="614363"/>
            <a:chOff x="3987800" y="3736975"/>
            <a:chExt cx="1876425" cy="614363"/>
          </a:xfrm>
        </p:grpSpPr>
        <p:sp>
          <p:nvSpPr>
            <p:cNvPr id="16" name="Oval 15">
              <a:extLst/>
            </p:cNvPr>
            <p:cNvSpPr/>
            <p:nvPr/>
          </p:nvSpPr>
          <p:spPr>
            <a:xfrm>
              <a:off x="3987800" y="3736975"/>
              <a:ext cx="1876425" cy="614363"/>
            </a:xfrm>
            <a:prstGeom prst="ellipse">
              <a:avLst/>
            </a:prstGeom>
            <a:solidFill>
              <a:srgbClr val="F2B002"/>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Arial" panose="020B0604020202020204" pitchFamily="34" charset="0"/>
              </a:endParaRPr>
            </a:p>
          </p:txBody>
        </p:sp>
        <p:sp>
          <p:nvSpPr>
            <p:cNvPr id="24" name="Rectangle 23"/>
            <p:cNvSpPr>
              <a:spLocks noChangeArrowheads="1"/>
            </p:cNvSpPr>
            <p:nvPr/>
          </p:nvSpPr>
          <p:spPr bwMode="auto">
            <a:xfrm>
              <a:off x="4208463" y="3784600"/>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pPr eaLnBrk="1" hangingPunct="1"/>
              <a:r>
                <a:rPr lang="en-GB" altLang="en-US" sz="2800" dirty="0">
                  <a:solidFill>
                    <a:schemeClr val="bg1"/>
                  </a:solidFill>
                  <a:latin typeface="Arial" pitchFamily="34" charset="0"/>
                </a:rPr>
                <a:t>Anxious</a:t>
              </a:r>
              <a:r>
                <a:rPr lang="en-GB" altLang="en-US" sz="2800" dirty="0">
                  <a:latin typeface="Arial" pitchFamily="34" charset="0"/>
                </a:rPr>
                <a:t> </a:t>
              </a:r>
            </a:p>
          </p:txBody>
        </p:sp>
      </p:grpSp>
      <p:grpSp>
        <p:nvGrpSpPr>
          <p:cNvPr id="9" name="Group 8"/>
          <p:cNvGrpSpPr/>
          <p:nvPr/>
        </p:nvGrpSpPr>
        <p:grpSpPr>
          <a:xfrm rot="20015065">
            <a:off x="5511025" y="2101895"/>
            <a:ext cx="1973262" cy="730250"/>
            <a:chOff x="6669088" y="4535488"/>
            <a:chExt cx="1973262" cy="730250"/>
          </a:xfrm>
        </p:grpSpPr>
        <p:sp>
          <p:nvSpPr>
            <p:cNvPr id="26" name="Oval 25">
              <a:extLst/>
            </p:cNvPr>
            <p:cNvSpPr/>
            <p:nvPr/>
          </p:nvSpPr>
          <p:spPr>
            <a:xfrm rot="951582">
              <a:off x="6669088" y="4535488"/>
              <a:ext cx="1876425" cy="730250"/>
            </a:xfrm>
            <a:prstGeom prst="ellipse">
              <a:avLst/>
            </a:prstGeom>
            <a:solidFill>
              <a:srgbClr val="E0781A"/>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Arial" panose="020B0604020202020204" pitchFamily="34" charset="0"/>
              </a:endParaRPr>
            </a:p>
          </p:txBody>
        </p:sp>
        <p:sp>
          <p:nvSpPr>
            <p:cNvPr id="27" name="Rectangle 26"/>
            <p:cNvSpPr>
              <a:spLocks noChangeArrowheads="1"/>
            </p:cNvSpPr>
            <p:nvPr/>
          </p:nvSpPr>
          <p:spPr bwMode="auto">
            <a:xfrm rot="1113129">
              <a:off x="6767513" y="4692650"/>
              <a:ext cx="1874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pPr eaLnBrk="1" hangingPunct="1"/>
              <a:r>
                <a:rPr lang="en-GB" altLang="en-US" sz="2800" dirty="0">
                  <a:solidFill>
                    <a:schemeClr val="bg1"/>
                  </a:solidFill>
                  <a:latin typeface="Arial" pitchFamily="34" charset="0"/>
                </a:rPr>
                <a:t>Negative </a:t>
              </a:r>
            </a:p>
          </p:txBody>
        </p:sp>
      </p:grpSp>
      <p:pic>
        <p:nvPicPr>
          <p:cNvPr id="6" name="Picture 2" descr="Geyser Tube™ - 10 Pack">
            <a:extLst>
              <a:ext uri="{FF2B5EF4-FFF2-40B4-BE49-F238E27FC236}">
                <a16:creationId xmlns:a16="http://schemas.microsoft.com/office/drawing/2014/main" id="{7439B618-D1AE-4EA4-A6AA-4814C54B5D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731" r="22431"/>
          <a:stretch/>
        </p:blipFill>
        <p:spPr bwMode="auto">
          <a:xfrm>
            <a:off x="1196376" y="1956521"/>
            <a:ext cx="2251223" cy="4517050"/>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1">
            <a:extLst>
              <a:ext uri="{FF2B5EF4-FFF2-40B4-BE49-F238E27FC236}">
                <a16:creationId xmlns:a16="http://schemas.microsoft.com/office/drawing/2014/main" id="{AAF9179A-7D33-4849-BDF2-A64B8F389F39}"/>
              </a:ext>
            </a:extLst>
          </p:cNvPr>
          <p:cNvSpPr txBox="1">
            <a:spLocks/>
          </p:cNvSpPr>
          <p:nvPr/>
        </p:nvSpPr>
        <p:spPr>
          <a:xfrm>
            <a:off x="1008070" y="699086"/>
            <a:ext cx="6348646" cy="1012270"/>
          </a:xfrm>
          <a:prstGeom prst="rect">
            <a:avLst/>
          </a:prstGeom>
          <a:ln>
            <a:noFill/>
          </a:ln>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4000" dirty="0"/>
              <a:t>How can life challenges make us feel?</a:t>
            </a:r>
          </a:p>
        </p:txBody>
      </p:sp>
      <p:pic>
        <p:nvPicPr>
          <p:cNvPr id="8" name="Audio 7">
            <a:hlinkClick r:id="" action="ppaction://media"/>
            <a:extLst>
              <a:ext uri="{FF2B5EF4-FFF2-40B4-BE49-F238E27FC236}">
                <a16:creationId xmlns:a16="http://schemas.microsoft.com/office/drawing/2014/main" id="{FCCC0D6A-836A-47C1-9C29-23A20DB91B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7855230"/>
      </p:ext>
    </p:extLst>
  </p:cSld>
  <p:clrMapOvr>
    <a:masterClrMapping/>
  </p:clrMapOvr>
  <mc:AlternateContent xmlns:mc="http://schemas.openxmlformats.org/markup-compatibility/2006" xmlns:p14="http://schemas.microsoft.com/office/powerpoint/2010/main">
    <mc:Choice Requires="p14">
      <p:transition spd="slow" p14:dur="2000" advTm="42670"/>
    </mc:Choice>
    <mc:Fallback xmlns="">
      <p:transition spd="slow" advTm="42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1.19097 -0.24914 C -1.19305 -0.26277 -1.19479 -0.2741 -1.20035 -0.28611 C -1.2033 -0.29258 -1.20972 -0.30483 -1.20972 -0.3046 C -1.21042 -0.30784 -1.21042 -0.31153 -1.21198 -0.31408 C -1.21597 -0.32101 -1.22587 -0.33257 -1.22587 -0.33233 C -1.22674 -0.3358 -1.22674 -0.3395 -1.2283 -0.34204 C -1.23003 -0.34481 -1.23316 -0.34551 -1.23524 -0.34805 C -1.2401 -0.35383 -1.24444 -0.36053 -1.24913 -0.36677 C -1.25312 -0.37208 -1.26042 -0.36931 -1.26545 -0.37301 C -1.27031 -0.37671 -1.2743 -0.38272 -1.27951 -0.38526 C -1.28177 -0.38641 -1.2842 -0.38711 -1.28646 -0.38849 C -1.30816 -0.40305 -1.27187 -0.38456 -1.30729 -0.40074 C -1.30955 -0.4019 -1.31424 -0.40398 -1.31424 -0.40375 C -1.34913 -0.40282 -1.3842 -0.40467 -1.41892 -0.40074 C -1.42222 -0.40028 -1.42326 -0.39427 -1.42587 -0.3915 C -1.43594 -0.3804 -1.44774 -0.37324 -1.45851 -0.36353 C -1.46371 -0.34204 -1.45642 -0.36862 -1.46788 -0.34204 C -1.4691 -0.33927 -1.4691 -0.33557 -1.47014 -0.33257 C -1.47135 -0.32933 -1.47326 -0.32633 -1.47483 -0.32332 C -1.48698 -0.25954 -1.48142 -0.2979 -1.47708 -0.17172 C -1.47674 -0.16039 -1.47101 -0.15045 -1.46788 -0.14075 C -1.4618 -0.12249 -1.45451 -0.09822 -1.45156 -0.07881 C -1.44653 -0.04507 -1.44531 -0.01202 -1.43055 0.0171 C -1.42986 0.0201 -1.42951 0.02357 -1.4283 0.02634 C -1.42552 0.03281 -1.41892 0.04506 -1.41892 0.04529 C -1.41823 0.05939 -1.41858 0.07395 -1.41667 0.08828 C -1.4158 0.09521 -1.41128 0.1003 -1.40972 0.107 C -1.40885 0.104 -1.40729 0.09776 -1.40729 0.09799 " pathEditMode="relative" rAng="0" ptsTypes="fffffffffffffffffffffffffffA">
                                      <p:cBhvr>
                                        <p:cTn id="10" dur="1000" fill="hold"/>
                                        <p:tgtEl>
                                          <p:spTgt spid="28"/>
                                        </p:tgtEl>
                                        <p:attrNameLst>
                                          <p:attrName>ppt_x</p:attrName>
                                          <p:attrName>ppt_y</p:attrName>
                                        </p:attrNameLst>
                                      </p:cBhvr>
                                      <p:rCtr x="-14809" y="10030"/>
                                    </p:animMotion>
                                  </p:childTnLst>
                                </p:cTn>
                              </p:par>
                            </p:childTnLst>
                          </p:cTn>
                        </p:par>
                        <p:par>
                          <p:cTn id="11" fill="hold">
                            <p:stCondLst>
                              <p:cond delay="1000"/>
                            </p:stCondLst>
                            <p:childTnLst>
                              <p:par>
                                <p:cTn id="12" presetID="0" presetClass="path" presetSubtype="0" accel="50000" decel="50000" fill="hold" nodeType="afterEffect">
                                  <p:stCondLst>
                                    <p:cond delay="0"/>
                                  </p:stCondLst>
                                  <p:childTnLst>
                                    <p:animMotion origin="layout" path="M -0.74583 -0.3113 C -0.75139 -0.32632 -0.75416 -0.3321 -0.76441 -0.34226 C -0.77048 -0.36699 -0.77586 -0.36353 -0.79461 -0.36699 C -0.81024 -0.38109 -0.79062 -0.36538 -0.81788 -0.37624 C -0.82048 -0.37739 -0.82239 -0.38086 -0.82482 -0.38248 C -0.83507 -0.38941 -0.84878 -0.38987 -0.85972 -0.39172 C -0.87066 -0.3938 -0.89236 -0.39796 -0.89236 -0.39796 C -0.91475 -0.39704 -0.9375 -0.39981 -0.95972 -0.39496 C -0.96632 -0.39357 -0.97066 -0.38456 -0.97604 -0.37947 C -0.97882 -0.3767 -0.98246 -0.37554 -0.98541 -0.37323 C -0.99479 -0.36607 -0.99652 -0.35382 -1.00399 -0.34527 C -1.00816 -0.34042 -1.01788 -0.33302 -1.01788 -0.33302 C -1.02309 -0.32285 -1.02673 -0.31222 -1.03194 -0.30205 C -1.03593 -0.28587 -1.03298 -0.29512 -1.0434 -0.27409 C -1.04496 -0.27108 -1.04652 -0.26785 -1.04809 -0.26484 C -1.04965 -0.26184 -1.05277 -0.2556 -1.05277 -0.2556 C -1.05486 -0.24081 -1.05711 -0.23156 -1.06215 -0.21839 C -1.06284 -0.21423 -1.06319 -0.21007 -1.06441 -0.20614 C -1.06545 -0.20268 -1.06823 -0.20036 -1.06909 -0.19667 C -1.07048 -0.19066 -1.07031 -0.18419 -1.07135 -0.17818 C -1.07326 -0.16685 -1.07812 -0.15669 -1.08298 -0.14721 C -1.08385 -0.14213 -1.08437 -0.13681 -1.08541 -0.13173 C -1.08663 -0.12549 -1.08993 -0.11324 -1.08993 -0.11324 C -1.09236 -0.08966 -1.09114 -0.05708 -1.10156 -0.03582 C -1.10312 -0.02449 -1.10468 -0.01317 -1.10625 -0.00184 C -1.10885 0.01757 -1.11284 0.07604 -1.10868 0.05709 C -1.10711 0.04992 -1.10573 0.04253 -1.10399 0.03536 C -1.10329 0.03213 -1.10156 0.02612 -1.10156 0.02612 " pathEditMode="relative" ptsTypes="fffffffffffffffffffffffffffA">
                                      <p:cBhvr>
                                        <p:cTn id="13" dur="1000" fill="hold"/>
                                        <p:tgtEl>
                                          <p:spTgt spid="7"/>
                                        </p:tgtEl>
                                        <p:attrNameLst>
                                          <p:attrName>ppt_x</p:attrName>
                                          <p:attrName>ppt_y</p:attrName>
                                        </p:attrNameLst>
                                      </p:cBhvr>
                                    </p:animMotion>
                                  </p:childTnLst>
                                </p:cTn>
                              </p:par>
                            </p:childTnLst>
                          </p:cTn>
                        </p:par>
                        <p:par>
                          <p:cTn id="14" fill="hold">
                            <p:stCondLst>
                              <p:cond delay="2000"/>
                            </p:stCondLst>
                            <p:childTnLst>
                              <p:par>
                                <p:cTn id="15" presetID="0" presetClass="path" presetSubtype="0" accel="50000" decel="50000" fill="hold" nodeType="afterEffect">
                                  <p:stCondLst>
                                    <p:cond delay="0"/>
                                  </p:stCondLst>
                                  <p:childTnLst>
                                    <p:animMotion origin="layout" path="M -0.68212 -0.04529 C -0.68316 -0.05777 -0.68177 -0.07187 -0.68663 -0.0825 C -0.69879 -0.10862 -0.71597 -0.13381 -0.73091 -0.15692 C -0.73941 -0.17009 -0.74462 -0.18881 -0.75174 -0.20337 C -0.75452 -0.20892 -0.76111 -0.20707 -0.7658 -0.20938 C -0.78611 -0.21955 -0.80486 -0.2348 -0.82622 -0.24035 C -0.8533 -0.23942 -0.88056 -0.23988 -0.90764 -0.23734 C -0.92986 -0.23526 -0.94827 -0.22024 -0.96337 -0.20013 C -0.9691 -0.19251 -0.96788 -0.18742 -0.97275 -0.17841 C -0.97952 -0.1657 -0.98854 -0.15322 -0.99827 -0.14444 C -0.99983 -0.14143 -1.00174 -0.13866 -1.00295 -0.13519 C -1.00504 -0.12918 -1.00486 -0.12202 -1.00764 -0.11647 C -1.01077 -0.11023 -1.01684 -0.09798 -1.01684 -0.09798 C -1.02032 -0.07141 -1.01927 -0.04344 -1.03091 -0.02056 C -1.03629 0.01549 -1.03091 0.00208 -1.04254 0.02265 C -1.04532 0.03421 -1.04913 0.04368 -1.05417 0.05362 C -1.05677 0.07188 -1.05834 0.0832 -1.06806 0.09707 " pathEditMode="relative" ptsTypes="ffffffffffffffffA">
                                      <p:cBhvr>
                                        <p:cTn id="16" dur="1000" fill="hold"/>
                                        <p:tgtEl>
                                          <p:spTgt spid="9"/>
                                        </p:tgtEl>
                                        <p:attrNameLst>
                                          <p:attrName>ppt_x</p:attrName>
                                          <p:attrName>ppt_y</p:attrName>
                                        </p:attrNameLst>
                                      </p:cBhvr>
                                    </p:animMotion>
                                  </p:childTnLst>
                                </p:cTn>
                              </p:par>
                            </p:childTnLst>
                          </p:cTn>
                        </p:par>
                        <p:par>
                          <p:cTn id="17" fill="hold">
                            <p:stCondLst>
                              <p:cond delay="3000"/>
                            </p:stCondLst>
                            <p:childTnLst>
                              <p:par>
                                <p:cTn id="18" presetID="0" presetClass="path" presetSubtype="0" accel="50000" decel="50000" fill="hold" nodeType="afterEffect">
                                  <p:stCondLst>
                                    <p:cond delay="0"/>
                                  </p:stCondLst>
                                  <p:childTnLst>
                                    <p:animMotion origin="layout" path="M -0.97083 -0.07442 C -0.97101 -0.07511 -0.97431 -0.09452 -0.97552 -0.09614 C -0.97865 -0.1003 -0.98351 -0.10169 -0.98715 -0.10539 C -0.99497 -0.11324 -1.00226 -0.12226 -1.01042 -0.13011 C -1.01667 -0.13612 -1.02465 -0.14005 -1.02899 -0.1486 C -1.03056 -0.15161 -1.0316 -0.15554 -1.03368 -0.15785 C -1.03837 -0.16316 -1.04462 -0.1657 -1.04983 -0.17033 C -1.05608 -0.18258 -1.06146 -0.18442 -1.07083 -0.19205 C -1.08142 -0.20037 -1.08941 -0.20846 -1.10104 -0.21378 C -1.12431 -0.24428 -1.13108 -0.22857 -1.17552 -0.22602 C -1.19254 -0.211 -1.18785 -0.21262 -1.20104 -0.19506 C -1.20955 -0.15993 -1.19566 -0.21424 -1.20799 -0.17657 C -1.21094 -0.16778 -1.20972 -0.15739 -1.21267 -0.1486 C -1.21424 -0.14398 -1.21736 -0.14051 -1.21962 -0.13635 C -1.22274 -0.12457 -1.22535 -0.11371 -1.22899 -0.10215 C -1.23281 -0.09036 -1.23281 -0.07927 -1.23819 -0.06818 C -1.2408 -0.04507 -1.24757 -0.02034 -1.24757 0.003 " pathEditMode="relative" ptsTypes="ffffffffffffffffA">
                                      <p:cBhvr>
                                        <p:cTn id="19" dur="1000" fill="hold"/>
                                        <p:tgtEl>
                                          <p:spTgt spid="30"/>
                                        </p:tgtEl>
                                        <p:attrNameLst>
                                          <p:attrName>ppt_x</p:attrName>
                                          <p:attrName>ppt_y</p:attrName>
                                        </p:attrNameLst>
                                      </p:cBhvr>
                                    </p:animMotion>
                                  </p:childTnLst>
                                </p:cTn>
                              </p:par>
                            </p:childTnLst>
                          </p:cTn>
                        </p:par>
                        <p:par>
                          <p:cTn id="20" fill="hold">
                            <p:stCondLst>
                              <p:cond delay="4000"/>
                            </p:stCondLst>
                            <p:childTnLst>
                              <p:par>
                                <p:cTn id="21" presetID="0" presetClass="path" presetSubtype="0" accel="50000" decel="50000" fill="hold" nodeType="afterEffect">
                                  <p:stCondLst>
                                    <p:cond delay="0"/>
                                  </p:stCondLst>
                                  <p:childTnLst>
                                    <p:animMotion origin="layout" path="M -0.62396 0.29212 C -0.62865 0.26022 -0.64375 0.20984 -0.66112 0.18673 C -0.66337 0.18373 -0.66563 0.18026 -0.66806 0.17749 C -0.67014 0.17518 -0.67292 0.17379 -0.675 0.17125 C -0.68073 0.16431 -0.68438 0.15391 -0.69132 0.14952 C -0.7099 0.13774 -0.7165 0.12734 -0.73785 0.12179 C -0.75313 0.11162 -0.76823 0.10954 -0.78438 0.10307 C -0.80139 0.09637 -0.81546 0.09105 -0.83316 0.08759 C -0.84341 0.0788 -0.85382 0.07788 -0.8658 0.07534 C -0.89219 0.07626 -0.91858 0.0758 -0.9448 0.07834 C -0.94966 0.0788 -0.95886 0.08458 -0.95886 0.08458 C -0.96823 0.09406 -0.9731 0.09637 -0.98438 0.10007 C -0.99879 0.11301 -1.00869 0.11578 -1.02622 0.11855 C -1.03872 0.12433 -1.03455 0.13011 -1.03785 0.14652 C -1.04098 0.16154 -1.0448 0.16732 -1.04948 0.18049 " pathEditMode="relative" ptsTypes="ffffffffffffffA">
                                      <p:cBhvr>
                                        <p:cTn id="22" dur="1000" fill="hold"/>
                                        <p:tgtEl>
                                          <p:spTgt spid="12"/>
                                        </p:tgtEl>
                                        <p:attrNameLst>
                                          <p:attrName>ppt_x</p:attrName>
                                          <p:attrName>ppt_y</p:attrName>
                                        </p:attrNameLst>
                                      </p:cBhvr>
                                    </p:animMotion>
                                  </p:childTnLst>
                                </p:cTn>
                              </p:par>
                            </p:childTnLst>
                          </p:cTn>
                        </p:par>
                        <p:par>
                          <p:cTn id="23" fill="hold">
                            <p:stCondLst>
                              <p:cond delay="5000"/>
                            </p:stCondLst>
                            <p:childTnLst>
                              <p:par>
                                <p:cTn id="24" presetID="0" presetClass="path" presetSubtype="0" accel="50000" decel="50000" fill="hold" nodeType="afterEffect">
                                  <p:stCondLst>
                                    <p:cond delay="0"/>
                                  </p:stCondLst>
                                  <p:childTnLst>
                                    <p:animMotion origin="layout" path="M -0.82465 0.49596 C -0.8276 0.48394 -0.82691 0.46961 -0.83159 0.45875 C -0.8335 0.45436 -0.83628 0.45066 -0.83854 0.4465 C -0.84618 0.43194 -0.84757 0.42062 -0.85955 0.41553 C -0.86111 0.41114 -0.86545 0.39751 -0.86875 0.39381 C -0.88038 0.3804 -0.8809 0.38364 -0.89201 0.37532 C -0.91562 0.35729 -0.88038 0.38272 -0.90607 0.35984 C -0.91024 0.35614 -0.92187 0.34944 -0.92691 0.34736 C -0.93368 0.33834 -0.94149 0.33141 -0.95017 0.32563 C -0.96076 0.31847 -0.95434 0.32794 -0.96649 0.31639 C -0.96909 0.31385 -0.97083 0.30969 -0.97343 0.30714 C -0.98003 0.3009 -0.98906 0.29489 -0.9967 0.29166 C -1.01406 0.27594 -0.99201 0.29443 -1.01302 0.28242 C -1.01562 0.28103 -1.01753 0.27779 -1.01996 0.27618 C -1.02222 0.27479 -1.02465 0.2741 -1.02691 0.27317 C -1.04739 0.25468 -1.07343 0.24659 -1.0967 0.23596 C -1.09895 0.23481 -1.10156 0.23458 -1.10364 0.23273 C -1.1059 0.23065 -1.10798 0.22811 -1.11059 0.22672 C -1.1151 0.22418 -1.12465 0.22048 -1.12465 0.22048 " pathEditMode="relative" ptsTypes="ffffffffffffffffffA">
                                      <p:cBhvr>
                                        <p:cTn id="25" dur="1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7216"/>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6" name="Picture 2" descr="HoneyKICK Growth Mindset Poster - 12 x 16 Educational Poster for Classroom  Decoration, Bulletin Boards - Inspire &amp; Motivate Young Students:  Amazon.co.uk: Kitchen &amp; Home"/>
          <p:cNvPicPr>
            <a:picLocks noChangeAspect="1" noChangeArrowheads="1"/>
          </p:cNvPicPr>
          <p:nvPr/>
        </p:nvPicPr>
        <p:blipFill rotWithShape="1">
          <a:blip r:embed="rId8">
            <a:extLst>
              <a:ext uri="{28A0092B-C50C-407E-A947-70E740481C1C}">
                <a14:useLocalDpi xmlns:a14="http://schemas.microsoft.com/office/drawing/2010/main" val="0"/>
              </a:ext>
            </a:extLst>
          </a:blip>
          <a:srcRect l="3518" t="25116" r="2746" b="3860"/>
          <a:stretch/>
        </p:blipFill>
        <p:spPr bwMode="auto">
          <a:xfrm>
            <a:off x="1272716" y="1617667"/>
            <a:ext cx="5420777" cy="484574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E0B1C6FA-82CD-4BC8-BC3D-0A302923A542}"/>
              </a:ext>
            </a:extLst>
          </p:cNvPr>
          <p:cNvSpPr txBox="1">
            <a:spLocks/>
          </p:cNvSpPr>
          <p:nvPr/>
        </p:nvSpPr>
        <p:spPr>
          <a:xfrm>
            <a:off x="1008069" y="699086"/>
            <a:ext cx="6341593" cy="1012270"/>
          </a:xfrm>
          <a:prstGeom prst="rect">
            <a:avLst/>
          </a:prstGeom>
          <a:ln>
            <a:no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4000" dirty="0"/>
              <a:t>Developing a Growth Mindset</a:t>
            </a:r>
          </a:p>
        </p:txBody>
      </p:sp>
      <p:pic>
        <p:nvPicPr>
          <p:cNvPr id="5" name="Audio 4">
            <a:hlinkClick r:id="" action="ppaction://media"/>
            <a:extLst>
              <a:ext uri="{FF2B5EF4-FFF2-40B4-BE49-F238E27FC236}">
                <a16:creationId xmlns:a16="http://schemas.microsoft.com/office/drawing/2014/main" id="{B7C92526-074D-429E-942F-EBFD8794E7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0100688"/>
      </p:ext>
    </p:extLst>
  </p:cSld>
  <p:clrMapOvr>
    <a:masterClrMapping/>
  </p:clrMapOvr>
  <mc:AlternateContent xmlns:mc="http://schemas.openxmlformats.org/markup-compatibility/2006" xmlns:p14="http://schemas.microsoft.com/office/powerpoint/2010/main">
    <mc:Choice Requires="p14">
      <p:transition spd="slow" p14:dur="2000" advTm="75420"/>
    </mc:Choice>
    <mc:Fallback xmlns="">
      <p:transition spd="slow" advTm="7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7216"/>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1030" name="Picture 6"/>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19" b="97344" l="4944" r="95506">
                        <a14:foregroundMark x1="53034" y1="17500" x2="53034" y2="17500"/>
                        <a14:foregroundMark x1="57528" y1="4219" x2="57528" y2="4219"/>
                        <a14:foregroundMark x1="95730" y1="52812" x2="95730" y2="52812"/>
                        <a14:foregroundMark x1="4944" y1="19219" x2="4944" y2="19219"/>
                        <a14:foregroundMark x1="32584" y1="97344" x2="32584" y2="97344"/>
                        <a14:foregroundMark x1="80225" y1="94219" x2="80225" y2="94219"/>
                      </a14:backgroundRemoval>
                    </a14:imgEffect>
                  </a14:imgLayer>
                </a14:imgProps>
              </a:ext>
              <a:ext uri="{28A0092B-C50C-407E-A947-70E740481C1C}">
                <a14:useLocalDpi xmlns:a14="http://schemas.microsoft.com/office/drawing/2010/main" val="0"/>
              </a:ext>
            </a:extLst>
          </a:blip>
          <a:srcRect/>
          <a:stretch>
            <a:fillRect/>
          </a:stretch>
        </p:blipFill>
        <p:spPr bwMode="auto">
          <a:xfrm>
            <a:off x="2798739" y="1993104"/>
            <a:ext cx="2685023" cy="3861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392853" y="2678592"/>
            <a:ext cx="2029915"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Lump in throat</a:t>
            </a:r>
          </a:p>
        </p:txBody>
      </p:sp>
      <p:sp>
        <p:nvSpPr>
          <p:cNvPr id="8" name="Rectangle 7"/>
          <p:cNvSpPr/>
          <p:nvPr/>
        </p:nvSpPr>
        <p:spPr>
          <a:xfrm>
            <a:off x="5007833" y="1988101"/>
            <a:ext cx="240033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Face might go red</a:t>
            </a:r>
          </a:p>
        </p:txBody>
      </p:sp>
      <p:sp>
        <p:nvSpPr>
          <p:cNvPr id="9" name="Rectangle 8"/>
          <p:cNvSpPr/>
          <p:nvPr/>
        </p:nvSpPr>
        <p:spPr>
          <a:xfrm>
            <a:off x="1032755" y="4096903"/>
            <a:ext cx="2117887" cy="830997"/>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Upset stomach </a:t>
            </a:r>
          </a:p>
          <a:p>
            <a:r>
              <a:rPr lang="en-GB" sz="2400" dirty="0"/>
              <a:t>or butterflies</a:t>
            </a:r>
          </a:p>
        </p:txBody>
      </p:sp>
      <p:sp>
        <p:nvSpPr>
          <p:cNvPr id="11" name="Rectangle 10"/>
          <p:cNvSpPr/>
          <p:nvPr/>
        </p:nvSpPr>
        <p:spPr>
          <a:xfrm>
            <a:off x="5206519" y="5155921"/>
            <a:ext cx="222618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Trembling knees</a:t>
            </a:r>
          </a:p>
        </p:txBody>
      </p:sp>
      <p:sp>
        <p:nvSpPr>
          <p:cNvPr id="12" name="Rectangle 11"/>
          <p:cNvSpPr/>
          <p:nvPr/>
        </p:nvSpPr>
        <p:spPr>
          <a:xfrm>
            <a:off x="567615" y="3367080"/>
            <a:ext cx="2515625"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Feel hot/ Sweating</a:t>
            </a:r>
          </a:p>
        </p:txBody>
      </p:sp>
      <p:sp>
        <p:nvSpPr>
          <p:cNvPr id="13" name="Rectangle 12"/>
          <p:cNvSpPr/>
          <p:nvPr/>
        </p:nvSpPr>
        <p:spPr>
          <a:xfrm>
            <a:off x="1285518" y="6079855"/>
            <a:ext cx="2430345"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Shallow breathing</a:t>
            </a:r>
          </a:p>
        </p:txBody>
      </p:sp>
      <p:sp>
        <p:nvSpPr>
          <p:cNvPr id="14" name="Rectangle 13"/>
          <p:cNvSpPr/>
          <p:nvPr/>
        </p:nvSpPr>
        <p:spPr>
          <a:xfrm>
            <a:off x="5275770" y="4408235"/>
            <a:ext cx="208768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Pounding</a:t>
            </a:r>
            <a:r>
              <a:rPr lang="en-GB" dirty="0"/>
              <a:t> </a:t>
            </a:r>
            <a:r>
              <a:rPr lang="en-GB" sz="2400" dirty="0"/>
              <a:t>heart</a:t>
            </a:r>
          </a:p>
        </p:txBody>
      </p:sp>
      <p:sp>
        <p:nvSpPr>
          <p:cNvPr id="15" name="Rectangle 14"/>
          <p:cNvSpPr/>
          <p:nvPr/>
        </p:nvSpPr>
        <p:spPr>
          <a:xfrm>
            <a:off x="1039132" y="1761599"/>
            <a:ext cx="2321469"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Cant concentrate</a:t>
            </a:r>
          </a:p>
        </p:txBody>
      </p:sp>
      <p:sp>
        <p:nvSpPr>
          <p:cNvPr id="16" name="Rectangle 15"/>
          <p:cNvSpPr/>
          <p:nvPr/>
        </p:nvSpPr>
        <p:spPr>
          <a:xfrm>
            <a:off x="896669" y="5277965"/>
            <a:ext cx="2185342"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Tired-cant sleep</a:t>
            </a:r>
          </a:p>
        </p:txBody>
      </p:sp>
      <p:sp>
        <p:nvSpPr>
          <p:cNvPr id="19" name="Rectangle 18"/>
          <p:cNvSpPr/>
          <p:nvPr/>
        </p:nvSpPr>
        <p:spPr>
          <a:xfrm>
            <a:off x="1040931" y="2564339"/>
            <a:ext cx="918521"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Shake</a:t>
            </a:r>
          </a:p>
        </p:txBody>
      </p:sp>
      <p:sp>
        <p:nvSpPr>
          <p:cNvPr id="20" name="Rectangle 19"/>
          <p:cNvSpPr/>
          <p:nvPr/>
        </p:nvSpPr>
        <p:spPr>
          <a:xfrm>
            <a:off x="5992380" y="3459167"/>
            <a:ext cx="118410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Restless</a:t>
            </a:r>
          </a:p>
        </p:txBody>
      </p:sp>
      <p:sp>
        <p:nvSpPr>
          <p:cNvPr id="21" name="Title 6"/>
          <p:cNvSpPr>
            <a:spLocks noGrp="1"/>
          </p:cNvSpPr>
          <p:nvPr>
            <p:ph type="title"/>
          </p:nvPr>
        </p:nvSpPr>
        <p:spPr>
          <a:xfrm>
            <a:off x="1008070" y="613102"/>
            <a:ext cx="5415586" cy="1084428"/>
          </a:xfrm>
        </p:spPr>
        <p:txBody>
          <a:bodyPr>
            <a:normAutofit/>
          </a:bodyPr>
          <a:lstStyle/>
          <a:p>
            <a:pPr algn="l"/>
            <a:r>
              <a:rPr lang="en-GB" sz="4000" dirty="0"/>
              <a:t>Body clues</a:t>
            </a:r>
          </a:p>
        </p:txBody>
      </p:sp>
      <p:sp>
        <p:nvSpPr>
          <p:cNvPr id="22" name="Rectangle 21"/>
          <p:cNvSpPr/>
          <p:nvPr/>
        </p:nvSpPr>
        <p:spPr>
          <a:xfrm>
            <a:off x="4009059" y="1235865"/>
            <a:ext cx="1433406"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400" dirty="0"/>
              <a:t>Headache</a:t>
            </a:r>
          </a:p>
        </p:txBody>
      </p:sp>
      <p:pic>
        <p:nvPicPr>
          <p:cNvPr id="6" name="Audio 5">
            <a:hlinkClick r:id="" action="ppaction://media"/>
            <a:extLst>
              <a:ext uri="{FF2B5EF4-FFF2-40B4-BE49-F238E27FC236}">
                <a16:creationId xmlns:a16="http://schemas.microsoft.com/office/drawing/2014/main" id="{579A6A09-3307-438A-ADDB-18D461E1AC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0146230"/>
      </p:ext>
    </p:extLst>
  </p:cSld>
  <p:clrMapOvr>
    <a:masterClrMapping/>
  </p:clrMapOvr>
  <mc:AlternateContent xmlns:mc="http://schemas.openxmlformats.org/markup-compatibility/2006" xmlns:p14="http://schemas.microsoft.com/office/powerpoint/2010/main">
    <mc:Choice Requires="p14">
      <p:transition spd="slow" p14:dur="2000" advTm="55020"/>
    </mc:Choice>
    <mc:Fallback xmlns="">
      <p:transition spd="slow" advTm="5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6" name="Picture 2" descr="ExpressYourself - The Five Ways to Wellbeing – Signals">
            <a:extLst>
              <a:ext uri="{FF2B5EF4-FFF2-40B4-BE49-F238E27FC236}">
                <a16:creationId xmlns:a16="http://schemas.microsoft.com/office/drawing/2014/main" id="{9A6C9384-B6E3-461A-8CBE-32062BFC05F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4775" y="1439612"/>
            <a:ext cx="6341283" cy="4754862"/>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4700E1D6-C3CB-4856-A5B4-0A50E995A9E6}"/>
              </a:ext>
            </a:extLst>
          </p:cNvPr>
          <p:cNvSpPr txBox="1">
            <a:spLocks/>
          </p:cNvSpPr>
          <p:nvPr/>
        </p:nvSpPr>
        <p:spPr>
          <a:xfrm>
            <a:off x="1008070" y="699086"/>
            <a:ext cx="4814112" cy="1012270"/>
          </a:xfrm>
          <a:prstGeom prst="rect">
            <a:avLst/>
          </a:prstGeom>
          <a:ln>
            <a:no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4000" dirty="0"/>
              <a:t>Developing Resilience?</a:t>
            </a:r>
          </a:p>
        </p:txBody>
      </p:sp>
      <p:pic>
        <p:nvPicPr>
          <p:cNvPr id="7" name="Audio 6">
            <a:hlinkClick r:id="" action="ppaction://media"/>
            <a:extLst>
              <a:ext uri="{FF2B5EF4-FFF2-40B4-BE49-F238E27FC236}">
                <a16:creationId xmlns:a16="http://schemas.microsoft.com/office/drawing/2014/main" id="{BE528384-6627-4F72-845A-591B1A9B87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3297621"/>
      </p:ext>
    </p:extLst>
  </p:cSld>
  <p:clrMapOvr>
    <a:masterClrMapping/>
  </p:clrMapOvr>
  <mc:AlternateContent xmlns:mc="http://schemas.openxmlformats.org/markup-compatibility/2006" xmlns:p14="http://schemas.microsoft.com/office/powerpoint/2010/main">
    <mc:Choice Requires="p14">
      <p:transition spd="slow" p14:dur="2000" advTm="50560"/>
    </mc:Choice>
    <mc:Fallback xmlns="">
      <p:transition spd="slow" advTm="5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2492BA85-F9D5-4607-815D-204829DBB2CA}"/>
              </a:ext>
            </a:extLst>
          </p:cNvPr>
          <p:cNvSpPr txBox="1"/>
          <p:nvPr/>
        </p:nvSpPr>
        <p:spPr>
          <a:xfrm>
            <a:off x="1008070" y="137304"/>
            <a:ext cx="5724170" cy="369332"/>
          </a:xfrm>
          <a:prstGeom prst="rect">
            <a:avLst/>
          </a:prstGeom>
          <a:noFill/>
        </p:spPr>
        <p:txBody>
          <a:bodyPr wrap="square" rtlCol="0">
            <a:spAutoFit/>
          </a:bodyPr>
          <a:lstStyle/>
          <a:p>
            <a:r>
              <a:rPr lang="en-GB" dirty="0"/>
              <a:t>5 ways to wellbeing</a:t>
            </a:r>
          </a:p>
        </p:txBody>
      </p:sp>
      <p:pic>
        <p:nvPicPr>
          <p:cNvPr id="3074" name="Picture 2">
            <a:extLst>
              <a:ext uri="{FF2B5EF4-FFF2-40B4-BE49-F238E27FC236}">
                <a16:creationId xmlns:a16="http://schemas.microsoft.com/office/drawing/2014/main" id="{C937EA37-8E56-4D23-BDAD-C36A105A146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888" t="62257" r="31100" b="24386"/>
          <a:stretch/>
        </p:blipFill>
        <p:spPr bwMode="auto">
          <a:xfrm>
            <a:off x="1111875" y="783744"/>
            <a:ext cx="6204689" cy="1584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oy Best Friends Cartoon - Friend Png , Free Transparent Clipart -  ClipartKey">
            <a:extLst>
              <a:ext uri="{FF2B5EF4-FFF2-40B4-BE49-F238E27FC236}">
                <a16:creationId xmlns:a16="http://schemas.microsoft.com/office/drawing/2014/main" id="{6C04CBC8-3642-43D7-A003-B7FE22F8A3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8721" y="4619889"/>
            <a:ext cx="2093346" cy="1988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oy and girl talking on cellphone - Download Free Vectors, Clipart Graphics  &amp; Vector Art">
            <a:extLst>
              <a:ext uri="{FF2B5EF4-FFF2-40B4-BE49-F238E27FC236}">
                <a16:creationId xmlns:a16="http://schemas.microsoft.com/office/drawing/2014/main" id="{5D5CD92C-8A48-462B-99DA-8DB47286E2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20072" y="4083384"/>
            <a:ext cx="1920493" cy="19637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icture - Family And Friends Clipart , Free Transparent Clipart - ClipartKey">
            <a:extLst>
              <a:ext uri="{FF2B5EF4-FFF2-40B4-BE49-F238E27FC236}">
                <a16:creationId xmlns:a16="http://schemas.microsoft.com/office/drawing/2014/main" id="{C0F7E16B-4CF3-41C5-A253-8E4B0A11CCD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3100" y="2485775"/>
            <a:ext cx="2830121" cy="29653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9FA24E-37DA-403C-B5C5-4DEF28450763}"/>
              </a:ext>
            </a:extLst>
          </p:cNvPr>
          <p:cNvSpPr txBox="1"/>
          <p:nvPr/>
        </p:nvSpPr>
        <p:spPr>
          <a:xfrm>
            <a:off x="3995935" y="2441448"/>
            <a:ext cx="3349913" cy="1477328"/>
          </a:xfrm>
          <a:prstGeom prst="rect">
            <a:avLst/>
          </a:prstGeom>
          <a:solidFill>
            <a:schemeClr val="accent3">
              <a:lumMod val="20000"/>
              <a:lumOff val="80000"/>
            </a:schemeClr>
          </a:solidFill>
        </p:spPr>
        <p:txBody>
          <a:bodyPr wrap="square" rtlCol="0">
            <a:spAutoFit/>
          </a:bodyPr>
          <a:lstStyle/>
          <a:p>
            <a:r>
              <a:rPr lang="en-GB" dirty="0"/>
              <a:t>Connect: Strengthening relationships with others and feeling close to and valued by others is critical to boosting wellbeing. </a:t>
            </a:r>
          </a:p>
        </p:txBody>
      </p:sp>
      <p:pic>
        <p:nvPicPr>
          <p:cNvPr id="8" name="Audio 7">
            <a:hlinkClick r:id="" action="ppaction://media"/>
            <a:extLst>
              <a:ext uri="{FF2B5EF4-FFF2-40B4-BE49-F238E27FC236}">
                <a16:creationId xmlns:a16="http://schemas.microsoft.com/office/drawing/2014/main" id="{277861E3-6761-4104-8A28-6A860A84B05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9562430"/>
      </p:ext>
    </p:extLst>
  </p:cSld>
  <p:clrMapOvr>
    <a:masterClrMapping/>
  </p:clrMapOvr>
  <mc:AlternateContent xmlns:mc="http://schemas.openxmlformats.org/markup-compatibility/2006" xmlns:p14="http://schemas.microsoft.com/office/powerpoint/2010/main">
    <mc:Choice Requires="p14">
      <p:transition spd="slow" p14:dur="2000" advTm="72860"/>
    </mc:Choice>
    <mc:Fallback xmlns="">
      <p:transition spd="slow" advTm="7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9"/>
</p:tagLst>
</file>

<file path=ppt/tags/tag2.xml><?xml version="1.0" encoding="utf-8"?>
<p:tagLst xmlns:a="http://schemas.openxmlformats.org/drawingml/2006/main" xmlns:r="http://schemas.openxmlformats.org/officeDocument/2006/relationships" xmlns:p="http://schemas.openxmlformats.org/presentationml/2006/main">
  <p:tag name="TIMING" val="|29.3"/>
</p:tagLst>
</file>

<file path=ppt/theme/theme1.xml><?xml version="1.0" encoding="utf-8"?>
<a:theme xmlns:a="http://schemas.openxmlformats.org/drawingml/2006/main" name="Be You presentation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 You presentation template 2</Template>
  <TotalTime>5261</TotalTime>
  <Words>3434</Words>
  <Application>Microsoft Office PowerPoint</Application>
  <PresentationFormat>On-screen Show (4:3)</PresentationFormat>
  <Paragraphs>462</Paragraphs>
  <Slides>16</Slides>
  <Notes>16</Notes>
  <HiddenSlides>0</HiddenSlides>
  <MMClips>16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Calibri Light</vt:lpstr>
      <vt:lpstr>Century Gothic</vt:lpstr>
      <vt:lpstr>Frutiger W01</vt:lpstr>
      <vt:lpstr>Montserrat</vt:lpstr>
      <vt:lpstr>Open Sans</vt:lpstr>
      <vt:lpstr>Source Sans Pro</vt:lpstr>
      <vt:lpstr>Spectral</vt:lpstr>
      <vt:lpstr>Be You presentation template 2</vt:lpstr>
      <vt:lpstr>PowerPoint Presentation</vt:lpstr>
      <vt:lpstr>PowerPoint Presentation</vt:lpstr>
      <vt:lpstr>PowerPoint Presentation</vt:lpstr>
      <vt:lpstr>PowerPoint Presentation</vt:lpstr>
      <vt:lpstr>PowerPoint Presentation</vt:lpstr>
      <vt:lpstr>PowerPoint Presentation</vt:lpstr>
      <vt:lpstr>Body clues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Waugh Kimberley</dc:creator>
  <cp:lastModifiedBy>Johnson Joy (RTF) NHCT</cp:lastModifiedBy>
  <cp:revision>144</cp:revision>
  <dcterms:created xsi:type="dcterms:W3CDTF">2020-01-21T09:22:57Z</dcterms:created>
  <dcterms:modified xsi:type="dcterms:W3CDTF">2021-05-11T16:57:09Z</dcterms:modified>
</cp:coreProperties>
</file>