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22" r:id="rId3"/>
    <p:sldId id="310" r:id="rId4"/>
    <p:sldId id="313" r:id="rId5"/>
    <p:sldId id="312" r:id="rId6"/>
    <p:sldId id="320" r:id="rId7"/>
    <p:sldId id="319" r:id="rId8"/>
    <p:sldId id="323" r:id="rId9"/>
    <p:sldId id="324" r:id="rId10"/>
    <p:sldId id="325" r:id="rId11"/>
    <p:sldId id="326" r:id="rId12"/>
    <p:sldId id="327" r:id="rId13"/>
    <p:sldId id="328" r:id="rId14"/>
    <p:sldId id="329" r:id="rId15"/>
    <p:sldId id="31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7" autoAdjust="0"/>
    <p:restoredTop sz="70437" autoAdjust="0"/>
  </p:normalViewPr>
  <p:slideViewPr>
    <p:cSldViewPr>
      <p:cViewPr>
        <p:scale>
          <a:sx n="60" d="100"/>
          <a:sy n="60" d="100"/>
        </p:scale>
        <p:origin x="-1408" y="-48"/>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716" y="-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523858-2DE8-43D3-BBEC-108554404DC9}" type="datetimeFigureOut">
              <a:rPr lang="en-GB" smtClean="0"/>
              <a:t>12/10/2020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289E7-7D14-47ED-B516-ABA539E0AEB8}" type="slidenum">
              <a:rPr lang="en-GB" smtClean="0"/>
              <a:t>‹#›</a:t>
            </a:fld>
            <a:endParaRPr lang="en-GB"/>
          </a:p>
        </p:txBody>
      </p:sp>
    </p:spTree>
    <p:extLst>
      <p:ext uri="{BB962C8B-B14F-4D97-AF65-F5344CB8AC3E}">
        <p14:creationId xmlns:p14="http://schemas.microsoft.com/office/powerpoint/2010/main" val="270731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self and role/service</a:t>
            </a:r>
          </a:p>
          <a:p>
            <a:endParaRPr lang="en-GB" dirty="0" smtClean="0"/>
          </a:p>
          <a:p>
            <a:r>
              <a:rPr lang="en-GB" dirty="0" smtClean="0"/>
              <a:t>We all know the importance of looking after our bodies, our physical health- making sure we are fit and strong</a:t>
            </a:r>
          </a:p>
          <a:p>
            <a:r>
              <a:rPr lang="en-GB" dirty="0" smtClean="0"/>
              <a:t>But we also have mental health, which relates to our thoughts, feelings, mood and behaviour.  It is important to understand how to look after our mental health, in the same way we look after our physical health.</a:t>
            </a:r>
          </a:p>
          <a:p>
            <a:endParaRPr lang="en-GB" dirty="0" smtClean="0"/>
          </a:p>
          <a:p>
            <a:r>
              <a:rPr lang="en-GB" dirty="0" smtClean="0"/>
              <a:t>Today we are going to talk about resilience.</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a:t>
            </a:fld>
            <a:endParaRPr lang="en-GB"/>
          </a:p>
        </p:txBody>
      </p:sp>
    </p:spTree>
    <p:extLst>
      <p:ext uri="{BB962C8B-B14F-4D97-AF65-F5344CB8AC3E}">
        <p14:creationId xmlns:p14="http://schemas.microsoft.com/office/powerpoint/2010/main" val="58373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Active</a:t>
            </a:r>
          </a:p>
          <a:p>
            <a:endParaRPr lang="en-GB" dirty="0"/>
          </a:p>
          <a:p>
            <a:r>
              <a:rPr lang="en-GB" dirty="0"/>
              <a:t>Increasing our activity and exercise levels can </a:t>
            </a:r>
            <a:r>
              <a:rPr lang="en-GB" dirty="0" smtClean="0"/>
              <a:t>boost our mood: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Makes us </a:t>
            </a:r>
            <a:r>
              <a:rPr lang="en-GB" b="1" dirty="0"/>
              <a:t>feel better </a:t>
            </a:r>
            <a:r>
              <a:rPr lang="en-GB" dirty="0"/>
              <a:t>about ourselves/ more </a:t>
            </a:r>
            <a:r>
              <a:rPr lang="en-GB" b="1" dirty="0" smtClean="0"/>
              <a:t>hopeful/positive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Take on new tasks </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improves our ability to </a:t>
            </a:r>
            <a:r>
              <a:rPr lang="en-GB" b="1" dirty="0"/>
              <a:t>think more clearly</a:t>
            </a:r>
          </a:p>
          <a:p>
            <a:r>
              <a:rPr lang="en-GB" dirty="0"/>
              <a:t>Greater </a:t>
            </a:r>
            <a:r>
              <a:rPr lang="en-GB" b="1" dirty="0"/>
              <a:t>energy and motivation</a:t>
            </a:r>
          </a:p>
          <a:p>
            <a:r>
              <a:rPr lang="en-GB" dirty="0"/>
              <a:t>Helping us think about something other than focussing on our unhelpful thoughts </a:t>
            </a:r>
          </a:p>
          <a:p>
            <a:r>
              <a:rPr lang="en-GB" dirty="0"/>
              <a:t>Giving us a sense of </a:t>
            </a:r>
            <a:r>
              <a:rPr lang="en-GB" b="1" dirty="0"/>
              <a:t>achievement </a:t>
            </a:r>
          </a:p>
          <a:p>
            <a:r>
              <a:rPr lang="en-GB" b="1" dirty="0"/>
              <a:t>Enjoyment </a:t>
            </a:r>
          </a:p>
          <a:p>
            <a:r>
              <a:rPr lang="en-GB" dirty="0"/>
              <a:t>Socialise with others </a:t>
            </a:r>
          </a:p>
          <a:p>
            <a:endParaRPr lang="en-GB" baseline="0" dirty="0"/>
          </a:p>
          <a:p>
            <a:r>
              <a:rPr lang="en-GB" b="1" dirty="0" smtClean="0"/>
              <a:t>Activity</a:t>
            </a: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Make a list of 5 activities that you enjoy or make you feel good!</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Dance to your favourite song</a:t>
            </a:r>
          </a:p>
          <a:p>
            <a:r>
              <a:rPr lang="en-GB" sz="1200" b="0" i="0" u="none" strike="noStrike" kern="1200" baseline="0" dirty="0">
                <a:solidFill>
                  <a:schemeClr val="tx1"/>
                </a:solidFill>
                <a:latin typeface="+mn-lt"/>
                <a:ea typeface="+mn-ea"/>
                <a:cs typeface="+mn-cs"/>
              </a:rPr>
              <a:t>Listen to music</a:t>
            </a:r>
          </a:p>
          <a:p>
            <a:r>
              <a:rPr lang="en-GB" sz="1200" b="0" i="0" u="none" strike="noStrike" kern="1200" baseline="0" dirty="0">
                <a:solidFill>
                  <a:schemeClr val="tx1"/>
                </a:solidFill>
                <a:latin typeface="+mn-lt"/>
                <a:ea typeface="+mn-ea"/>
                <a:cs typeface="+mn-cs"/>
              </a:rPr>
              <a:t>Walk the dog</a:t>
            </a:r>
          </a:p>
          <a:p>
            <a:r>
              <a:rPr lang="en-GB" sz="1200" b="0" i="0" u="none" strike="noStrike" kern="1200" baseline="0" dirty="0">
                <a:solidFill>
                  <a:schemeClr val="tx1"/>
                </a:solidFill>
                <a:latin typeface="+mn-lt"/>
                <a:ea typeface="+mn-ea"/>
                <a:cs typeface="+mn-cs"/>
              </a:rPr>
              <a:t>Cycle</a:t>
            </a:r>
          </a:p>
          <a:p>
            <a:r>
              <a:rPr lang="en-GB" sz="1200" b="0" i="0" u="none" strike="noStrike" kern="1200" baseline="0" dirty="0">
                <a:solidFill>
                  <a:schemeClr val="tx1"/>
                </a:solidFill>
                <a:latin typeface="+mn-lt"/>
                <a:ea typeface="+mn-ea"/>
                <a:cs typeface="+mn-cs"/>
              </a:rPr>
              <a:t>Play a sport with friends</a:t>
            </a:r>
          </a:p>
          <a:p>
            <a:r>
              <a:rPr lang="en-GB" sz="1200" b="0" i="0" u="none" strike="noStrike" kern="1200" baseline="0" dirty="0">
                <a:solidFill>
                  <a:schemeClr val="tx1"/>
                </a:solidFill>
                <a:latin typeface="+mn-lt"/>
                <a:ea typeface="+mn-ea"/>
                <a:cs typeface="+mn-cs"/>
              </a:rPr>
              <a:t>Join a club</a:t>
            </a:r>
          </a:p>
          <a:p>
            <a:r>
              <a:rPr lang="en-GB" sz="1200" b="0" i="0" u="none" strike="noStrike" kern="1200" baseline="0" dirty="0">
                <a:solidFill>
                  <a:schemeClr val="tx1"/>
                </a:solidFill>
                <a:latin typeface="+mn-lt"/>
                <a:ea typeface="+mn-ea"/>
                <a:cs typeface="+mn-cs"/>
              </a:rPr>
              <a:t>Run in the playground</a:t>
            </a:r>
          </a:p>
          <a:p>
            <a:r>
              <a:rPr lang="en-GB" sz="1200" b="0" i="0" u="none" strike="noStrike" kern="1200" baseline="0" dirty="0">
                <a:solidFill>
                  <a:schemeClr val="tx1"/>
                </a:solidFill>
                <a:latin typeface="+mn-lt"/>
                <a:ea typeface="+mn-ea"/>
                <a:cs typeface="+mn-cs"/>
              </a:rPr>
              <a:t>gardening</a:t>
            </a:r>
          </a:p>
          <a:p>
            <a:endParaRPr lang="en-GB" sz="1200" b="0" i="0" u="none" strike="noStrike" kern="1200" baseline="0" dirty="0">
              <a:solidFill>
                <a:schemeClr val="tx1"/>
              </a:solidFill>
              <a:latin typeface="+mn-lt"/>
              <a:ea typeface="+mn-ea"/>
              <a:cs typeface="+mn-cs"/>
            </a:endParaRPr>
          </a:p>
          <a:p>
            <a:r>
              <a:rPr lang="en-GB" b="1" dirty="0"/>
              <a:t>Activity- </a:t>
            </a:r>
            <a:r>
              <a:rPr lang="en-GB" dirty="0"/>
              <a:t>On 5 ways to wellbeing sheet, write 5 ways you could be active this week.</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10</a:t>
            </a:fld>
            <a:endParaRPr lang="en-GB"/>
          </a:p>
        </p:txBody>
      </p:sp>
    </p:spTree>
    <p:extLst>
      <p:ext uri="{BB962C8B-B14F-4D97-AF65-F5344CB8AC3E}">
        <p14:creationId xmlns:p14="http://schemas.microsoft.com/office/powerpoint/2010/main" val="3137372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notice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E48"/>
                </a:solidFill>
                <a:effectLst/>
                <a:latin typeface="Montserrat"/>
              </a:rPr>
              <a:t>Our lives can be very busy… school, home, friends, homework, clubs etc. .we often forget to notice our surroundings and reflect on the day and experiences.  This is about being mindful – appreciating what is around us and enjoying the moment.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E48"/>
              </a:solidFill>
              <a:effectLst/>
              <a:latin typeface="Montserrat"/>
            </a:endParaRPr>
          </a:p>
          <a:p>
            <a:r>
              <a:rPr lang="en-GB" dirty="0"/>
              <a:t>In order to take notice you could:</a:t>
            </a:r>
          </a:p>
          <a:p>
            <a:pPr marL="171450" indent="-171450">
              <a:buFont typeface="Arial" panose="020B0604020202020204" pitchFamily="34" charset="0"/>
              <a:buChar char="•"/>
            </a:pPr>
            <a:r>
              <a:rPr lang="en-GB" dirty="0"/>
              <a:t>Reﬂect on how you feel and what went well that 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333333"/>
                </a:solidFill>
                <a:effectLst/>
                <a:latin typeface="Source Sans Pro" panose="020B0503030403020204" pitchFamily="34" charset="0"/>
              </a:rPr>
              <a:t>notice how your friends or family are feeling today</a:t>
            </a:r>
            <a:endParaRPr lang="en-GB" dirty="0"/>
          </a:p>
          <a:p>
            <a:pPr marL="171450" indent="-171450">
              <a:buFont typeface="Arial" panose="020B0604020202020204" pitchFamily="34" charset="0"/>
              <a:buChar char="•"/>
            </a:pPr>
            <a:r>
              <a:rPr lang="en-GB" b="0" i="0" dirty="0">
                <a:solidFill>
                  <a:srgbClr val="000000"/>
                </a:solidFill>
                <a:effectLst/>
                <a:latin typeface="Open Sans"/>
              </a:rPr>
              <a:t>Relax and look around you- maybe clouds moving across the sky</a:t>
            </a:r>
          </a:p>
          <a:p>
            <a:pPr marL="171450" indent="-171450">
              <a:buFont typeface="Arial" panose="020B0604020202020204" pitchFamily="34" charset="0"/>
              <a:buChar char="•"/>
            </a:pPr>
            <a:r>
              <a:rPr lang="en-GB" b="0" i="0" dirty="0">
                <a:solidFill>
                  <a:srgbClr val="000000"/>
                </a:solidFill>
                <a:effectLst/>
                <a:latin typeface="Open Sans"/>
              </a:rPr>
              <a:t>listen to music or the sound outside.</a:t>
            </a:r>
          </a:p>
          <a:p>
            <a:pPr marL="171450" indent="-171450">
              <a:buFont typeface="Arial" panose="020B0604020202020204" pitchFamily="34" charset="0"/>
              <a:buChar char="•"/>
            </a:pPr>
            <a:r>
              <a:rPr lang="en-GB" b="0" i="0" dirty="0">
                <a:solidFill>
                  <a:srgbClr val="000000"/>
                </a:solidFill>
                <a:effectLst/>
                <a:latin typeface="Open Sans"/>
              </a:rPr>
              <a:t>take a few deep breaths.</a:t>
            </a:r>
          </a:p>
          <a:p>
            <a:pPr algn="l">
              <a:buFont typeface="Arial" panose="020B0604020202020204" pitchFamily="34" charset="0"/>
              <a:buChar char="•"/>
            </a:pPr>
            <a:r>
              <a:rPr lang="en-GB" b="0" i="0" dirty="0">
                <a:solidFill>
                  <a:srgbClr val="333333"/>
                </a:solidFill>
                <a:effectLst/>
                <a:latin typeface="Source Sans Pro" panose="020B0503030403020204" pitchFamily="34" charset="0"/>
              </a:rPr>
              <a:t>paint or draw a picture of what you've seen today</a:t>
            </a:r>
          </a:p>
          <a:p>
            <a:pPr algn="l">
              <a:buFont typeface="Arial" panose="020B0604020202020204" pitchFamily="34" charset="0"/>
              <a:buChar char="•"/>
            </a:pPr>
            <a:r>
              <a:rPr lang="en-GB" b="0" i="0" dirty="0">
                <a:solidFill>
                  <a:srgbClr val="333333"/>
                </a:solidFill>
                <a:effectLst/>
                <a:latin typeface="Source Sans Pro" panose="020B0503030403020204" pitchFamily="34" charset="0"/>
              </a:rPr>
              <a:t>Reading a book in the sunshine</a:t>
            </a:r>
          </a:p>
          <a:p>
            <a:endParaRPr lang="en-GB" b="1" i="0" dirty="0">
              <a:solidFill>
                <a:srgbClr val="000000"/>
              </a:solidFill>
              <a:effectLst/>
              <a:latin typeface="Open Sans"/>
            </a:endParaRPr>
          </a:p>
          <a:p>
            <a:r>
              <a:rPr lang="en-GB" b="1" i="0" dirty="0">
                <a:solidFill>
                  <a:srgbClr val="000000"/>
                </a:solidFill>
                <a:effectLst/>
                <a:latin typeface="Open Sans"/>
              </a:rPr>
              <a:t>Grounding exercise- We can stay in the moment by using out 5 senses</a:t>
            </a:r>
          </a:p>
          <a:p>
            <a:r>
              <a:rPr lang="en-GB" b="0" i="0" dirty="0">
                <a:solidFill>
                  <a:srgbClr val="000000"/>
                </a:solidFill>
                <a:effectLst/>
                <a:latin typeface="Open Sans"/>
              </a:rPr>
              <a:t>Children can work in pairs or individually.</a:t>
            </a:r>
          </a:p>
          <a:p>
            <a:r>
              <a:rPr lang="en-GB" b="0" i="0" dirty="0">
                <a:solidFill>
                  <a:srgbClr val="000000"/>
                </a:solidFill>
                <a:effectLst/>
                <a:latin typeface="Open Sans"/>
              </a:rPr>
              <a:t>Encourage them to control their breathing, slowly and deeply</a:t>
            </a:r>
          </a:p>
          <a:p>
            <a:r>
              <a:rPr lang="en-GB" b="0" i="0" dirty="0">
                <a:solidFill>
                  <a:srgbClr val="000000"/>
                </a:solidFill>
                <a:effectLst/>
                <a:latin typeface="Open Sans"/>
              </a:rPr>
              <a:t>Then ask them to:</a:t>
            </a:r>
          </a:p>
          <a:p>
            <a:r>
              <a:rPr lang="en-GB" b="1" i="1" dirty="0">
                <a:solidFill>
                  <a:srgbClr val="1A1A1A"/>
                </a:solidFill>
                <a:effectLst/>
                <a:latin typeface="Spectral"/>
              </a:rPr>
              <a:t>5: Acknowledge FIVE things you see around you.</a:t>
            </a:r>
          </a:p>
          <a:p>
            <a:r>
              <a:rPr lang="en-GB" b="1" i="1" dirty="0">
                <a:solidFill>
                  <a:srgbClr val="1A1A1A"/>
                </a:solidFill>
                <a:effectLst/>
                <a:latin typeface="Spectral"/>
              </a:rPr>
              <a:t>4: Acknowledge FOUR things you can touch around you</a:t>
            </a:r>
          </a:p>
          <a:p>
            <a:r>
              <a:rPr lang="en-GB" b="1" i="1" dirty="0">
                <a:solidFill>
                  <a:srgbClr val="1A1A1A"/>
                </a:solidFill>
                <a:effectLst/>
                <a:latin typeface="Spectral"/>
              </a:rPr>
              <a:t>3: Acknowledge THREE things you hear.</a:t>
            </a:r>
          </a:p>
          <a:p>
            <a:r>
              <a:rPr lang="en-GB" b="1" i="1" dirty="0">
                <a:solidFill>
                  <a:srgbClr val="1A1A1A"/>
                </a:solidFill>
                <a:effectLst/>
                <a:latin typeface="Spectral"/>
              </a:rPr>
              <a:t>2: Acknowledge TWO things you can smell.</a:t>
            </a:r>
          </a:p>
          <a:p>
            <a:r>
              <a:rPr lang="en-GB" b="1" i="1" dirty="0">
                <a:solidFill>
                  <a:srgbClr val="1A1A1A"/>
                </a:solidFill>
                <a:effectLst/>
                <a:latin typeface="Spectral"/>
              </a:rPr>
              <a:t>1: Acknowledge ONE thing you can taste.</a:t>
            </a:r>
          </a:p>
          <a:p>
            <a:pPr marL="0" marR="0" indent="0" algn="l" defTabSz="914400" rtl="0" eaLnBrk="1" fontAlgn="auto" latinLnBrk="0" hangingPunct="1">
              <a:lnSpc>
                <a:spcPct val="100000"/>
              </a:lnSpc>
              <a:spcBef>
                <a:spcPts val="0"/>
              </a:spcBef>
              <a:spcAft>
                <a:spcPts val="0"/>
              </a:spcAft>
              <a:buClrTx/>
              <a:buSzTx/>
              <a:buFontTx/>
              <a:buNone/>
              <a:tabLst/>
              <a:defRPr/>
            </a:pPr>
            <a:r>
              <a:rPr lang="en-GB" b="0" i="0" dirty="0" smtClean="0"/>
              <a:t>How did that feel/feedback</a:t>
            </a:r>
          </a:p>
          <a:p>
            <a:endParaRPr lang="en-GB" b="1" i="1" dirty="0">
              <a:solidFill>
                <a:srgbClr val="1A1A1A"/>
              </a:solidFill>
              <a:effectLst/>
              <a:latin typeface="Spectral"/>
            </a:endParaRPr>
          </a:p>
          <a:p>
            <a:r>
              <a:rPr lang="en-GB" b="1" i="0" dirty="0"/>
              <a:t>Alternative activity- </a:t>
            </a:r>
            <a:r>
              <a:rPr lang="en-GB" b="1" i="0" dirty="0" smtClean="0"/>
              <a:t>Guided imagery</a:t>
            </a:r>
          </a:p>
          <a:p>
            <a:endParaRPr lang="en-GB" b="1" i="0" dirty="0" smtClean="0"/>
          </a:p>
          <a:p>
            <a:r>
              <a:rPr lang="en-GB" b="0" i="0" dirty="0" smtClean="0"/>
              <a:t>Close your eyes and bring yourself to a calm, quiet place in your mind. Just stay here and relax for a few moments. Breathe deeply and comfortably. Notice how your chest and belly move as you take calming, deep breaths. </a:t>
            </a:r>
          </a:p>
          <a:p>
            <a:pPr marL="171450" indent="-171450">
              <a:buFont typeface="Arial" panose="020B0604020202020204" pitchFamily="34" charset="0"/>
              <a:buChar char="•"/>
            </a:pPr>
            <a:endParaRPr lang="en-GB" b="0" i="0" dirty="0" smtClean="0"/>
          </a:p>
          <a:p>
            <a:pPr marL="171450" indent="-171450">
              <a:buFont typeface="Arial" panose="020B0604020202020204" pitchFamily="34" charset="0"/>
              <a:buChar char="•"/>
            </a:pPr>
            <a:r>
              <a:rPr lang="en-GB" b="0" i="0" dirty="0" smtClean="0"/>
              <a:t>Just listen as the air moves in and out…. in…. and out. It is a quiet and beautiful sound.</a:t>
            </a:r>
          </a:p>
          <a:p>
            <a:pPr marL="171450" indent="-171450">
              <a:buFont typeface="Arial" panose="020B0604020202020204" pitchFamily="34" charset="0"/>
              <a:buChar char="•"/>
            </a:pPr>
            <a:endParaRPr lang="en-GB" b="0" i="0" dirty="0" smtClean="0"/>
          </a:p>
          <a:p>
            <a:pPr marL="171450" indent="-171450">
              <a:buFont typeface="Arial" panose="020B0604020202020204" pitchFamily="34" charset="0"/>
              <a:buChar char="•"/>
            </a:pPr>
            <a:r>
              <a:rPr lang="en-GB" b="0" i="0" dirty="0" smtClean="0"/>
              <a:t>(Pause)</a:t>
            </a:r>
          </a:p>
          <a:p>
            <a:pPr marL="171450" indent="-171450">
              <a:buFont typeface="Arial" panose="020B0604020202020204" pitchFamily="34" charset="0"/>
              <a:buChar char="•"/>
            </a:pPr>
            <a:endParaRPr lang="en-GB" b="0" i="0" dirty="0" smtClean="0"/>
          </a:p>
          <a:p>
            <a:pPr marL="171450" indent="-171450">
              <a:buFont typeface="Arial" panose="020B0604020202020204" pitchFamily="34" charset="0"/>
              <a:buChar char="•"/>
            </a:pPr>
            <a:r>
              <a:rPr lang="en-GB" b="0" i="0" dirty="0" smtClean="0"/>
              <a:t>Now imagine transporting yourself magically to your favourite spot on a beach.</a:t>
            </a:r>
          </a:p>
          <a:p>
            <a:pPr marL="171450" indent="-171450">
              <a:buFont typeface="Arial" panose="020B0604020202020204" pitchFamily="34" charset="0"/>
              <a:buChar char="•"/>
            </a:pPr>
            <a:endParaRPr lang="en-GB" b="0" i="0" dirty="0" smtClean="0"/>
          </a:p>
          <a:p>
            <a:pPr marL="171450" indent="-171450">
              <a:buFont typeface="Arial" panose="020B0604020202020204" pitchFamily="34" charset="0"/>
              <a:buChar char="•"/>
            </a:pPr>
            <a:r>
              <a:rPr lang="en-GB" b="0" i="0" dirty="0" smtClean="0"/>
              <a:t>You can choose your favourite beach. Or if you’ve never been to a beach, just imagine what you think it would be like.</a:t>
            </a:r>
          </a:p>
          <a:p>
            <a:pPr marL="171450" indent="-171450">
              <a:buFont typeface="Arial" panose="020B0604020202020204" pitchFamily="34" charset="0"/>
              <a:buChar char="•"/>
            </a:pPr>
            <a:endParaRPr lang="en-GB" b="0" i="0" dirty="0" smtClean="0"/>
          </a:p>
          <a:p>
            <a:pPr marL="171450" indent="-171450">
              <a:buFont typeface="Arial" panose="020B0604020202020204" pitchFamily="34" charset="0"/>
              <a:buChar char="•"/>
            </a:pPr>
            <a:r>
              <a:rPr lang="en-GB" b="0" i="0" dirty="0" smtClean="0"/>
              <a:t>Picture yourself there now.</a:t>
            </a:r>
          </a:p>
          <a:p>
            <a:pPr marL="171450" indent="-171450">
              <a:buFont typeface="Arial" panose="020B0604020202020204" pitchFamily="34" charset="0"/>
              <a:buChar char="•"/>
            </a:pPr>
            <a:endParaRPr lang="en-GB" b="0" i="0" dirty="0" smtClean="0"/>
          </a:p>
          <a:p>
            <a:pPr marL="171450" indent="-171450">
              <a:buFont typeface="Arial" panose="020B0604020202020204" pitchFamily="34" charset="0"/>
              <a:buChar char="•"/>
            </a:pPr>
            <a:r>
              <a:rPr lang="en-GB" b="0" i="0" dirty="0" smtClean="0"/>
              <a:t>The sun shines brightly and gently warms your skin. It’s as if the sun is reaching down and pouring its love on you…. so warm and so nice.</a:t>
            </a:r>
          </a:p>
          <a:p>
            <a:pPr marL="171450" indent="-171450">
              <a:buFont typeface="Arial" panose="020B0604020202020204" pitchFamily="34" charset="0"/>
              <a:buChar char="•"/>
            </a:pPr>
            <a:endParaRPr lang="en-GB" b="0" i="0" dirty="0" smtClean="0"/>
          </a:p>
          <a:p>
            <a:pPr marL="171450" indent="-171450">
              <a:buFont typeface="Arial" panose="020B0604020202020204" pitchFamily="34" charset="0"/>
              <a:buChar char="•"/>
            </a:pPr>
            <a:r>
              <a:rPr lang="en-GB" b="0" i="0" dirty="0" smtClean="0"/>
              <a:t>Now you’ll slowly walk down toward the surf until you feel the lapping of the warm waves against your toes. Dig your toes deeply into the wet sand.</a:t>
            </a:r>
          </a:p>
          <a:p>
            <a:pPr marL="171450" indent="-171450">
              <a:buFont typeface="Arial" panose="020B0604020202020204" pitchFamily="34" charset="0"/>
              <a:buChar char="•"/>
            </a:pPr>
            <a:endParaRPr lang="en-GB" b="0" i="0" dirty="0" smtClean="0"/>
          </a:p>
          <a:p>
            <a:pPr marL="171450" indent="-171450">
              <a:buFont typeface="Arial" panose="020B0604020202020204" pitchFamily="34" charset="0"/>
              <a:buChar char="•"/>
            </a:pPr>
            <a:r>
              <a:rPr lang="en-GB" b="0" i="0" dirty="0" smtClean="0"/>
              <a:t>Feel the rhythm of the calm waves flow over the sand – it relaxes you. Notice how your breathing remains very calm and even- inhaling and exhaling slowly and calmly. Paying attention now, you slow down your breathing even further and allow your muscles to relax.</a:t>
            </a:r>
          </a:p>
          <a:p>
            <a:pPr marL="171450" indent="-171450">
              <a:buFont typeface="Arial" panose="020B0604020202020204" pitchFamily="34" charset="0"/>
              <a:buChar char="•"/>
            </a:pPr>
            <a:endParaRPr lang="en-GB" b="0" i="0" dirty="0" smtClean="0"/>
          </a:p>
          <a:p>
            <a:pPr marL="171450" indent="-171450">
              <a:buFont typeface="Arial" panose="020B0604020202020204" pitchFamily="34" charset="0"/>
              <a:buChar char="•"/>
            </a:pPr>
            <a:r>
              <a:rPr lang="en-GB" b="0" i="0" dirty="0" smtClean="0"/>
              <a:t>Feel the warmth of the sun melting your muscles into complete relaxation. Slowly and easily your body relaxes more and more …. releasing tension or frustration, releasing any worries or doubts you have. Inhaling deeply again – breathe in calm and peacefulness.</a:t>
            </a:r>
          </a:p>
          <a:p>
            <a:pPr marL="171450" indent="-171450">
              <a:buFont typeface="Arial" panose="020B0604020202020204" pitchFamily="34" charset="0"/>
              <a:buChar char="•"/>
            </a:pPr>
            <a:endParaRPr lang="en-GB" b="0" i="0" dirty="0" smtClean="0"/>
          </a:p>
          <a:p>
            <a:pPr marL="171450" indent="-171450">
              <a:buFont typeface="Arial" panose="020B0604020202020204" pitchFamily="34" charset="0"/>
              <a:buChar char="•"/>
            </a:pPr>
            <a:r>
              <a:rPr lang="en-GB" b="0" i="0" dirty="0" smtClean="0"/>
              <a:t>Look out at the vast, blue ocean. It’s so big, you can’t even see to the other side! Anytime your mind brings up worries, you can think of how small our problems seem when we’re standing next to the huge, beautiful sea. You can also take comfort in how the waves always keep going. Whether the seas are calm and easy or stormy and choppy, the waves never fail to wash up and make the shore look brand new – like it has a fresh start!</a:t>
            </a:r>
          </a:p>
          <a:p>
            <a:pPr marL="171450" indent="-171450">
              <a:buFont typeface="Arial" panose="020B0604020202020204" pitchFamily="34" charset="0"/>
              <a:buChar char="•"/>
            </a:pPr>
            <a:endParaRPr lang="en-GB" b="0" i="0" dirty="0" smtClean="0"/>
          </a:p>
          <a:p>
            <a:pPr marL="171450" indent="-171450">
              <a:buFont typeface="Arial" panose="020B0604020202020204" pitchFamily="34" charset="0"/>
              <a:buChar char="•"/>
            </a:pPr>
            <a:r>
              <a:rPr lang="en-GB" b="0" i="0" dirty="0" smtClean="0"/>
              <a:t>Your body is now relaxed; your mind is relaxed now too. You can empty your mind of all worries or thoughts that have been bothering you. Just enjoy this moment you have now.</a:t>
            </a:r>
          </a:p>
          <a:p>
            <a:pPr marL="171450" indent="-171450">
              <a:buFont typeface="Arial" panose="020B0604020202020204" pitchFamily="34" charset="0"/>
              <a:buChar char="•"/>
            </a:pPr>
            <a:endParaRPr lang="en-GB" b="0" i="0" dirty="0" smtClean="0"/>
          </a:p>
          <a:p>
            <a:pPr marL="171450" indent="-171450">
              <a:buFont typeface="Arial" panose="020B0604020202020204" pitchFamily="34" charset="0"/>
              <a:buChar char="•"/>
            </a:pPr>
            <a:r>
              <a:rPr lang="en-GB" b="0" i="0" dirty="0" smtClean="0"/>
              <a:t>Right now, only this matters, just relaxing and enjoying this moment. Breathe in deeply and allow the relaxation to flow to any part of your body that needs it.</a:t>
            </a:r>
          </a:p>
          <a:p>
            <a:pPr marL="171450" indent="-171450">
              <a:buFont typeface="Arial" panose="020B0604020202020204" pitchFamily="34" charset="0"/>
              <a:buChar char="•"/>
            </a:pPr>
            <a:endParaRPr lang="en-GB" b="0" i="0" dirty="0" smtClean="0"/>
          </a:p>
          <a:p>
            <a:pPr marL="171450" indent="-171450">
              <a:buFont typeface="Arial" panose="020B0604020202020204" pitchFamily="34" charset="0"/>
              <a:buChar char="•"/>
            </a:pPr>
            <a:r>
              <a:rPr lang="en-GB" b="0" i="0" dirty="0" smtClean="0"/>
              <a:t>Imagine the beautiful golden warm sun waking up each and every cell and muscle, making you feel so wonderful and alive! I’m sure you can feel the peace that surrounds you now, letting you know that everything is all right.</a:t>
            </a:r>
          </a:p>
          <a:p>
            <a:pPr marL="171450" indent="-171450">
              <a:buFont typeface="Arial" panose="020B0604020202020204" pitchFamily="34" charset="0"/>
              <a:buChar char="•"/>
            </a:pPr>
            <a:endParaRPr lang="en-GB" b="0" i="0" dirty="0" smtClean="0"/>
          </a:p>
          <a:p>
            <a:pPr marL="171450" indent="-171450">
              <a:buFont typeface="Arial" panose="020B0604020202020204" pitchFamily="34" charset="0"/>
              <a:buChar char="•"/>
            </a:pPr>
            <a:r>
              <a:rPr lang="en-GB" b="0" i="0" dirty="0" smtClean="0"/>
              <a:t>Take in a nice, deep breath again and bring your attention back to where you are….. along with all the calm, peaceful feelings of relaxation and rest</a:t>
            </a:r>
            <a:endParaRPr lang="en-GB" b="0" i="0" dirty="0"/>
          </a:p>
        </p:txBody>
      </p:sp>
      <p:sp>
        <p:nvSpPr>
          <p:cNvPr id="4" name="Slide Number Placeholder 3"/>
          <p:cNvSpPr>
            <a:spLocks noGrp="1"/>
          </p:cNvSpPr>
          <p:nvPr>
            <p:ph type="sldNum" sz="quarter" idx="10"/>
          </p:nvPr>
        </p:nvSpPr>
        <p:spPr/>
        <p:txBody>
          <a:bodyPr/>
          <a:lstStyle/>
          <a:p>
            <a:fld id="{B1A289E7-7D14-47ED-B516-ABA539E0AEB8}" type="slidenum">
              <a:rPr lang="en-GB" smtClean="0"/>
              <a:t>11</a:t>
            </a:fld>
            <a:endParaRPr lang="en-GB"/>
          </a:p>
        </p:txBody>
      </p:sp>
    </p:spTree>
    <p:extLst>
      <p:ext uri="{BB962C8B-B14F-4D97-AF65-F5344CB8AC3E}">
        <p14:creationId xmlns:p14="http://schemas.microsoft.com/office/powerpoint/2010/main" val="1347332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Giving</a:t>
            </a:r>
          </a:p>
          <a:p>
            <a:r>
              <a:rPr lang="en-GB" dirty="0"/>
              <a:t>Any acts of kindness, whether small or large can make you feel happier and more satisfied about life. </a:t>
            </a:r>
          </a:p>
          <a:p>
            <a:endParaRPr lang="en-GB" dirty="0"/>
          </a:p>
          <a:p>
            <a:r>
              <a:rPr lang="en-GB" b="1" dirty="0"/>
              <a:t>Discussion</a:t>
            </a:r>
            <a:r>
              <a:rPr lang="en-GB" dirty="0"/>
              <a:t>- What type of things could someone do to give/be kind to others?</a:t>
            </a:r>
          </a:p>
          <a:p>
            <a:pPr marL="171450" indent="-171450">
              <a:buFont typeface="Arial" panose="020B0604020202020204" pitchFamily="34" charset="0"/>
              <a:buChar char="•"/>
            </a:pPr>
            <a:r>
              <a:rPr lang="en-GB" dirty="0"/>
              <a:t>Say thank you to someone who has helped you. </a:t>
            </a:r>
          </a:p>
          <a:p>
            <a:r>
              <a:rPr lang="en-GB" dirty="0"/>
              <a:t>• Give unwanted items to a local charity shop </a:t>
            </a:r>
          </a:p>
          <a:p>
            <a:pPr marL="171450" indent="-171450">
              <a:buFont typeface="Arial" panose="020B0604020202020204" pitchFamily="34" charset="0"/>
              <a:buChar char="•"/>
            </a:pPr>
            <a:r>
              <a:rPr lang="en-GB" dirty="0"/>
              <a:t>Give someone a compliment</a:t>
            </a:r>
          </a:p>
          <a:p>
            <a:r>
              <a:rPr lang="en-GB" dirty="0"/>
              <a:t>• Donate your time to do something for someone else </a:t>
            </a:r>
          </a:p>
          <a:p>
            <a:r>
              <a:rPr lang="en-GB" dirty="0"/>
              <a:t>• Offer to help your parents </a:t>
            </a:r>
          </a:p>
          <a:p>
            <a:r>
              <a:rPr lang="en-GB" dirty="0"/>
              <a:t>• Bake a cake and give it to someone </a:t>
            </a:r>
          </a:p>
          <a:p>
            <a:r>
              <a:rPr lang="en-GB" dirty="0"/>
              <a:t>• Do some volunteering </a:t>
            </a:r>
          </a:p>
          <a:p>
            <a:r>
              <a:rPr lang="en-GB" dirty="0"/>
              <a:t>• Nominate someone for an award </a:t>
            </a:r>
          </a:p>
          <a:p>
            <a:r>
              <a:rPr lang="en-GB" dirty="0"/>
              <a:t>• Give someone a hug </a:t>
            </a:r>
          </a:p>
          <a:p>
            <a:r>
              <a:rPr lang="en-GB" dirty="0"/>
              <a:t>• Be a mentor for someone </a:t>
            </a:r>
          </a:p>
          <a:p>
            <a:r>
              <a:rPr lang="en-GB" dirty="0"/>
              <a:t>• Raise money for charity </a:t>
            </a:r>
          </a:p>
          <a:p>
            <a:r>
              <a:rPr lang="en-GB" dirty="0"/>
              <a:t>• Help an elderly neighbour </a:t>
            </a:r>
          </a:p>
          <a:p>
            <a:r>
              <a:rPr lang="en-GB" dirty="0"/>
              <a:t>• Be a good role model </a:t>
            </a:r>
          </a:p>
          <a:p>
            <a:endParaRPr lang="en-GB" dirty="0"/>
          </a:p>
          <a:p>
            <a:r>
              <a:rPr lang="en-GB" b="1" dirty="0"/>
              <a:t>Fill in 5 ways to wellbeing sheet</a:t>
            </a:r>
          </a:p>
          <a:p>
            <a:r>
              <a:rPr lang="en-GB" dirty="0"/>
              <a:t>Write down 5 things you could do to help others this week</a:t>
            </a:r>
          </a:p>
        </p:txBody>
      </p:sp>
      <p:sp>
        <p:nvSpPr>
          <p:cNvPr id="4" name="Slide Number Placeholder 3"/>
          <p:cNvSpPr>
            <a:spLocks noGrp="1"/>
          </p:cNvSpPr>
          <p:nvPr>
            <p:ph type="sldNum" sz="quarter" idx="10"/>
          </p:nvPr>
        </p:nvSpPr>
        <p:spPr/>
        <p:txBody>
          <a:bodyPr/>
          <a:lstStyle/>
          <a:p>
            <a:fld id="{B1A289E7-7D14-47ED-B516-ABA539E0AEB8}" type="slidenum">
              <a:rPr lang="en-GB" smtClean="0"/>
              <a:t>12</a:t>
            </a:fld>
            <a:endParaRPr lang="en-GB"/>
          </a:p>
        </p:txBody>
      </p:sp>
    </p:spTree>
    <p:extLst>
      <p:ext uri="{BB962C8B-B14F-4D97-AF65-F5344CB8AC3E}">
        <p14:creationId xmlns:p14="http://schemas.microsoft.com/office/powerpoint/2010/main" val="2148765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Keep learning</a:t>
            </a:r>
          </a:p>
          <a:p>
            <a:endParaRPr lang="en-GB" dirty="0"/>
          </a:p>
          <a:p>
            <a:pPr algn="l"/>
            <a:r>
              <a:rPr lang="en-GB" b="0" i="0" dirty="0">
                <a:solidFill>
                  <a:srgbClr val="212B32"/>
                </a:solidFill>
                <a:effectLst/>
                <a:latin typeface="Frutiger W01"/>
              </a:rPr>
              <a:t>Research shows that learning new skills can also improve your mental wellbeing by:</a:t>
            </a:r>
          </a:p>
          <a:p>
            <a:pPr algn="l">
              <a:buFont typeface="Arial" panose="020B0604020202020204" pitchFamily="34" charset="0"/>
              <a:buChar char="•"/>
            </a:pPr>
            <a:r>
              <a:rPr lang="en-GB" b="0" i="0" dirty="0">
                <a:solidFill>
                  <a:srgbClr val="212B32"/>
                </a:solidFill>
                <a:effectLst/>
                <a:latin typeface="Frutiger W01"/>
              </a:rPr>
              <a:t>boosting </a:t>
            </a:r>
            <a:r>
              <a:rPr lang="en-GB" b="1" i="0" dirty="0">
                <a:solidFill>
                  <a:srgbClr val="212B32"/>
                </a:solidFill>
                <a:effectLst/>
                <a:latin typeface="Frutiger W01"/>
              </a:rPr>
              <a:t>self-confidence</a:t>
            </a:r>
            <a:r>
              <a:rPr lang="en-GB" b="0" i="0" dirty="0">
                <a:solidFill>
                  <a:srgbClr val="212B32"/>
                </a:solidFill>
                <a:effectLst/>
                <a:latin typeface="Frutiger W01"/>
              </a:rPr>
              <a:t> and </a:t>
            </a:r>
            <a:r>
              <a:rPr lang="en-GB" b="1" i="0" dirty="0">
                <a:solidFill>
                  <a:srgbClr val="212B32"/>
                </a:solidFill>
                <a:effectLst/>
                <a:latin typeface="Frutiger W01"/>
              </a:rPr>
              <a:t>self-esteem</a:t>
            </a:r>
          </a:p>
          <a:p>
            <a:pPr algn="l">
              <a:buFont typeface="Arial" panose="020B0604020202020204" pitchFamily="34" charset="0"/>
              <a:buChar char="•"/>
            </a:pPr>
            <a:r>
              <a:rPr lang="en-GB" b="0" i="0" dirty="0">
                <a:solidFill>
                  <a:srgbClr val="212B32"/>
                </a:solidFill>
                <a:effectLst/>
                <a:latin typeface="Frutiger W01"/>
              </a:rPr>
              <a:t>helping you to build a </a:t>
            </a:r>
            <a:r>
              <a:rPr lang="en-GB" b="1" i="0" dirty="0">
                <a:solidFill>
                  <a:srgbClr val="212B32"/>
                </a:solidFill>
                <a:effectLst/>
                <a:latin typeface="Frutiger W01"/>
              </a:rPr>
              <a:t>sense of purpose</a:t>
            </a:r>
          </a:p>
          <a:p>
            <a:pPr algn="l">
              <a:buFont typeface="Arial" panose="020B0604020202020204" pitchFamily="34" charset="0"/>
              <a:buChar char="•"/>
            </a:pPr>
            <a:r>
              <a:rPr lang="en-GB" b="0" i="0" dirty="0">
                <a:solidFill>
                  <a:srgbClr val="212B32"/>
                </a:solidFill>
                <a:effectLst/>
                <a:latin typeface="Frutiger W01"/>
              </a:rPr>
              <a:t>helping you to </a:t>
            </a:r>
            <a:r>
              <a:rPr lang="en-GB" b="1" i="0" dirty="0">
                <a:solidFill>
                  <a:srgbClr val="212B32"/>
                </a:solidFill>
                <a:effectLst/>
                <a:latin typeface="Frutiger W01"/>
              </a:rPr>
              <a:t>connect with others</a:t>
            </a:r>
          </a:p>
          <a:p>
            <a:pPr algn="l"/>
            <a:r>
              <a:rPr lang="en-GB" b="0" i="0" dirty="0">
                <a:solidFill>
                  <a:srgbClr val="212B32"/>
                </a:solidFill>
                <a:effectLst/>
                <a:latin typeface="Frutiger W01"/>
              </a:rPr>
              <a:t>Even if you feel like you do not have enough time, or you may not need to learn new things, there are lots of different ways to bring learning into your life.</a:t>
            </a:r>
          </a:p>
          <a:p>
            <a:pPr algn="l"/>
            <a:endParaRPr lang="en-GB" b="0" i="0" dirty="0">
              <a:solidFill>
                <a:srgbClr val="212B32"/>
              </a:solidFill>
              <a:effectLst/>
              <a:latin typeface="Frutiger W01"/>
            </a:endParaRPr>
          </a:p>
          <a:p>
            <a:pPr algn="l"/>
            <a:r>
              <a:rPr lang="en-GB" b="1" i="0" dirty="0">
                <a:solidFill>
                  <a:srgbClr val="212B32"/>
                </a:solidFill>
                <a:effectLst/>
                <a:latin typeface="Frutiger W01"/>
              </a:rPr>
              <a:t>Discussion</a:t>
            </a:r>
            <a:r>
              <a:rPr lang="en-GB" b="0" i="0" dirty="0">
                <a:solidFill>
                  <a:srgbClr val="212B32"/>
                </a:solidFill>
                <a:effectLst/>
                <a:latin typeface="Frutiger W01"/>
              </a:rPr>
              <a:t>- ask the class, what they/someone could do to increase their learning- provide examples</a:t>
            </a:r>
          </a:p>
          <a:p>
            <a:pPr algn="l"/>
            <a:r>
              <a:rPr lang="en-GB" b="0" i="0" dirty="0">
                <a:solidFill>
                  <a:srgbClr val="212B32"/>
                </a:solidFill>
                <a:effectLst/>
                <a:latin typeface="Frutiger W01"/>
              </a:rPr>
              <a:t>Try something new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B32"/>
                </a:solidFill>
                <a:effectLst/>
                <a:latin typeface="Frutiger W01"/>
              </a:rPr>
              <a:t>Learn a new skill/hobby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B32"/>
                </a:solidFill>
                <a:effectLst/>
                <a:latin typeface="Frutiger W01"/>
              </a:rPr>
              <a:t>Be creative- start a project</a:t>
            </a:r>
          </a:p>
          <a:p>
            <a:pPr algn="l"/>
            <a:r>
              <a:rPr lang="en-GB" b="0" i="0" dirty="0">
                <a:solidFill>
                  <a:srgbClr val="212B32"/>
                </a:solidFill>
                <a:effectLst/>
                <a:latin typeface="Frutiger W01"/>
              </a:rPr>
              <a:t>Read something new</a:t>
            </a:r>
          </a:p>
          <a:p>
            <a:pPr algn="l"/>
            <a:r>
              <a:rPr lang="en-GB" b="0" i="0" dirty="0">
                <a:solidFill>
                  <a:srgbClr val="212B32"/>
                </a:solidFill>
                <a:effectLst/>
                <a:latin typeface="Frutiger W01"/>
              </a:rPr>
              <a:t>Complete a puzzle</a:t>
            </a:r>
          </a:p>
          <a:p>
            <a:pPr algn="l"/>
            <a:r>
              <a:rPr lang="en-GB" b="0" i="0" dirty="0">
                <a:solidFill>
                  <a:srgbClr val="212B32"/>
                </a:solidFill>
                <a:effectLst/>
                <a:latin typeface="Frutiger W01"/>
              </a:rPr>
              <a:t>Make a cake</a:t>
            </a:r>
          </a:p>
          <a:p>
            <a:pPr algn="l"/>
            <a:r>
              <a:rPr lang="en-GB" b="0" i="0" dirty="0">
                <a:solidFill>
                  <a:srgbClr val="212B32"/>
                </a:solidFill>
                <a:effectLst/>
                <a:latin typeface="Frutiger W01"/>
              </a:rPr>
              <a:t>Learn how to play a musical instrument</a:t>
            </a:r>
          </a:p>
          <a:p>
            <a:pPr algn="l"/>
            <a:r>
              <a:rPr lang="en-GB" b="0" i="0" dirty="0">
                <a:solidFill>
                  <a:srgbClr val="212B32"/>
                </a:solidFill>
                <a:effectLst/>
                <a:latin typeface="Frutiger W01"/>
              </a:rPr>
              <a:t>Join a club</a:t>
            </a:r>
          </a:p>
          <a:p>
            <a:pPr algn="l"/>
            <a:r>
              <a:rPr lang="en-GB" b="0" i="0" dirty="0">
                <a:solidFill>
                  <a:srgbClr val="212B32"/>
                </a:solidFill>
                <a:effectLst/>
                <a:latin typeface="Frutiger W01"/>
              </a:rPr>
              <a:t>Learn a new word</a:t>
            </a:r>
          </a:p>
          <a:p>
            <a:pPr algn="l"/>
            <a:r>
              <a:rPr lang="en-GB" b="0" i="0" dirty="0">
                <a:solidFill>
                  <a:srgbClr val="212B32"/>
                </a:solidFill>
                <a:effectLst/>
                <a:latin typeface="Frutiger W01"/>
              </a:rPr>
              <a:t>Learn how to draw</a:t>
            </a:r>
          </a:p>
          <a:p>
            <a:pPr algn="l"/>
            <a:r>
              <a:rPr lang="en-GB" b="0" i="0" dirty="0">
                <a:solidFill>
                  <a:srgbClr val="212B32"/>
                </a:solidFill>
                <a:effectLst/>
                <a:latin typeface="Frutiger W01"/>
              </a:rPr>
              <a:t>Research something they are interested in.</a:t>
            </a:r>
          </a:p>
          <a:p>
            <a:pPr algn="l"/>
            <a:r>
              <a:rPr lang="en-GB" b="0" i="0" dirty="0">
                <a:solidFill>
                  <a:srgbClr val="212B32"/>
                </a:solidFill>
                <a:effectLst/>
                <a:latin typeface="Frutiger W01"/>
              </a:rPr>
              <a:t>Learn something new about the people around you</a:t>
            </a:r>
          </a:p>
          <a:p>
            <a:pPr algn="l"/>
            <a:r>
              <a:rPr lang="en-GB" b="0" i="0" dirty="0">
                <a:solidFill>
                  <a:srgbClr val="212B32"/>
                </a:solidFill>
                <a:effectLst/>
                <a:latin typeface="Frutiger W01"/>
              </a:rPr>
              <a:t>Write a story</a:t>
            </a:r>
          </a:p>
          <a:p>
            <a:pPr algn="l"/>
            <a:r>
              <a:rPr lang="en-GB" b="0" i="0" dirty="0">
                <a:solidFill>
                  <a:srgbClr val="212B32"/>
                </a:solidFill>
                <a:effectLst/>
                <a:latin typeface="Frutiger W01"/>
              </a:rPr>
              <a:t>Visit a new place</a:t>
            </a:r>
          </a:p>
          <a:p>
            <a:pPr algn="l"/>
            <a:endParaRPr lang="en-GB" b="0" i="0" dirty="0">
              <a:solidFill>
                <a:srgbClr val="212B32"/>
              </a:solidFill>
              <a:effectLst/>
              <a:latin typeface="Frutiger W01"/>
            </a:endParaRPr>
          </a:p>
          <a:p>
            <a:pPr algn="l"/>
            <a:r>
              <a:rPr lang="en-GB" b="0" i="0" dirty="0">
                <a:solidFill>
                  <a:srgbClr val="212B32"/>
                </a:solidFill>
                <a:effectLst/>
                <a:latin typeface="Frutiger W01"/>
              </a:rPr>
              <a:t>Talk about their interests with a partner.</a:t>
            </a:r>
          </a:p>
          <a:p>
            <a:pPr algn="l"/>
            <a:endParaRPr lang="en-GB" b="0" i="0" dirty="0">
              <a:solidFill>
                <a:srgbClr val="212B32"/>
              </a:solidFill>
              <a:effectLst/>
              <a:latin typeface="Frutiger W01"/>
            </a:endParaRPr>
          </a:p>
          <a:p>
            <a:pPr algn="l"/>
            <a:r>
              <a:rPr lang="en-GB" b="0" i="0" dirty="0">
                <a:solidFill>
                  <a:srgbClr val="212B32"/>
                </a:solidFill>
                <a:effectLst/>
                <a:latin typeface="Frutiger W01"/>
              </a:rPr>
              <a:t>Complete Learn section on 5 ways to Wellbeing sheet- what 5 activities could they could do this week to boost their learning</a:t>
            </a:r>
          </a:p>
        </p:txBody>
      </p:sp>
      <p:sp>
        <p:nvSpPr>
          <p:cNvPr id="4" name="Slide Number Placeholder 3"/>
          <p:cNvSpPr>
            <a:spLocks noGrp="1"/>
          </p:cNvSpPr>
          <p:nvPr>
            <p:ph type="sldNum" sz="quarter" idx="10"/>
          </p:nvPr>
        </p:nvSpPr>
        <p:spPr/>
        <p:txBody>
          <a:bodyPr/>
          <a:lstStyle/>
          <a:p>
            <a:fld id="{B1A289E7-7D14-47ED-B516-ABA539E0AEB8}" type="slidenum">
              <a:rPr lang="en-GB" smtClean="0"/>
              <a:t>13</a:t>
            </a:fld>
            <a:endParaRPr lang="en-GB"/>
          </a:p>
        </p:txBody>
      </p:sp>
    </p:spTree>
    <p:extLst>
      <p:ext uri="{BB962C8B-B14F-4D97-AF65-F5344CB8AC3E}">
        <p14:creationId xmlns:p14="http://schemas.microsoft.com/office/powerpoint/2010/main" val="321064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all experience low mood from time to time.</a:t>
            </a:r>
          </a:p>
          <a:p>
            <a:r>
              <a:rPr lang="en-GB" dirty="0"/>
              <a:t>Low mood can affect the way we think, feel and what we do.</a:t>
            </a:r>
          </a:p>
          <a:p>
            <a:r>
              <a:rPr lang="en-GB" dirty="0"/>
              <a:t>Live positively by using the 5 ways of wellbeing.</a:t>
            </a:r>
          </a:p>
          <a:p>
            <a:endParaRPr lang="en-GB" dirty="0"/>
          </a:p>
          <a:p>
            <a:endParaRPr lang="en-GB" dirty="0"/>
          </a:p>
          <a:p>
            <a:r>
              <a:rPr lang="en-GB" b="1" dirty="0"/>
              <a:t>Possible extension activity- </a:t>
            </a:r>
            <a:r>
              <a:rPr lang="en-GB" dirty="0"/>
              <a:t>Children could draw their own 5 ways to wellbeing poster/ draw around their hand and include their planned activities</a:t>
            </a:r>
          </a:p>
          <a:p>
            <a:endParaRPr lang="en-GB" dirty="0"/>
          </a:p>
          <a:p>
            <a:r>
              <a:rPr lang="en-GB" dirty="0"/>
              <a:t>If you feel low it is important to talk to someone, who will be able to support you.  At school…</a:t>
            </a:r>
          </a:p>
        </p:txBody>
      </p:sp>
      <p:sp>
        <p:nvSpPr>
          <p:cNvPr id="4" name="Slide Number Placeholder 3"/>
          <p:cNvSpPr>
            <a:spLocks noGrp="1"/>
          </p:cNvSpPr>
          <p:nvPr>
            <p:ph type="sldNum" sz="quarter" idx="10"/>
          </p:nvPr>
        </p:nvSpPr>
        <p:spPr/>
        <p:txBody>
          <a:bodyPr/>
          <a:lstStyle/>
          <a:p>
            <a:fld id="{B1A289E7-7D14-47ED-B516-ABA539E0AEB8}" type="slidenum">
              <a:rPr lang="en-GB" smtClean="0"/>
              <a:t>14</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To end</a:t>
            </a:r>
          </a:p>
          <a:p>
            <a:r>
              <a:rPr lang="en-GB" dirty="0" smtClean="0"/>
              <a:t>ask the children to reflect on their lives and write down three things they are grateful for. Give the children a few minutes to complete the exercise. After a few minutes bring the group back together and ask if anybody would like to share something they are </a:t>
            </a:r>
            <a:r>
              <a:rPr lang="en-GB" smtClean="0"/>
              <a:t>grateful for.</a:t>
            </a:r>
            <a:endParaRPr lang="en-GB" sz="1200" dirty="0"/>
          </a:p>
        </p:txBody>
      </p:sp>
      <p:sp>
        <p:nvSpPr>
          <p:cNvPr id="4" name="Slide Number Placeholder 3"/>
          <p:cNvSpPr>
            <a:spLocks noGrp="1"/>
          </p:cNvSpPr>
          <p:nvPr>
            <p:ph type="sldNum" sz="quarter" idx="10"/>
          </p:nvPr>
        </p:nvSpPr>
        <p:spPr/>
        <p:txBody>
          <a:bodyPr/>
          <a:lstStyle/>
          <a:p>
            <a:fld id="{B1A289E7-7D14-47ED-B516-ABA539E0AEB8}" type="slidenum">
              <a:rPr lang="en-GB" smtClean="0"/>
              <a:t>15</a:t>
            </a:fld>
            <a:endParaRPr lang="en-GB"/>
          </a:p>
        </p:txBody>
      </p:sp>
    </p:spTree>
    <p:extLst>
      <p:ext uri="{BB962C8B-B14F-4D97-AF65-F5344CB8AC3E}">
        <p14:creationId xmlns:p14="http://schemas.microsoft.com/office/powerpoint/2010/main" val="7903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cap="none" dirty="0">
                <a:solidFill>
                  <a:schemeClr val="dk1"/>
                </a:solidFill>
                <a:latin typeface="Calibri"/>
                <a:ea typeface="Calibri"/>
                <a:cs typeface="Calibri"/>
                <a:sym typeface="Calibri"/>
              </a:rPr>
              <a:t>Aims/objectives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chemeClr val="dk1"/>
                </a:solidFill>
                <a:latin typeface="Calibri"/>
                <a:ea typeface="Calibri"/>
                <a:cs typeface="Calibri"/>
                <a:sym typeface="Calibri"/>
              </a:rPr>
              <a:t>To understand and recognise: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chemeClr val="dk1"/>
                </a:solidFill>
                <a:latin typeface="Calibri"/>
                <a:ea typeface="Calibri"/>
                <a:cs typeface="Calibri"/>
                <a:sym typeface="Calibri"/>
              </a:rPr>
              <a:t>what </a:t>
            </a:r>
            <a:r>
              <a:rPr lang="en-GB" sz="1200" b="0" i="0" u="none" strike="noStrike" cap="none" dirty="0" smtClean="0">
                <a:solidFill>
                  <a:schemeClr val="dk1"/>
                </a:solidFill>
                <a:latin typeface="Calibri"/>
                <a:ea typeface="Calibri"/>
                <a:cs typeface="Calibri"/>
                <a:sym typeface="Calibri"/>
              </a:rPr>
              <a:t>resilience is</a:t>
            </a:r>
            <a:endParaRPr lang="en-GB"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smtClean="0">
                <a:solidFill>
                  <a:schemeClr val="dk1"/>
                </a:solidFill>
                <a:latin typeface="Calibri"/>
                <a:ea typeface="Calibri"/>
                <a:cs typeface="Calibri"/>
                <a:sym typeface="Calibri"/>
              </a:rPr>
              <a:t>Challenges which test our resilience</a:t>
            </a:r>
            <a:endParaRPr lang="en-GB"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chemeClr val="dk1"/>
                </a:solidFill>
                <a:latin typeface="Calibri"/>
                <a:ea typeface="Calibri"/>
                <a:cs typeface="Calibri"/>
                <a:sym typeface="Calibri"/>
              </a:rPr>
              <a:t>How </a:t>
            </a:r>
            <a:r>
              <a:rPr lang="en-GB" sz="1200" b="0" i="0" u="none" strike="noStrike" cap="none" dirty="0" smtClean="0">
                <a:solidFill>
                  <a:schemeClr val="dk1"/>
                </a:solidFill>
                <a:latin typeface="Calibri"/>
                <a:ea typeface="Calibri"/>
                <a:cs typeface="Calibri"/>
                <a:sym typeface="Calibri"/>
              </a:rPr>
              <a:t>we</a:t>
            </a:r>
            <a:r>
              <a:rPr lang="en-GB" sz="1200" b="0" i="0" u="none" strike="noStrike" cap="none" baseline="0" dirty="0" smtClean="0">
                <a:solidFill>
                  <a:schemeClr val="dk1"/>
                </a:solidFill>
                <a:latin typeface="Calibri"/>
                <a:ea typeface="Calibri"/>
                <a:cs typeface="Calibri"/>
                <a:sym typeface="Calibri"/>
              </a:rPr>
              <a:t> can </a:t>
            </a:r>
            <a:r>
              <a:rPr lang="en-GB" sz="1200" b="0" i="0" u="none" strike="noStrike" cap="none" dirty="0" smtClean="0">
                <a:solidFill>
                  <a:schemeClr val="dk1"/>
                </a:solidFill>
                <a:latin typeface="Calibri"/>
                <a:ea typeface="Calibri"/>
                <a:cs typeface="Calibri"/>
                <a:sym typeface="Calibri"/>
              </a:rPr>
              <a:t>increase/boost our</a:t>
            </a:r>
            <a:r>
              <a:rPr lang="en-GB" sz="1200" b="0" i="0" u="none" strike="noStrike" cap="none" baseline="0" dirty="0" smtClean="0">
                <a:solidFill>
                  <a:schemeClr val="dk1"/>
                </a:solidFill>
                <a:latin typeface="Calibri"/>
                <a:ea typeface="Calibri"/>
                <a:cs typeface="Calibri"/>
                <a:sym typeface="Calibri"/>
              </a:rPr>
              <a:t> resilience</a:t>
            </a:r>
            <a:r>
              <a:rPr lang="en-GB" sz="1200" b="0" i="0" u="none" strike="noStrike" cap="none" dirty="0" smtClean="0">
                <a:solidFill>
                  <a:schemeClr val="dk1"/>
                </a:solidFill>
                <a:latin typeface="Calibri"/>
                <a:ea typeface="Calibri"/>
                <a:cs typeface="Calibri"/>
                <a:sym typeface="Calibri"/>
              </a:rPr>
              <a:t> </a:t>
            </a:r>
            <a:r>
              <a:rPr lang="en-GB" sz="1200" b="0" i="0" u="none" strike="noStrike" cap="none" dirty="0">
                <a:solidFill>
                  <a:schemeClr val="dk1"/>
                </a:solidFill>
                <a:latin typeface="Calibri"/>
                <a:ea typeface="Calibri"/>
                <a:cs typeface="Calibri"/>
                <a:sym typeface="Calibri"/>
              </a:rPr>
              <a:t>by using different techniques and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cap="none" dirty="0" smtClean="0">
                <a:solidFill>
                  <a:schemeClr val="dk1"/>
                </a:solidFill>
                <a:latin typeface="Calibri"/>
                <a:ea typeface="Calibri"/>
                <a:cs typeface="Calibri"/>
                <a:sym typeface="Calibri"/>
              </a:rPr>
              <a:t>Safe space ground rules</a:t>
            </a:r>
          </a:p>
          <a:p>
            <a:r>
              <a:rPr lang="en-GB" dirty="0" smtClean="0"/>
              <a:t>During the session I will be asking you to reflect on your own emotions and experiences. </a:t>
            </a:r>
          </a:p>
          <a:p>
            <a:r>
              <a:rPr lang="en-GB" dirty="0" smtClean="0"/>
              <a:t>You</a:t>
            </a:r>
            <a:r>
              <a:rPr lang="en-GB" baseline="0" dirty="0" smtClean="0"/>
              <a:t> </a:t>
            </a:r>
            <a:r>
              <a:rPr lang="en-GB" dirty="0" smtClean="0"/>
              <a:t>will have the opportunity to share your thoughts,</a:t>
            </a:r>
            <a:r>
              <a:rPr lang="en-GB" baseline="0" dirty="0" smtClean="0"/>
              <a:t> if you would like to.</a:t>
            </a:r>
            <a:r>
              <a:rPr lang="en-GB" dirty="0" smtClean="0"/>
              <a:t> </a:t>
            </a:r>
          </a:p>
          <a:p>
            <a:endParaRPr lang="en-GB" dirty="0" smtClean="0"/>
          </a:p>
          <a:p>
            <a:r>
              <a:rPr lang="en-GB" dirty="0" smtClean="0"/>
              <a:t>Go through the ‘Safe Space Ground Rules’ </a:t>
            </a:r>
          </a:p>
          <a:p>
            <a:r>
              <a:rPr lang="en-GB" dirty="0" smtClean="0"/>
              <a:t>It is important</a:t>
            </a:r>
            <a:r>
              <a:rPr lang="en-GB" baseline="0" dirty="0" smtClean="0"/>
              <a:t> to listen when someone is sharing their thoughts and ideas.  </a:t>
            </a:r>
          </a:p>
          <a:p>
            <a:r>
              <a:rPr lang="en-GB" baseline="0" dirty="0" smtClean="0"/>
              <a:t>We all have different thoughts and experiences- respect</a:t>
            </a:r>
          </a:p>
          <a:p>
            <a:r>
              <a:rPr lang="en-GB" baseline="0" dirty="0" smtClean="0"/>
              <a:t>Only share what you feel comfortable sharing</a:t>
            </a:r>
          </a:p>
          <a:p>
            <a:endParaRPr lang="en-GB" baseline="0" dirty="0" smtClean="0"/>
          </a:p>
          <a:p>
            <a:r>
              <a:rPr lang="en-GB" b="1" baseline="0" dirty="0" smtClean="0"/>
              <a:t>Ask class </a:t>
            </a:r>
            <a:r>
              <a:rPr lang="en-GB" baseline="0" dirty="0" smtClean="0"/>
              <a:t>if they can think of any appropriate rules</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B1A289E7-7D14-47ED-B516-ABA539E0AEB8}" type="slidenum">
              <a:rPr lang="en-GB" smtClean="0"/>
              <a:t>2</a:t>
            </a:fld>
            <a:endParaRPr lang="en-GB"/>
          </a:p>
        </p:txBody>
      </p:sp>
    </p:spTree>
    <p:extLst>
      <p:ext uri="{BB962C8B-B14F-4D97-AF65-F5344CB8AC3E}">
        <p14:creationId xmlns:p14="http://schemas.microsoft.com/office/powerpoint/2010/main" val="223480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Discussion- Ask children what is resilience? Have you heard of it? </a:t>
            </a:r>
          </a:p>
          <a:p>
            <a:r>
              <a:rPr lang="en-GB" dirty="0" smtClean="0"/>
              <a:t>Discuss in pairs or table groups before feeding back</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FF0000"/>
                </a:solidFill>
                <a:highlight>
                  <a:srgbClr val="FFFFFF"/>
                </a:highlight>
                <a:latin typeface="Century Gothic"/>
                <a:ea typeface="Century Gothic"/>
                <a:cs typeface="Century Gothic"/>
                <a:sym typeface="Century Gothic"/>
              </a:rPr>
              <a:t>Resilience</a:t>
            </a:r>
            <a:r>
              <a:rPr lang="en-GB" sz="1200" dirty="0" smtClean="0">
                <a:solidFill>
                  <a:srgbClr val="222222"/>
                </a:solidFill>
                <a:highlight>
                  <a:srgbClr val="FFFFFF"/>
                </a:highlight>
                <a:latin typeface="Century Gothic"/>
                <a:ea typeface="Century Gothic"/>
                <a:cs typeface="Century Gothic"/>
                <a:sym typeface="Century Gothic"/>
              </a:rPr>
              <a:t> is defined as an individual's ability to properly </a:t>
            </a:r>
            <a:r>
              <a:rPr lang="en-GB" sz="1200" dirty="0" smtClean="0">
                <a:solidFill>
                  <a:srgbClr val="FF0000"/>
                </a:solidFill>
                <a:highlight>
                  <a:srgbClr val="FFFFFF"/>
                </a:highlight>
                <a:latin typeface="Century Gothic"/>
                <a:ea typeface="Century Gothic"/>
                <a:cs typeface="Century Gothic"/>
                <a:sym typeface="Century Gothic"/>
              </a:rPr>
              <a:t>adapt to stress</a:t>
            </a:r>
            <a:r>
              <a:rPr lang="en-GB" sz="1200" dirty="0" smtClean="0">
                <a:solidFill>
                  <a:srgbClr val="222222"/>
                </a:solidFill>
                <a:highlight>
                  <a:srgbClr val="FFFFFF"/>
                </a:highlight>
                <a:latin typeface="Century Gothic"/>
                <a:ea typeface="Century Gothic"/>
                <a:cs typeface="Century Gothic"/>
                <a:sym typeface="Century Gothic"/>
              </a:rPr>
              <a:t> and overcome adversity.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222222"/>
                </a:solidFill>
                <a:highlight>
                  <a:srgbClr val="FFFFFF"/>
                </a:highlight>
                <a:latin typeface="Century Gothic"/>
                <a:ea typeface="Century Gothic"/>
                <a:cs typeface="Century Gothic"/>
                <a:sym typeface="Century Gothic"/>
              </a:rPr>
              <a:t>It can be</a:t>
            </a:r>
            <a:r>
              <a:rPr lang="en-GB" sz="1200" baseline="0" dirty="0" smtClean="0">
                <a:solidFill>
                  <a:srgbClr val="222222"/>
                </a:solidFill>
                <a:highlight>
                  <a:srgbClr val="FFFFFF"/>
                </a:highlight>
                <a:latin typeface="Century Gothic"/>
                <a:ea typeface="Century Gothic"/>
                <a:cs typeface="Century Gothic"/>
                <a:sym typeface="Century Gothic"/>
              </a:rPr>
              <a:t> described as our ability to ‘bounce back’ when we encounter difficult times.</a:t>
            </a:r>
            <a:r>
              <a:rPr lang="en-US" alt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Bouncing back means that people can carry on, and even flourish, after setbacks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B565E"/>
                </a:solidFill>
                <a:highlight>
                  <a:srgbClr val="FFFFFF"/>
                </a:highlight>
                <a:latin typeface="Arial"/>
                <a:ea typeface="Arial"/>
                <a:cs typeface="Arial"/>
                <a:sym typeface="Arial"/>
              </a:rPr>
              <a:t>Resilience helps us to maintain our wellbeing in difficult circumstances.</a:t>
            </a:r>
            <a:endParaRPr lang="en-GB" sz="1050" dirty="0" smtClean="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B565E"/>
                </a:solidFill>
                <a:highlight>
                  <a:srgbClr val="FFFFFF"/>
                </a:highlight>
                <a:latin typeface="Arial"/>
                <a:ea typeface="Arial"/>
                <a:cs typeface="Arial"/>
                <a:sym typeface="Arial"/>
              </a:rPr>
              <a:t>Your level of resilience can change over the course of your life. </a:t>
            </a:r>
            <a:endParaRPr lang="en-GB" sz="1050" dirty="0" smtClean="0">
              <a:solidFill>
                <a:srgbClr val="000000"/>
              </a:solidFill>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222222"/>
              </a:solidFill>
              <a:highlight>
                <a:srgbClr val="FFFFFF"/>
              </a:highlight>
              <a:latin typeface="Century Gothic"/>
              <a:ea typeface="Century Gothic"/>
              <a:cs typeface="Century Gothic"/>
              <a:sym typeface="Century Gothic"/>
            </a:endParaRPr>
          </a:p>
          <a:p>
            <a:r>
              <a:rPr lang="en-GB" dirty="0" smtClean="0"/>
              <a:t>Resilience isn’t about stopping bad things from happening; it’s about how we handle difficult situations when they do happen!</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B565E"/>
                </a:solidFill>
                <a:latin typeface="+mn-lt"/>
                <a:ea typeface="Calibri"/>
                <a:cs typeface="Calibri"/>
                <a:sym typeface="Calibri"/>
              </a:rPr>
              <a:t>There are a whole range of ways that we can improve our wellbeing and resilience.</a:t>
            </a:r>
            <a:endParaRPr lang="en-GB" sz="900" dirty="0" smtClean="0">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3</a:t>
            </a:fld>
            <a:endParaRPr lang="en-GB"/>
          </a:p>
        </p:txBody>
      </p:sp>
    </p:spTree>
    <p:extLst>
      <p:ext uri="{BB962C8B-B14F-4D97-AF65-F5344CB8AC3E}">
        <p14:creationId xmlns:p14="http://schemas.microsoft.com/office/powerpoint/2010/main" val="7903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We all experience challenges and difficult times in life.</a:t>
            </a:r>
            <a:r>
              <a:rPr lang="en-GB" dirty="0" smtClean="0"/>
              <a:t> Some of those challenges will push us to our</a:t>
            </a:r>
            <a:r>
              <a:rPr lang="en-GB" baseline="0" dirty="0" smtClean="0"/>
              <a:t> </a:t>
            </a:r>
            <a:r>
              <a:rPr lang="en-GB" dirty="0" smtClean="0"/>
              <a:t> limits and there will be times we question our own ability to get through them.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However,</a:t>
            </a:r>
            <a:r>
              <a:rPr lang="en-GB" baseline="0" dirty="0" smtClean="0"/>
              <a:t> </a:t>
            </a:r>
            <a:r>
              <a:rPr lang="en-GB" dirty="0" smtClean="0"/>
              <a:t>every single person in this room has what it takes to overcome every single challenge that is put in front of them. And not just to overcome them, but to learn from them and be a stronger person as a result</a:t>
            </a:r>
            <a:endParaRPr lang="en-GB" sz="1200" dirty="0" smtClean="0"/>
          </a:p>
          <a:p>
            <a:pPr>
              <a:defRPr/>
            </a:pPr>
            <a:endParaRPr lang="en-GB" dirty="0" smtClean="0">
              <a:latin typeface="Arial" panose="020B0604020202020204" pitchFamily="34" charset="0"/>
            </a:endParaRPr>
          </a:p>
          <a:p>
            <a:r>
              <a:rPr lang="en-GB" b="1" dirty="0" smtClean="0"/>
              <a:t>Group</a:t>
            </a:r>
            <a:r>
              <a:rPr lang="en-GB" b="1" baseline="0" dirty="0" smtClean="0"/>
              <a:t> task- </a:t>
            </a:r>
            <a:r>
              <a:rPr lang="en-GB" dirty="0" smtClean="0"/>
              <a:t>‘What are examples of challenges people of your age face?’ Give a few minutes, encourage discussion and take feedback.</a:t>
            </a:r>
          </a:p>
          <a:p>
            <a:endParaRPr lang="en-GB" sz="1200" dirty="0" smtClean="0"/>
          </a:p>
          <a:p>
            <a:r>
              <a:rPr lang="en-GB" sz="1200" dirty="0" smtClean="0"/>
              <a:t>Some</a:t>
            </a:r>
            <a:r>
              <a:rPr lang="en-GB" sz="1200" baseline="0" dirty="0" smtClean="0"/>
              <a:t> of these challenges may include:</a:t>
            </a:r>
          </a:p>
          <a:p>
            <a:pPr>
              <a:defRPr/>
            </a:pPr>
            <a:r>
              <a:rPr lang="en-GB" dirty="0" smtClean="0">
                <a:latin typeface="Arial" panose="020B0604020202020204" pitchFamily="34" charset="0"/>
              </a:rPr>
              <a:t>Bullying/friendship issues</a:t>
            </a:r>
          </a:p>
          <a:p>
            <a:pPr>
              <a:defRPr/>
            </a:pPr>
            <a:r>
              <a:rPr lang="en-GB" dirty="0" smtClean="0">
                <a:latin typeface="Arial" panose="020B0604020202020204" pitchFamily="34" charset="0"/>
              </a:rPr>
              <a:t>Moving to a new school or place</a:t>
            </a:r>
          </a:p>
          <a:p>
            <a:pPr>
              <a:defRPr/>
            </a:pPr>
            <a:r>
              <a:rPr lang="en-GB" dirty="0" smtClean="0">
                <a:latin typeface="Arial" panose="020B0604020202020204" pitchFamily="34" charset="0"/>
              </a:rPr>
              <a:t>Losing people that we love </a:t>
            </a:r>
          </a:p>
          <a:p>
            <a:pPr>
              <a:defRPr/>
            </a:pPr>
            <a:r>
              <a:rPr lang="en-GB" dirty="0" smtClean="0">
                <a:latin typeface="Arial" panose="020B0604020202020204" pitchFamily="34" charset="0"/>
              </a:rPr>
              <a:t>Exams and tests</a:t>
            </a:r>
          </a:p>
          <a:p>
            <a:pPr>
              <a:defRPr/>
            </a:pPr>
            <a:r>
              <a:rPr lang="en-GB" dirty="0" smtClean="0">
                <a:latin typeface="Arial" panose="020B0604020202020204" pitchFamily="34" charset="0"/>
              </a:rPr>
              <a:t>Getting into arguments with people</a:t>
            </a:r>
          </a:p>
          <a:p>
            <a:pPr>
              <a:defRPr/>
            </a:pPr>
            <a:r>
              <a:rPr lang="en-GB" dirty="0" smtClean="0">
                <a:latin typeface="Arial" panose="020B0604020202020204" pitchFamily="34" charset="0"/>
              </a:rPr>
              <a:t>Losing</a:t>
            </a:r>
          </a:p>
          <a:p>
            <a:pPr>
              <a:defRPr/>
            </a:pPr>
            <a:r>
              <a:rPr lang="en-GB" dirty="0" smtClean="0">
                <a:latin typeface="Arial" panose="020B0604020202020204" pitchFamily="34" charset="0"/>
              </a:rPr>
              <a:t>Illness</a:t>
            </a:r>
          </a:p>
          <a:p>
            <a:pPr>
              <a:defRPr/>
            </a:pPr>
            <a:r>
              <a:rPr lang="en-GB" dirty="0" smtClean="0">
                <a:latin typeface="Arial" panose="020B0604020202020204" pitchFamily="34" charset="0"/>
              </a:rPr>
              <a:t>Family issues</a:t>
            </a:r>
          </a:p>
          <a:p>
            <a:pPr>
              <a:defRPr/>
            </a:pPr>
            <a:endParaRPr lang="en-GB" dirty="0" smtClean="0">
              <a:latin typeface="Arial" panose="020B0604020202020204" pitchFamily="34" charset="0"/>
            </a:endParaRPr>
          </a:p>
          <a:p>
            <a:pPr>
              <a:defRPr/>
            </a:pPr>
            <a:r>
              <a:rPr lang="en-GB" b="1" dirty="0" smtClean="0">
                <a:latin typeface="Arial" panose="020B0604020202020204" pitchFamily="34" charset="0"/>
              </a:rPr>
              <a:t>Ask</a:t>
            </a:r>
            <a:r>
              <a:rPr lang="en-GB" baseline="0" dirty="0" smtClean="0">
                <a:latin typeface="Arial" panose="020B0604020202020204" pitchFamily="34" charset="0"/>
              </a:rPr>
              <a:t>-children to raise their hand if they have experienced challenges- helping to normalise challenge.</a:t>
            </a:r>
          </a:p>
          <a:p>
            <a:pPr>
              <a:defRPr/>
            </a:pPr>
            <a:r>
              <a:rPr lang="en-GB" dirty="0" smtClean="0"/>
              <a:t>We often have no idea about the challenges our friends are facing, and it’s easy to start believing that we have more problems than the people around us, but this often isn’t the case</a:t>
            </a:r>
            <a:endParaRPr lang="en-GB" baseline="0" dirty="0" smtClean="0">
              <a:latin typeface="Arial" panose="020B0604020202020204" pitchFamily="34" charset="0"/>
            </a:endParaRPr>
          </a:p>
          <a:p>
            <a:pPr>
              <a:defRPr/>
            </a:pPr>
            <a:endParaRPr lang="en-GB" dirty="0" smtClean="0">
              <a:latin typeface="Arial" panose="020B0604020202020204" pitchFamily="34" charset="0"/>
            </a:endParaRPr>
          </a:p>
          <a:p>
            <a:r>
              <a:rPr lang="en-GB" sz="1200" dirty="0" smtClean="0"/>
              <a:t>When these challenges occur, it affects the way we </a:t>
            </a:r>
            <a:r>
              <a:rPr lang="en-GB" sz="1200" b="1" dirty="0" smtClean="0"/>
              <a:t>think, feel and behave</a:t>
            </a:r>
            <a:r>
              <a:rPr lang="en-GB" sz="1200" dirty="0" smtClean="0"/>
              <a:t>.</a:t>
            </a:r>
          </a:p>
          <a:p>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smtClean="0"/>
              <a:t>Ask</a:t>
            </a:r>
            <a:r>
              <a:rPr lang="en-GB" sz="1200" baseline="0" dirty="0" smtClean="0"/>
              <a:t>- </a:t>
            </a:r>
            <a:r>
              <a:rPr lang="en-GB" sz="1200" dirty="0" smtClean="0"/>
              <a:t>When</a:t>
            </a:r>
            <a:r>
              <a:rPr lang="en-GB" sz="1200" baseline="0" dirty="0" smtClean="0"/>
              <a:t> we experience difficult times/ challenges, how can it make us feel?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Discuss in groups for 2 minutes- move to next slide</a:t>
            </a:r>
          </a:p>
          <a:p>
            <a:endParaRPr lang="en-GB" sz="1200" dirty="0" smtClean="0"/>
          </a:p>
          <a:p>
            <a:endParaRPr lang="en-GB" sz="1200" dirty="0" smtClean="0"/>
          </a:p>
          <a:p>
            <a:endParaRPr lang="en-GB" sz="1200" dirty="0" smtClean="0"/>
          </a:p>
          <a:p>
            <a:endParaRPr lang="en-GB" sz="1200" dirty="0"/>
          </a:p>
        </p:txBody>
      </p:sp>
      <p:sp>
        <p:nvSpPr>
          <p:cNvPr id="4" name="Slide Number Placeholder 3"/>
          <p:cNvSpPr>
            <a:spLocks noGrp="1"/>
          </p:cNvSpPr>
          <p:nvPr>
            <p:ph type="sldNum" sz="quarter" idx="10"/>
          </p:nvPr>
        </p:nvSpPr>
        <p:spPr/>
        <p:txBody>
          <a:bodyPr/>
          <a:lstStyle/>
          <a:p>
            <a:fld id="{B1A289E7-7D14-47ED-B516-ABA539E0AEB8}" type="slidenum">
              <a:rPr lang="en-GB" smtClean="0"/>
              <a:t>4</a:t>
            </a:fld>
            <a:endParaRPr lang="en-GB"/>
          </a:p>
        </p:txBody>
      </p:sp>
    </p:spTree>
    <p:extLst>
      <p:ext uri="{BB962C8B-B14F-4D97-AF65-F5344CB8AC3E}">
        <p14:creationId xmlns:p14="http://schemas.microsoft.com/office/powerpoint/2010/main" val="79033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smtClean="0"/>
              <a:t>You might have said:</a:t>
            </a:r>
          </a:p>
          <a:p>
            <a:r>
              <a:rPr lang="en-GB" sz="1200" baseline="0" dirty="0" smtClean="0"/>
              <a:t>Angry</a:t>
            </a:r>
          </a:p>
          <a:p>
            <a:r>
              <a:rPr lang="en-GB" sz="1200" baseline="0" dirty="0" smtClean="0"/>
              <a:t>Frustrated</a:t>
            </a:r>
          </a:p>
          <a:p>
            <a:r>
              <a:rPr lang="en-GB" sz="1200" baseline="0" dirty="0" smtClean="0"/>
              <a:t>Sad</a:t>
            </a:r>
          </a:p>
          <a:p>
            <a:r>
              <a:rPr lang="en-GB" sz="1200" baseline="0" dirty="0" smtClean="0"/>
              <a:t>Upset</a:t>
            </a:r>
          </a:p>
          <a:p>
            <a:r>
              <a:rPr lang="en-GB" sz="1200" baseline="0" dirty="0" smtClean="0"/>
              <a:t>Negative</a:t>
            </a:r>
          </a:p>
          <a:p>
            <a:r>
              <a:rPr lang="en-GB" sz="1200" baseline="0" dirty="0" smtClean="0"/>
              <a:t>Nervous</a:t>
            </a:r>
          </a:p>
          <a:p>
            <a:r>
              <a:rPr lang="en-GB" sz="1200" baseline="0" dirty="0" smtClean="0"/>
              <a:t>Anxious</a:t>
            </a:r>
          </a:p>
          <a:p>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We all experience these feelings at one point or another, especially during challenging times.  These feelings can build up inside us.  Like a full bottle of pop, it might only take a small knock for these feelings to burst out.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It is important to talk to someone about our feelings.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smtClean="0"/>
              <a:t>Ask-</a:t>
            </a:r>
            <a:r>
              <a:rPr lang="en-GB" sz="1200" baseline="0" dirty="0" smtClean="0"/>
              <a:t> why do you think it is important to talk to someone?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smtClean="0"/>
              <a:t>Think/write down</a:t>
            </a:r>
            <a:r>
              <a:rPr lang="en-GB" sz="1200" baseline="0" dirty="0" smtClean="0"/>
              <a:t>- Who would you talk to? perhaps a friend, parent or teacher.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r>
              <a:rPr lang="en-GB" sz="1200" baseline="0" dirty="0" smtClean="0"/>
              <a:t>We can increase our ability to cope by having a growth </a:t>
            </a:r>
            <a:r>
              <a:rPr lang="en-GB" sz="1200" baseline="0" dirty="0" err="1" smtClean="0"/>
              <a:t>mindset</a:t>
            </a:r>
            <a:r>
              <a:rPr lang="en-GB" sz="1200" baseline="0" dirty="0" smtClean="0"/>
              <a:t>, viewing these challenges as opportunities to learn and develop.</a:t>
            </a:r>
          </a:p>
        </p:txBody>
      </p:sp>
      <p:sp>
        <p:nvSpPr>
          <p:cNvPr id="4" name="Slide Number Placeholder 3"/>
          <p:cNvSpPr>
            <a:spLocks noGrp="1"/>
          </p:cNvSpPr>
          <p:nvPr>
            <p:ph type="sldNum" sz="quarter" idx="10"/>
          </p:nvPr>
        </p:nvSpPr>
        <p:spPr/>
        <p:txBody>
          <a:bodyPr/>
          <a:lstStyle/>
          <a:p>
            <a:fld id="{B1A289E7-7D14-47ED-B516-ABA539E0AEB8}" type="slidenum">
              <a:rPr lang="en-GB" smtClean="0"/>
              <a:t>5</a:t>
            </a:fld>
            <a:endParaRPr lang="en-GB"/>
          </a:p>
        </p:txBody>
      </p:sp>
    </p:spTree>
    <p:extLst>
      <p:ext uri="{BB962C8B-B14F-4D97-AF65-F5344CB8AC3E}">
        <p14:creationId xmlns:p14="http://schemas.microsoft.com/office/powerpoint/2010/main" val="7903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When</a:t>
            </a:r>
            <a:r>
              <a:rPr lang="en-GB" sz="1200" b="0" i="0" kern="1200" baseline="0" dirty="0" smtClean="0">
                <a:solidFill>
                  <a:schemeClr val="tx1"/>
                </a:solidFill>
                <a:effectLst/>
                <a:latin typeface="+mn-lt"/>
                <a:ea typeface="+mn-ea"/>
                <a:cs typeface="+mn-cs"/>
              </a:rPr>
              <a:t> bad things happen it is easy for us to think negatively about ourselves, others and the world around us.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“I cant do it”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a:t>
            </a:r>
            <a:r>
              <a:rPr lang="en-GB" sz="1200" b="0" i="0" kern="1200" baseline="0" dirty="0" err="1" smtClean="0">
                <a:solidFill>
                  <a:schemeClr val="tx1"/>
                </a:solidFill>
                <a:effectLst/>
                <a:latin typeface="+mn-lt"/>
                <a:ea typeface="+mn-ea"/>
                <a:cs typeface="+mn-cs"/>
              </a:rPr>
              <a:t>Im</a:t>
            </a:r>
            <a:r>
              <a:rPr lang="en-GB" sz="1200" b="0" i="0" kern="1200" baseline="0" dirty="0" smtClean="0">
                <a:solidFill>
                  <a:schemeClr val="tx1"/>
                </a:solidFill>
                <a:effectLst/>
                <a:latin typeface="+mn-lt"/>
                <a:ea typeface="+mn-ea"/>
                <a:cs typeface="+mn-cs"/>
              </a:rPr>
              <a:t> not good at this”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“I cant cope”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When we have a </a:t>
            </a:r>
            <a:r>
              <a:rPr lang="en-GB" sz="1200" b="1" i="0" kern="1200" baseline="0" dirty="0" smtClean="0">
                <a:solidFill>
                  <a:schemeClr val="tx1"/>
                </a:solidFill>
                <a:effectLst/>
                <a:latin typeface="+mn-lt"/>
                <a:ea typeface="+mn-ea"/>
                <a:cs typeface="+mn-cs"/>
              </a:rPr>
              <a:t>fixed </a:t>
            </a:r>
            <a:r>
              <a:rPr lang="en-GB" sz="1200" b="1" i="0" kern="1200" baseline="0" dirty="0" err="1" smtClean="0">
                <a:solidFill>
                  <a:schemeClr val="tx1"/>
                </a:solidFill>
                <a:effectLst/>
                <a:latin typeface="+mn-lt"/>
                <a:ea typeface="+mn-ea"/>
                <a:cs typeface="+mn-cs"/>
              </a:rPr>
              <a:t>mindset</a:t>
            </a:r>
            <a:r>
              <a:rPr lang="en-GB" sz="1200" b="1"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we may fear new</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experiences</a:t>
            </a:r>
            <a:r>
              <a:rPr lang="en-GB" sz="1200" b="0" i="0" kern="1200" baseline="0" dirty="0" smtClean="0">
                <a:solidFill>
                  <a:schemeClr val="tx1"/>
                </a:solidFill>
                <a:effectLst/>
                <a:latin typeface="+mn-lt"/>
                <a:ea typeface="+mn-ea"/>
                <a:cs typeface="+mn-cs"/>
              </a:rPr>
              <a:t> and</a:t>
            </a:r>
            <a:r>
              <a:rPr lang="en-GB" sz="1200" b="0" i="0" kern="1200" dirty="0" smtClean="0">
                <a:solidFill>
                  <a:schemeClr val="tx1"/>
                </a:solidFill>
                <a:effectLst/>
                <a:latin typeface="+mn-lt"/>
                <a:ea typeface="+mn-ea"/>
                <a:cs typeface="+mn-cs"/>
              </a:rPr>
              <a:t> avoid things.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These thoughts are unhelpful and can affect our mood and behaviour.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Someone with a </a:t>
            </a:r>
            <a:r>
              <a:rPr lang="en-GB" sz="1200" b="1" i="0" kern="1200" dirty="0" smtClean="0">
                <a:solidFill>
                  <a:schemeClr val="tx1"/>
                </a:solidFill>
                <a:effectLst/>
                <a:latin typeface="+mn-lt"/>
                <a:ea typeface="+mn-ea"/>
                <a:cs typeface="+mn-cs"/>
              </a:rPr>
              <a:t>growth </a:t>
            </a:r>
            <a:r>
              <a:rPr lang="en-GB" sz="1200" b="1" i="0" kern="1200" dirty="0" err="1" smtClean="0">
                <a:solidFill>
                  <a:schemeClr val="tx1"/>
                </a:solidFill>
                <a:effectLst/>
                <a:latin typeface="+mn-lt"/>
                <a:ea typeface="+mn-ea"/>
                <a:cs typeface="+mn-cs"/>
              </a:rPr>
              <a:t>mindset</a:t>
            </a:r>
            <a:r>
              <a:rPr lang="en-GB" dirty="0" smtClean="0"/>
              <a:t> </a:t>
            </a:r>
            <a:r>
              <a:rPr lang="en-GB" sz="1200" b="0" i="0" kern="1200" dirty="0" smtClean="0">
                <a:solidFill>
                  <a:schemeClr val="tx1"/>
                </a:solidFill>
                <a:effectLst/>
                <a:latin typeface="+mn-lt"/>
                <a:ea typeface="+mn-ea"/>
                <a:cs typeface="+mn-cs"/>
              </a:rPr>
              <a:t>is more able to bounce back during difficult times.</a:t>
            </a:r>
            <a:r>
              <a:rPr lang="en-GB" sz="1200" b="0" i="0" kern="1200" baseline="0" dirty="0" smtClean="0">
                <a:solidFill>
                  <a:schemeClr val="tx1"/>
                </a:solidFill>
                <a:effectLst/>
                <a:latin typeface="+mn-lt"/>
                <a:ea typeface="+mn-ea"/>
                <a:cs typeface="+mn-cs"/>
              </a:rPr>
              <a:t>  They look for ways to overcome the problem and think more positively.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Developing our </a:t>
            </a:r>
            <a:r>
              <a:rPr lang="en-GB" sz="1200" b="0" i="0" kern="1200" dirty="0" err="1" smtClean="0">
                <a:solidFill>
                  <a:schemeClr val="tx1"/>
                </a:solidFill>
                <a:effectLst/>
                <a:latin typeface="+mn-lt"/>
                <a:ea typeface="+mn-ea"/>
                <a:cs typeface="+mn-cs"/>
              </a:rPr>
              <a:t>mindset</a:t>
            </a:r>
            <a:r>
              <a:rPr lang="en-GB" sz="1200" b="0" i="0" kern="1200" dirty="0" smtClean="0">
                <a:solidFill>
                  <a:schemeClr val="tx1"/>
                </a:solidFill>
                <a:effectLst/>
                <a:latin typeface="+mn-lt"/>
                <a:ea typeface="+mn-ea"/>
                <a:cs typeface="+mn-cs"/>
              </a:rPr>
              <a:t> can help us become more resilient.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Asking</a:t>
            </a:r>
            <a:r>
              <a:rPr lang="en-GB" sz="1200" b="0" i="0" kern="1200" baseline="0" dirty="0" smtClean="0">
                <a:solidFill>
                  <a:schemeClr val="tx1"/>
                </a:solidFill>
                <a:effectLst/>
                <a:latin typeface="+mn-lt"/>
                <a:ea typeface="+mn-ea"/>
                <a:cs typeface="+mn-cs"/>
              </a:rPr>
              <a:t> ourselves questions such as:</a:t>
            </a:r>
          </a:p>
          <a:p>
            <a:r>
              <a:rPr lang="en-GB" sz="1200" b="0" i="0" kern="1200" dirty="0" smtClean="0">
                <a:solidFill>
                  <a:schemeClr val="tx1"/>
                </a:solidFill>
                <a:effectLst/>
                <a:latin typeface="+mn-lt"/>
                <a:ea typeface="+mn-ea"/>
                <a:cs typeface="+mn-cs"/>
              </a:rPr>
              <a:t>I can’t control everything, so what </a:t>
            </a:r>
            <a:r>
              <a:rPr lang="en-GB" sz="1200" b="1" i="0" kern="1200" dirty="0" smtClean="0">
                <a:solidFill>
                  <a:schemeClr val="tx1"/>
                </a:solidFill>
                <a:effectLst/>
                <a:latin typeface="+mn-lt"/>
                <a:ea typeface="+mn-ea"/>
                <a:cs typeface="+mn-cs"/>
              </a:rPr>
              <a:t>is</a:t>
            </a:r>
            <a:r>
              <a:rPr lang="en-GB" sz="1200" b="0" i="0" kern="1200" dirty="0" smtClean="0">
                <a:solidFill>
                  <a:schemeClr val="tx1"/>
                </a:solidFill>
                <a:effectLst/>
                <a:latin typeface="+mn-lt"/>
                <a:ea typeface="+mn-ea"/>
                <a:cs typeface="+mn-cs"/>
              </a:rPr>
              <a:t> in my control?</a:t>
            </a:r>
          </a:p>
          <a:p>
            <a:r>
              <a:rPr lang="en-GB" sz="1200" b="0" i="0" kern="1200" dirty="0" smtClean="0">
                <a:solidFill>
                  <a:schemeClr val="tx1"/>
                </a:solidFill>
                <a:effectLst/>
                <a:latin typeface="+mn-lt"/>
                <a:ea typeface="+mn-ea"/>
                <a:cs typeface="+mn-cs"/>
              </a:rPr>
              <a:t>Can I change something I’m doing to make things better?</a:t>
            </a:r>
          </a:p>
          <a:p>
            <a:r>
              <a:rPr lang="en-GB" sz="1200" b="0" i="0" kern="1200" dirty="0" smtClean="0">
                <a:solidFill>
                  <a:schemeClr val="tx1"/>
                </a:solidFill>
                <a:effectLst/>
                <a:latin typeface="+mn-lt"/>
                <a:ea typeface="+mn-ea"/>
                <a:cs typeface="+mn-cs"/>
              </a:rPr>
              <a:t>What can I learn from this?</a:t>
            </a:r>
          </a:p>
          <a:p>
            <a:r>
              <a:rPr lang="en-GB" sz="1200" b="0" i="0" kern="1200" dirty="0" smtClean="0">
                <a:solidFill>
                  <a:schemeClr val="tx1"/>
                </a:solidFill>
                <a:effectLst/>
                <a:latin typeface="+mn-lt"/>
                <a:ea typeface="+mn-ea"/>
                <a:cs typeface="+mn-cs"/>
              </a:rPr>
              <a:t>Who can help?</a:t>
            </a:r>
          </a:p>
          <a:p>
            <a:r>
              <a:rPr lang="en-GB" sz="1200" b="0" i="0" kern="1200" dirty="0" smtClean="0">
                <a:solidFill>
                  <a:schemeClr val="tx1"/>
                </a:solidFill>
                <a:effectLst/>
                <a:latin typeface="+mn-lt"/>
                <a:ea typeface="+mn-ea"/>
                <a:cs typeface="+mn-cs"/>
              </a:rPr>
              <a:t>How can I move forward?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Give an example. “I</a:t>
            </a:r>
            <a:r>
              <a:rPr lang="en-GB" sz="1200" b="0" i="0" kern="1200" baseline="0" dirty="0" smtClean="0">
                <a:solidFill>
                  <a:schemeClr val="tx1"/>
                </a:solidFill>
                <a:effectLst/>
                <a:latin typeface="+mn-lt"/>
                <a:ea typeface="+mn-ea"/>
                <a:cs typeface="+mn-cs"/>
              </a:rPr>
              <a:t> can’t do this Maths test”</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How might someone with a growth </a:t>
            </a:r>
            <a:r>
              <a:rPr lang="en-GB" sz="1200" b="0" i="0" kern="1200" dirty="0" err="1" smtClean="0">
                <a:solidFill>
                  <a:schemeClr val="tx1"/>
                </a:solidFill>
                <a:effectLst/>
                <a:latin typeface="+mn-lt"/>
                <a:ea typeface="+mn-ea"/>
                <a:cs typeface="+mn-cs"/>
              </a:rPr>
              <a:t>mindset</a:t>
            </a:r>
            <a:r>
              <a:rPr lang="en-GB" sz="1200" b="0" i="0" kern="1200" dirty="0" smtClean="0">
                <a:solidFill>
                  <a:schemeClr val="tx1"/>
                </a:solidFill>
                <a:effectLst/>
                <a:latin typeface="+mn-lt"/>
                <a:ea typeface="+mn-ea"/>
                <a:cs typeface="+mn-cs"/>
              </a:rPr>
              <a:t> approach</a:t>
            </a:r>
            <a:r>
              <a:rPr lang="en-GB" sz="1200" b="0" i="0" kern="1200" baseline="0" dirty="0" smtClean="0">
                <a:solidFill>
                  <a:schemeClr val="tx1"/>
                </a:solidFill>
                <a:effectLst/>
                <a:latin typeface="+mn-lt"/>
                <a:ea typeface="+mn-ea"/>
                <a:cs typeface="+mn-cs"/>
              </a:rPr>
              <a:t> this challenge</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Or</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Pairs activity- Ask children to pair up the unhelpful thought</a:t>
            </a:r>
            <a:r>
              <a:rPr lang="en-GB" sz="1200" b="0" i="0" kern="1200" baseline="0" dirty="0" smtClean="0">
                <a:solidFill>
                  <a:schemeClr val="tx1"/>
                </a:solidFill>
                <a:effectLst/>
                <a:latin typeface="+mn-lt"/>
                <a:ea typeface="+mn-ea"/>
                <a:cs typeface="+mn-cs"/>
              </a:rPr>
              <a:t> with a more balance/positive thought.</a:t>
            </a:r>
            <a:endParaRPr lang="en-GB" sz="1200" b="0" i="0" kern="1200" dirty="0" smtClean="0">
              <a:solidFill>
                <a:schemeClr val="tx1"/>
              </a:solidFill>
              <a:effectLst/>
              <a:latin typeface="+mn-lt"/>
              <a:ea typeface="+mn-ea"/>
              <a:cs typeface="+mn-cs"/>
            </a:endParaRPr>
          </a:p>
          <a:p>
            <a:endParaRPr lang="en-GB" sz="1200" dirty="0"/>
          </a:p>
        </p:txBody>
      </p:sp>
      <p:sp>
        <p:nvSpPr>
          <p:cNvPr id="4" name="Slide Number Placeholder 3"/>
          <p:cNvSpPr>
            <a:spLocks noGrp="1"/>
          </p:cNvSpPr>
          <p:nvPr>
            <p:ph type="sldNum" sz="quarter" idx="10"/>
          </p:nvPr>
        </p:nvSpPr>
        <p:spPr/>
        <p:txBody>
          <a:bodyPr/>
          <a:lstStyle/>
          <a:p>
            <a:fld id="{B1A289E7-7D14-47ED-B516-ABA539E0AEB8}" type="slidenum">
              <a:rPr lang="en-GB" smtClean="0"/>
              <a:t>6</a:t>
            </a:fld>
            <a:endParaRPr lang="en-GB"/>
          </a:p>
        </p:txBody>
      </p:sp>
    </p:spTree>
    <p:extLst>
      <p:ext uri="{BB962C8B-B14F-4D97-AF65-F5344CB8AC3E}">
        <p14:creationId xmlns:p14="http://schemas.microsoft.com/office/powerpoint/2010/main" val="79033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smtClean="0"/>
              <a:t>When we feel stressed or worried, our bodies react. </a:t>
            </a:r>
          </a:p>
          <a:p>
            <a:r>
              <a:rPr lang="en-GB" sz="1200" baseline="0" dirty="0" smtClean="0"/>
              <a:t>We may:</a:t>
            </a:r>
          </a:p>
          <a:p>
            <a:r>
              <a:rPr lang="en-GB" sz="1200" baseline="0" dirty="0" smtClean="0"/>
              <a:t>feel a lump in our throat</a:t>
            </a:r>
          </a:p>
          <a:p>
            <a:r>
              <a:rPr lang="en-GB" sz="1200" baseline="0" dirty="0" smtClean="0"/>
              <a:t>go red</a:t>
            </a:r>
          </a:p>
          <a:p>
            <a:r>
              <a:rPr lang="en-GB" sz="1200" baseline="0" dirty="0" smtClean="0"/>
              <a:t>have an upset stomach or butterflies</a:t>
            </a:r>
          </a:p>
          <a:p>
            <a:r>
              <a:rPr lang="en-GB" sz="1200" baseline="0" dirty="0" smtClean="0"/>
              <a:t>Have Trembling knees</a:t>
            </a:r>
          </a:p>
          <a:p>
            <a:r>
              <a:rPr lang="en-GB" sz="1200" baseline="0" dirty="0" smtClean="0"/>
              <a:t>Begin to sweat </a:t>
            </a:r>
          </a:p>
          <a:p>
            <a:r>
              <a:rPr lang="en-GB" sz="1200" baseline="0" dirty="0" smtClean="0"/>
              <a:t>Find it hard to breathe</a:t>
            </a:r>
          </a:p>
          <a:p>
            <a:r>
              <a:rPr lang="en-GB" sz="1200" baseline="0" dirty="0" smtClean="0"/>
              <a:t>Pounding heart</a:t>
            </a:r>
          </a:p>
          <a:p>
            <a:r>
              <a:rPr lang="en-GB" sz="1200" baseline="0" dirty="0" smtClean="0"/>
              <a:t>Find it difficult to concentrate </a:t>
            </a:r>
          </a:p>
          <a:p>
            <a:r>
              <a:rPr lang="en-GB" sz="1200" baseline="0" dirty="0" smtClean="0"/>
              <a:t>Tired or restless</a:t>
            </a:r>
          </a:p>
          <a:p>
            <a:endParaRPr lang="en-GB" sz="1200" baseline="0" dirty="0" smtClean="0"/>
          </a:p>
          <a:p>
            <a:r>
              <a:rPr lang="en-GB" sz="1200" baseline="0" dirty="0" smtClean="0"/>
              <a:t>These ‘body clues’ are not dangerous- they are just the natural way your body responds when you are feeling worried or stressed.</a:t>
            </a:r>
          </a:p>
          <a:p>
            <a:r>
              <a:rPr lang="en-GB" sz="1200" baseline="0" dirty="0" smtClean="0"/>
              <a:t>When we notice these, it is a sign for us to take some time to gather our thoughts and reflect.</a:t>
            </a:r>
          </a:p>
          <a:p>
            <a:endParaRPr lang="en-GB" sz="1200" baseline="0" dirty="0" smtClean="0"/>
          </a:p>
          <a:p>
            <a:r>
              <a:rPr lang="en-GB" sz="1200" b="1" baseline="0" dirty="0" smtClean="0"/>
              <a:t>Activity</a:t>
            </a:r>
            <a:r>
              <a:rPr lang="en-GB" sz="1200" baseline="0" dirty="0" smtClean="0"/>
              <a:t>- What are your body clues?</a:t>
            </a:r>
          </a:p>
          <a:p>
            <a:r>
              <a:rPr lang="en-GB" sz="1200" baseline="0" dirty="0" smtClean="0"/>
              <a:t>Complete body sheet</a:t>
            </a:r>
          </a:p>
        </p:txBody>
      </p:sp>
      <p:sp>
        <p:nvSpPr>
          <p:cNvPr id="4" name="Slide Number Placeholder 3"/>
          <p:cNvSpPr>
            <a:spLocks noGrp="1"/>
          </p:cNvSpPr>
          <p:nvPr>
            <p:ph type="sldNum" sz="quarter" idx="10"/>
          </p:nvPr>
        </p:nvSpPr>
        <p:spPr/>
        <p:txBody>
          <a:bodyPr/>
          <a:lstStyle/>
          <a:p>
            <a:fld id="{B1A289E7-7D14-47ED-B516-ABA539E0AEB8}" type="slidenum">
              <a:rPr lang="en-GB" smtClean="0"/>
              <a:t>7</a:t>
            </a:fld>
            <a:endParaRPr lang="en-GB"/>
          </a:p>
        </p:txBody>
      </p:sp>
    </p:spTree>
    <p:extLst>
      <p:ext uri="{BB962C8B-B14F-4D97-AF65-F5344CB8AC3E}">
        <p14:creationId xmlns:p14="http://schemas.microsoft.com/office/powerpoint/2010/main" val="7903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R</a:t>
            </a:r>
            <a:r>
              <a:rPr lang="en-GB" sz="1200" smtClean="0"/>
              <a:t>esilience </a:t>
            </a:r>
            <a:r>
              <a:rPr lang="en-GB" sz="1200" dirty="0" smtClean="0"/>
              <a:t>is about giving ourselves the right tools to handle anything that life throws at us.</a:t>
            </a:r>
            <a:endParaRPr lang="en-GB" dirty="0" smtClean="0"/>
          </a:p>
          <a:p>
            <a:endParaRPr lang="en-GB" dirty="0" smtClean="0"/>
          </a:p>
          <a:p>
            <a:r>
              <a:rPr lang="en-GB" dirty="0" smtClean="0"/>
              <a:t>We </a:t>
            </a:r>
            <a:r>
              <a:rPr lang="en-GB" dirty="0"/>
              <a:t>can improve our </a:t>
            </a:r>
            <a:r>
              <a:rPr lang="en-GB" dirty="0" smtClean="0"/>
              <a:t>resilience </a:t>
            </a:r>
            <a:r>
              <a:rPr lang="en-GB" dirty="0"/>
              <a:t>using the 5 ways to wellbeing.</a:t>
            </a:r>
          </a:p>
          <a:p>
            <a:endParaRPr lang="en-GB" dirty="0"/>
          </a:p>
          <a:p>
            <a:r>
              <a:rPr lang="en-GB" b="0" i="0" dirty="0">
                <a:solidFill>
                  <a:srgbClr val="FFFFFF"/>
                </a:solidFill>
                <a:effectLst/>
                <a:latin typeface="Montserrat"/>
              </a:rPr>
              <a:t>Everyone is individual and we all have different things that make us feel good, but researchers have recently come up with 5 ways to improve our mood and boost our emotional wellbeing that have been shown to work. </a:t>
            </a:r>
          </a:p>
          <a:p>
            <a:r>
              <a:rPr lang="en-GB" b="1" i="0" dirty="0">
                <a:solidFill>
                  <a:srgbClr val="FFFFFF"/>
                </a:solidFill>
                <a:effectLst/>
                <a:latin typeface="Montserrat"/>
              </a:rPr>
              <a:t>Connect</a:t>
            </a:r>
          </a:p>
          <a:p>
            <a:r>
              <a:rPr lang="en-GB" b="1" i="0" dirty="0">
                <a:solidFill>
                  <a:srgbClr val="FFFFFF"/>
                </a:solidFill>
                <a:effectLst/>
                <a:latin typeface="Montserrat"/>
              </a:rPr>
              <a:t>Be active</a:t>
            </a:r>
          </a:p>
          <a:p>
            <a:r>
              <a:rPr lang="en-GB" b="1" i="0" dirty="0">
                <a:solidFill>
                  <a:srgbClr val="FFFFFF"/>
                </a:solidFill>
                <a:effectLst/>
                <a:latin typeface="Montserrat"/>
              </a:rPr>
              <a:t>Take notice</a:t>
            </a:r>
          </a:p>
          <a:p>
            <a:r>
              <a:rPr lang="en-GB" b="1" i="0" dirty="0">
                <a:solidFill>
                  <a:srgbClr val="FFFFFF"/>
                </a:solidFill>
                <a:effectLst/>
                <a:latin typeface="Montserrat"/>
              </a:rPr>
              <a:t>Give </a:t>
            </a:r>
          </a:p>
          <a:p>
            <a:r>
              <a:rPr lang="en-GB" b="1" i="0" dirty="0">
                <a:solidFill>
                  <a:srgbClr val="FFFFFF"/>
                </a:solidFill>
                <a:effectLst/>
                <a:latin typeface="Montserrat"/>
              </a:rPr>
              <a:t>Keep learning.</a:t>
            </a:r>
            <a:endParaRPr lang="en-GB" b="1" dirty="0"/>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8</a:t>
            </a:fld>
            <a:endParaRPr lang="en-GB"/>
          </a:p>
        </p:txBody>
      </p:sp>
    </p:spTree>
    <p:extLst>
      <p:ext uri="{BB962C8B-B14F-4D97-AF65-F5344CB8AC3E}">
        <p14:creationId xmlns:p14="http://schemas.microsoft.com/office/powerpoint/2010/main" val="215724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Connect</a:t>
            </a:r>
          </a:p>
          <a:p>
            <a:endParaRPr lang="en-GB" dirty="0"/>
          </a:p>
          <a:p>
            <a:r>
              <a:rPr lang="en-GB" dirty="0"/>
              <a:t>Good relationships are important for your mental wellbeing. They can:</a:t>
            </a:r>
          </a:p>
          <a:p>
            <a:pPr marL="171450" indent="-171450">
              <a:buFont typeface="Arial" panose="020B0604020202020204" pitchFamily="34" charset="0"/>
              <a:buChar char="•"/>
            </a:pPr>
            <a:r>
              <a:rPr lang="en-GB" dirty="0"/>
              <a:t>help you to build a sense of </a:t>
            </a:r>
            <a:r>
              <a:rPr lang="en-GB" b="1" dirty="0"/>
              <a:t>belonging</a:t>
            </a:r>
            <a:r>
              <a:rPr lang="en-GB" dirty="0"/>
              <a:t> and self-worth</a:t>
            </a:r>
          </a:p>
          <a:p>
            <a:pPr marL="171450" indent="-171450">
              <a:buFont typeface="Arial" panose="020B0604020202020204" pitchFamily="34" charset="0"/>
              <a:buChar char="•"/>
            </a:pPr>
            <a:r>
              <a:rPr lang="en-GB" dirty="0"/>
              <a:t>give you an opportunity </a:t>
            </a:r>
            <a:r>
              <a:rPr lang="en-GB" b="1" dirty="0"/>
              <a:t>to share positive experiences</a:t>
            </a:r>
          </a:p>
          <a:p>
            <a:pPr marL="171450" indent="-171450">
              <a:buFont typeface="Arial" panose="020B0604020202020204" pitchFamily="34" charset="0"/>
              <a:buChar char="•"/>
            </a:pPr>
            <a:r>
              <a:rPr lang="en-GB" dirty="0"/>
              <a:t>provide </a:t>
            </a:r>
            <a:r>
              <a:rPr lang="en-GB" b="1" dirty="0"/>
              <a:t>emotional support </a:t>
            </a:r>
            <a:r>
              <a:rPr lang="en-GB" dirty="0"/>
              <a:t>and allow you to support others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Discussion</a:t>
            </a:r>
            <a:r>
              <a:rPr lang="en-GB" dirty="0"/>
              <a:t>- How could you connect with others? (give examples below if necessary)</a:t>
            </a:r>
          </a:p>
          <a:p>
            <a:pPr marL="171450" indent="-171450">
              <a:buFont typeface="Arial" panose="020B0604020202020204" pitchFamily="34" charset="0"/>
              <a:buChar char="•"/>
            </a:pPr>
            <a:endParaRPr lang="en-GB" dirty="0"/>
          </a:p>
          <a:p>
            <a:r>
              <a:rPr lang="en-GB" dirty="0"/>
              <a:t>There are lots of things you could try to help build stronger and closer relationships:</a:t>
            </a:r>
          </a:p>
          <a:p>
            <a:pPr marL="171450" indent="-171450">
              <a:buFont typeface="Arial" panose="020B0604020202020204" pitchFamily="34" charset="0"/>
              <a:buChar char="•"/>
            </a:pPr>
            <a:r>
              <a:rPr lang="en-GB" dirty="0"/>
              <a:t>if possible, take time each day to be with your family</a:t>
            </a:r>
          </a:p>
          <a:p>
            <a:pPr marL="171450" indent="-171450">
              <a:buFont typeface="Arial" panose="020B0604020202020204" pitchFamily="34" charset="0"/>
              <a:buChar char="•"/>
            </a:pPr>
            <a:r>
              <a:rPr lang="en-GB" dirty="0"/>
              <a:t>Talk to someone new</a:t>
            </a:r>
          </a:p>
          <a:p>
            <a:pPr marL="171450" indent="-171450">
              <a:buFont typeface="Arial" panose="020B0604020202020204" pitchFamily="34" charset="0"/>
              <a:buChar char="•"/>
            </a:pPr>
            <a:r>
              <a:rPr lang="en-GB" dirty="0"/>
              <a:t>arrange a day out with friends </a:t>
            </a:r>
          </a:p>
          <a:p>
            <a:pPr marL="171450" indent="-171450">
              <a:buFont typeface="Arial" panose="020B0604020202020204" pitchFamily="34" charset="0"/>
              <a:buChar char="•"/>
            </a:pPr>
            <a:r>
              <a:rPr lang="en-GB" dirty="0"/>
              <a:t>Join a club at school</a:t>
            </a:r>
          </a:p>
          <a:p>
            <a:pPr marL="171450" indent="-171450">
              <a:buFont typeface="Arial" panose="020B0604020202020204" pitchFamily="34" charset="0"/>
              <a:buChar char="•"/>
            </a:pPr>
            <a:r>
              <a:rPr lang="en-GB" dirty="0"/>
              <a:t>have lunch with a friend</a:t>
            </a:r>
          </a:p>
          <a:p>
            <a:pPr marL="171450" indent="-171450">
              <a:buFont typeface="Arial" panose="020B0604020202020204" pitchFamily="34" charset="0"/>
              <a:buChar char="•"/>
            </a:pPr>
            <a:r>
              <a:rPr lang="en-GB" dirty="0"/>
              <a:t>visit a friend or family member who needs support or company</a:t>
            </a:r>
          </a:p>
          <a:p>
            <a:pPr marL="171450" indent="-171450">
              <a:buFont typeface="Arial" panose="020B0604020202020204" pitchFamily="34" charset="0"/>
              <a:buChar char="•"/>
            </a:pPr>
            <a:r>
              <a:rPr lang="en-GB" dirty="0"/>
              <a:t>Talk to someone on the phone/facetime</a:t>
            </a:r>
          </a:p>
          <a:p>
            <a:pPr marL="171450" indent="-171450">
              <a:buFont typeface="Arial" panose="020B0604020202020204" pitchFamily="34" charset="0"/>
              <a:buChar char="•"/>
            </a:pPr>
            <a:r>
              <a:rPr lang="en-GB" dirty="0"/>
              <a:t>Connect with pets</a:t>
            </a:r>
          </a:p>
          <a:p>
            <a:pPr marL="171450" indent="-171450">
              <a:buFont typeface="Arial" panose="020B0604020202020204" pitchFamily="34" charset="0"/>
              <a:buChar char="•"/>
            </a:pPr>
            <a:r>
              <a:rPr lang="en-GB" dirty="0"/>
              <a:t>Play with brothers/sisters</a:t>
            </a:r>
          </a:p>
          <a:p>
            <a:pPr marL="171450" indent="-171450">
              <a:buFont typeface="Arial" panose="020B0604020202020204" pitchFamily="34" charset="0"/>
              <a:buChar char="•"/>
            </a:pPr>
            <a:r>
              <a:rPr lang="en-GB" dirty="0"/>
              <a:t>Write a letter to someone</a:t>
            </a:r>
          </a:p>
          <a:p>
            <a:endParaRPr lang="en-GB" b="1" dirty="0"/>
          </a:p>
          <a:p>
            <a:r>
              <a:rPr lang="en-GB" b="1" dirty="0"/>
              <a:t>Activity- </a:t>
            </a:r>
            <a:r>
              <a:rPr lang="en-GB" dirty="0"/>
              <a:t>On 5 ways to wellbeing sheet, write 5 ways you would/could connect with others this week.</a:t>
            </a:r>
          </a:p>
          <a:p>
            <a:r>
              <a:rPr lang="en-GB" dirty="0"/>
              <a:t>Who would you connect with? What would you do?</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9</a:t>
            </a:fld>
            <a:endParaRPr lang="en-GB"/>
          </a:p>
        </p:txBody>
      </p:sp>
    </p:spTree>
    <p:extLst>
      <p:ext uri="{BB962C8B-B14F-4D97-AF65-F5344CB8AC3E}">
        <p14:creationId xmlns:p14="http://schemas.microsoft.com/office/powerpoint/2010/main" val="3912696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7019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319727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71113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84381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57E91F-671D-4BDD-990F-DDCA5EEF53BF}"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1376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57E91F-671D-4BDD-990F-DDCA5EEF53BF}"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30570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57E91F-671D-4BDD-990F-DDCA5EEF53BF}" type="datetimeFigureOut">
              <a:rPr lang="en-GB" smtClean="0"/>
              <a:t>12/10/2020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9406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57E91F-671D-4BDD-990F-DDCA5EEF53BF}" type="datetimeFigureOut">
              <a:rPr lang="en-GB" smtClean="0"/>
              <a:t>12/10/2020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71561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7E91F-671D-4BDD-990F-DDCA5EEF53BF}" type="datetimeFigureOut">
              <a:rPr lang="en-GB" smtClean="0"/>
              <a:t>12/10/2020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55152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7E91F-671D-4BDD-990F-DDCA5EEF53BF}"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236212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7E91F-671D-4BDD-990F-DDCA5EEF53BF}"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4680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7E91F-671D-4BDD-990F-DDCA5EEF53BF}" type="datetimeFigureOut">
              <a:rPr lang="en-GB" smtClean="0"/>
              <a:t>12/10/2020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7E276-C365-4684-A644-9A5D3CA4784A}" type="slidenum">
              <a:rPr lang="en-GB" smtClean="0"/>
              <a:t>‹#›</a:t>
            </a:fld>
            <a:endParaRPr lang="en-GB"/>
          </a:p>
        </p:txBody>
      </p:sp>
    </p:spTree>
    <p:extLst>
      <p:ext uri="{BB962C8B-B14F-4D97-AF65-F5344CB8AC3E}">
        <p14:creationId xmlns:p14="http://schemas.microsoft.com/office/powerpoint/2010/main" val="12530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6.jp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jpeg"/><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4.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200" r="-1"/>
          <a:stretch/>
        </p:blipFill>
        <p:spPr>
          <a:xfrm flipH="1">
            <a:off x="-3" y="0"/>
            <a:ext cx="7524330" cy="6858000"/>
          </a:xfrm>
          <a:prstGeom prst="rect">
            <a:avLst/>
          </a:prstGeom>
        </p:spPr>
      </p:pic>
      <p:sp>
        <p:nvSpPr>
          <p:cNvPr id="7"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595" t="27749" r="24061" b="48063"/>
          <a:stretch/>
        </p:blipFill>
        <p:spPr>
          <a:xfrm>
            <a:off x="1989737" y="980728"/>
            <a:ext cx="3484316" cy="1021716"/>
          </a:xfrm>
          <a:prstGeom prst="rect">
            <a:avLst/>
          </a:prstGeom>
        </p:spPr>
      </p:pic>
      <p:sp>
        <p:nvSpPr>
          <p:cNvPr id="21"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2" name="TextBox 1"/>
          <p:cNvSpPr txBox="1"/>
          <p:nvPr/>
        </p:nvSpPr>
        <p:spPr>
          <a:xfrm>
            <a:off x="5174125" y="5957603"/>
            <a:ext cx="2215350" cy="400110"/>
          </a:xfrm>
          <a:prstGeom prst="rect">
            <a:avLst/>
          </a:prstGeom>
          <a:noFill/>
        </p:spPr>
        <p:txBody>
          <a:bodyPr wrap="square" rtlCol="0">
            <a:spAutoFit/>
          </a:bodyPr>
          <a:lstStyle/>
          <a:p>
            <a:pPr algn="ctr"/>
            <a:r>
              <a:rPr lang="en-GB" sz="2000" b="1" dirty="0">
                <a:solidFill>
                  <a:srgbClr val="0070C0"/>
                </a:solidFill>
              </a:rPr>
              <a:t>Michelle Kell </a:t>
            </a:r>
          </a:p>
        </p:txBody>
      </p:sp>
      <p:sp>
        <p:nvSpPr>
          <p:cNvPr id="3" name="Rectangle 2"/>
          <p:cNvSpPr/>
          <p:nvPr/>
        </p:nvSpPr>
        <p:spPr>
          <a:xfrm>
            <a:off x="1956183" y="2852936"/>
            <a:ext cx="5121792" cy="584775"/>
          </a:xfrm>
          <a:prstGeom prst="rect">
            <a:avLst/>
          </a:prstGeom>
        </p:spPr>
        <p:txBody>
          <a:bodyPr wrap="square">
            <a:spAutoFit/>
          </a:bodyPr>
          <a:lstStyle/>
          <a:p>
            <a:r>
              <a:rPr lang="en-GB" sz="3200" b="1" dirty="0" smtClean="0">
                <a:solidFill>
                  <a:schemeClr val="bg1"/>
                </a:solidFill>
                <a:latin typeface="Arial" panose="020B0604020202020204" pitchFamily="34" charset="0"/>
                <a:cs typeface="Arial" panose="020B0604020202020204" pitchFamily="34" charset="0"/>
              </a:rPr>
              <a:t>Resilience </a:t>
            </a:r>
            <a:endParaRPr lang="en-GB" sz="3200" b="1"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5290309" y="5187629"/>
            <a:ext cx="2215350" cy="400110"/>
          </a:xfrm>
          <a:prstGeom prst="rect">
            <a:avLst/>
          </a:prstGeom>
          <a:noFill/>
        </p:spPr>
        <p:txBody>
          <a:bodyPr wrap="square" rtlCol="0">
            <a:spAutoFit/>
          </a:bodyPr>
          <a:lstStyle/>
          <a:p>
            <a:pPr algn="ctr"/>
            <a:r>
              <a:rPr lang="en-GB" sz="2000" b="1" dirty="0">
                <a:solidFill>
                  <a:srgbClr val="0070C0"/>
                </a:solidFill>
              </a:rPr>
              <a:t>Melanie Slater</a:t>
            </a:r>
          </a:p>
        </p:txBody>
      </p:sp>
      <p:sp>
        <p:nvSpPr>
          <p:cNvPr id="19" name="TextBox 18"/>
          <p:cNvSpPr txBox="1"/>
          <p:nvPr/>
        </p:nvSpPr>
        <p:spPr>
          <a:xfrm>
            <a:off x="5189968" y="5584758"/>
            <a:ext cx="2215350" cy="400110"/>
          </a:xfrm>
          <a:prstGeom prst="rect">
            <a:avLst/>
          </a:prstGeom>
          <a:noFill/>
        </p:spPr>
        <p:txBody>
          <a:bodyPr wrap="square" rtlCol="0">
            <a:spAutoFit/>
          </a:bodyPr>
          <a:lstStyle/>
          <a:p>
            <a:pPr algn="ctr"/>
            <a:r>
              <a:rPr lang="en-GB" sz="2000" b="1" dirty="0">
                <a:solidFill>
                  <a:srgbClr val="0070C0"/>
                </a:solidFill>
              </a:rPr>
              <a:t>Phillip Dixon</a:t>
            </a:r>
          </a:p>
        </p:txBody>
      </p:sp>
    </p:spTree>
    <p:extLst>
      <p:ext uri="{BB962C8B-B14F-4D97-AF65-F5344CB8AC3E}">
        <p14:creationId xmlns:p14="http://schemas.microsoft.com/office/powerpoint/2010/main" val="3981474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extBox 6">
            <a:extLst>
              <a:ext uri="{FF2B5EF4-FFF2-40B4-BE49-F238E27FC236}">
                <a16:creationId xmlns="" xmlns:a16="http://schemas.microsoft.com/office/drawing/2014/main" id="{2492BA85-F9D5-4607-815D-204829DBB2CA}"/>
              </a:ext>
            </a:extLst>
          </p:cNvPr>
          <p:cNvSpPr txBox="1"/>
          <p:nvPr/>
        </p:nvSpPr>
        <p:spPr>
          <a:xfrm>
            <a:off x="1008070" y="137304"/>
            <a:ext cx="5724170" cy="369332"/>
          </a:xfrm>
          <a:prstGeom prst="rect">
            <a:avLst/>
          </a:prstGeom>
          <a:noFill/>
        </p:spPr>
        <p:txBody>
          <a:bodyPr wrap="square" rtlCol="0">
            <a:spAutoFit/>
          </a:bodyPr>
          <a:lstStyle/>
          <a:p>
            <a:r>
              <a:rPr lang="en-GB" dirty="0"/>
              <a:t>5 ways to wellbeing</a:t>
            </a:r>
          </a:p>
        </p:txBody>
      </p:sp>
      <p:pic>
        <p:nvPicPr>
          <p:cNvPr id="4098" name="Picture 2">
            <a:extLst>
              <a:ext uri="{FF2B5EF4-FFF2-40B4-BE49-F238E27FC236}">
                <a16:creationId xmlns="" xmlns:a16="http://schemas.microsoft.com/office/drawing/2014/main" id="{3CF75565-2461-4F0F-A63C-AFE0C71D6D9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101" t="44447" r="29525" b="41083"/>
          <a:stretch/>
        </p:blipFill>
        <p:spPr bwMode="auto">
          <a:xfrm>
            <a:off x="1184849" y="821333"/>
            <a:ext cx="6092985" cy="15841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ree Play Football, Download Free Clip Art, Free Clip Art on Clipart Library">
            <a:extLst>
              <a:ext uri="{FF2B5EF4-FFF2-40B4-BE49-F238E27FC236}">
                <a16:creationId xmlns="" xmlns:a16="http://schemas.microsoft.com/office/drawing/2014/main" id="{06754B77-1590-4892-9A37-94B6A76389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0219" y="2497880"/>
            <a:ext cx="3086472" cy="18868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ycle Clipart Png Png Transparent Images – Free PNG Images Vector, PSD,  Clipart, Templates">
            <a:extLst>
              <a:ext uri="{FF2B5EF4-FFF2-40B4-BE49-F238E27FC236}">
                <a16:creationId xmlns="" xmlns:a16="http://schemas.microsoft.com/office/drawing/2014/main" id="{9E11EA28-01D7-40F0-8006-9FAEEB9E45E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8903" y="4572641"/>
            <a:ext cx="1908212" cy="19590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alking Dog Cartoon Png , Png Download - Walk The Dog Png , Free  Transparent Clipart - ClipartKey">
            <a:extLst>
              <a:ext uri="{FF2B5EF4-FFF2-40B4-BE49-F238E27FC236}">
                <a16:creationId xmlns="" xmlns:a16="http://schemas.microsoft.com/office/drawing/2014/main" id="{44C53AAA-E057-4964-8471-E6F98474E2B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9710" y="4558494"/>
            <a:ext cx="1908212" cy="224312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ilhouette Dance Clip Art - Dancer Silhouette Dance Clipart, HD Png  Download - kindpng">
            <a:extLst>
              <a:ext uri="{FF2B5EF4-FFF2-40B4-BE49-F238E27FC236}">
                <a16:creationId xmlns="" xmlns:a16="http://schemas.microsoft.com/office/drawing/2014/main" id="{6BEBD430-584D-4BAE-8B9E-CA4666931CC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91817" y="4219071"/>
            <a:ext cx="2453996" cy="14609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59955" y="6211740"/>
            <a:ext cx="2057762" cy="508956"/>
          </a:xfrm>
          <a:prstGeom prst="rect">
            <a:avLst/>
          </a:prstGeom>
        </p:spPr>
      </p:pic>
      <p:sp>
        <p:nvSpPr>
          <p:cNvPr id="8" name="TextBox 7">
            <a:extLst>
              <a:ext uri="{FF2B5EF4-FFF2-40B4-BE49-F238E27FC236}">
                <a16:creationId xmlns="" xmlns:a16="http://schemas.microsoft.com/office/drawing/2014/main" id="{2826DA12-FB36-4C2F-8619-D3C8FDF356C7}"/>
              </a:ext>
            </a:extLst>
          </p:cNvPr>
          <p:cNvSpPr txBox="1"/>
          <p:nvPr/>
        </p:nvSpPr>
        <p:spPr>
          <a:xfrm>
            <a:off x="4455893" y="2888910"/>
            <a:ext cx="2880320" cy="1200329"/>
          </a:xfrm>
          <a:prstGeom prst="rect">
            <a:avLst/>
          </a:prstGeom>
          <a:solidFill>
            <a:schemeClr val="accent4">
              <a:lumMod val="20000"/>
              <a:lumOff val="80000"/>
            </a:schemeClr>
          </a:solidFill>
        </p:spPr>
        <p:txBody>
          <a:bodyPr wrap="square" rtlCol="0">
            <a:spAutoFit/>
          </a:bodyPr>
          <a:lstStyle/>
          <a:p>
            <a:r>
              <a:rPr lang="en-GB" dirty="0"/>
              <a:t>Be Active: Being physically active, improves our physical health and can improve our mood and wellbeing. </a:t>
            </a:r>
          </a:p>
        </p:txBody>
      </p:sp>
    </p:spTree>
    <p:extLst>
      <p:ext uri="{BB962C8B-B14F-4D97-AF65-F5344CB8AC3E}">
        <p14:creationId xmlns:p14="http://schemas.microsoft.com/office/powerpoint/2010/main" val="248364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extBox 6">
            <a:extLst>
              <a:ext uri="{FF2B5EF4-FFF2-40B4-BE49-F238E27FC236}">
                <a16:creationId xmlns="" xmlns:a16="http://schemas.microsoft.com/office/drawing/2014/main" id="{2492BA85-F9D5-4607-815D-204829DBB2CA}"/>
              </a:ext>
            </a:extLst>
          </p:cNvPr>
          <p:cNvSpPr txBox="1"/>
          <p:nvPr/>
        </p:nvSpPr>
        <p:spPr>
          <a:xfrm>
            <a:off x="1008070" y="137304"/>
            <a:ext cx="5724170" cy="369332"/>
          </a:xfrm>
          <a:prstGeom prst="rect">
            <a:avLst/>
          </a:prstGeom>
          <a:noFill/>
        </p:spPr>
        <p:txBody>
          <a:bodyPr wrap="square" rtlCol="0">
            <a:spAutoFit/>
          </a:bodyPr>
          <a:lstStyle/>
          <a:p>
            <a:r>
              <a:rPr lang="en-GB" dirty="0"/>
              <a:t>5 ways to wellbeing</a:t>
            </a:r>
          </a:p>
        </p:txBody>
      </p:sp>
      <p:pic>
        <p:nvPicPr>
          <p:cNvPr id="5122" name="Picture 2">
            <a:extLst>
              <a:ext uri="{FF2B5EF4-FFF2-40B4-BE49-F238E27FC236}">
                <a16:creationId xmlns="" xmlns:a16="http://schemas.microsoft.com/office/drawing/2014/main" id="{B8EA66B4-C1D0-4F15-8611-7BE0F75A7BB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888" t="28863" r="23226" b="56666"/>
          <a:stretch/>
        </p:blipFill>
        <p:spPr bwMode="auto">
          <a:xfrm>
            <a:off x="1089352" y="1021632"/>
            <a:ext cx="5998820"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tural landscape Cartoon Nature - Little fresh green grass png download -  1792*1358 - Free Transparent Natural Landscape png Download. - Clip Art  Library">
            <a:extLst>
              <a:ext uri="{FF2B5EF4-FFF2-40B4-BE49-F238E27FC236}">
                <a16:creationId xmlns="" xmlns:a16="http://schemas.microsoft.com/office/drawing/2014/main" id="{68BF6A1C-4D3F-438D-B444-EAB949D66F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061" y="2468410"/>
            <a:ext cx="4491754" cy="34039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5BBC46E7-F2C1-479B-9561-600403433659}"/>
              </a:ext>
            </a:extLst>
          </p:cNvPr>
          <p:cNvSpPr txBox="1"/>
          <p:nvPr/>
        </p:nvSpPr>
        <p:spPr>
          <a:xfrm>
            <a:off x="5332423" y="2636912"/>
            <a:ext cx="1928981" cy="2585323"/>
          </a:xfrm>
          <a:prstGeom prst="rect">
            <a:avLst/>
          </a:prstGeom>
          <a:solidFill>
            <a:schemeClr val="tx2">
              <a:lumMod val="20000"/>
              <a:lumOff val="80000"/>
            </a:schemeClr>
          </a:solidFill>
        </p:spPr>
        <p:txBody>
          <a:bodyPr wrap="square" rtlCol="0">
            <a:spAutoFit/>
          </a:bodyPr>
          <a:lstStyle/>
          <a:p>
            <a:r>
              <a:rPr lang="en-GB" dirty="0"/>
              <a:t>Take Notice: Paying more attention to the present moment, to thoughts and feelings and to the world around, boosts our wellbeing. </a:t>
            </a:r>
          </a:p>
        </p:txBody>
      </p:sp>
    </p:spTree>
    <p:extLst>
      <p:ext uri="{BB962C8B-B14F-4D97-AF65-F5344CB8AC3E}">
        <p14:creationId xmlns:p14="http://schemas.microsoft.com/office/powerpoint/2010/main" val="2672549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extBox 6">
            <a:extLst>
              <a:ext uri="{FF2B5EF4-FFF2-40B4-BE49-F238E27FC236}">
                <a16:creationId xmlns="" xmlns:a16="http://schemas.microsoft.com/office/drawing/2014/main" id="{2492BA85-F9D5-4607-815D-204829DBB2CA}"/>
              </a:ext>
            </a:extLst>
          </p:cNvPr>
          <p:cNvSpPr txBox="1"/>
          <p:nvPr/>
        </p:nvSpPr>
        <p:spPr>
          <a:xfrm>
            <a:off x="1008070" y="137304"/>
            <a:ext cx="5724170" cy="369332"/>
          </a:xfrm>
          <a:prstGeom prst="rect">
            <a:avLst/>
          </a:prstGeom>
          <a:noFill/>
        </p:spPr>
        <p:txBody>
          <a:bodyPr wrap="square" rtlCol="0">
            <a:spAutoFit/>
          </a:bodyPr>
          <a:lstStyle/>
          <a:p>
            <a:r>
              <a:rPr lang="en-GB" dirty="0"/>
              <a:t>5 ways to wellbeing</a:t>
            </a:r>
          </a:p>
        </p:txBody>
      </p:sp>
      <p:pic>
        <p:nvPicPr>
          <p:cNvPr id="6146" name="Picture 2">
            <a:extLst>
              <a:ext uri="{FF2B5EF4-FFF2-40B4-BE49-F238E27FC236}">
                <a16:creationId xmlns="" xmlns:a16="http://schemas.microsoft.com/office/drawing/2014/main" id="{E8E56409-0986-41C3-B75D-08BC576DDDD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100" t="7714" r="33463" b="74476"/>
          <a:stretch/>
        </p:blipFill>
        <p:spPr bwMode="auto">
          <a:xfrm>
            <a:off x="1016429" y="661583"/>
            <a:ext cx="627819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elping Hand Icon Clipart Heart Shape - ClipArt Best">
            <a:extLst>
              <a:ext uri="{FF2B5EF4-FFF2-40B4-BE49-F238E27FC236}">
                <a16:creationId xmlns="" xmlns:a16="http://schemas.microsoft.com/office/drawing/2014/main" id="{11862C08-CCA9-469E-83EE-87918F47D5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8260" y="3048778"/>
            <a:ext cx="3086472" cy="28272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26B926D1-E202-477E-9B6F-80EB2BA42EF7}"/>
              </a:ext>
            </a:extLst>
          </p:cNvPr>
          <p:cNvSpPr txBox="1"/>
          <p:nvPr/>
        </p:nvSpPr>
        <p:spPr>
          <a:xfrm>
            <a:off x="4468881" y="3225506"/>
            <a:ext cx="2592288" cy="1477328"/>
          </a:xfrm>
          <a:prstGeom prst="rect">
            <a:avLst/>
          </a:prstGeom>
          <a:solidFill>
            <a:schemeClr val="accent2">
              <a:lumMod val="20000"/>
              <a:lumOff val="80000"/>
            </a:schemeClr>
          </a:solidFill>
        </p:spPr>
        <p:txBody>
          <a:bodyPr wrap="square" rtlCol="0">
            <a:spAutoFit/>
          </a:bodyPr>
          <a:lstStyle/>
          <a:p>
            <a:r>
              <a:rPr lang="en-GB" dirty="0"/>
              <a:t>Give: Any acts of kindness, whether small or large can make you feel happier and more satisfied about life. </a:t>
            </a:r>
          </a:p>
        </p:txBody>
      </p:sp>
    </p:spTree>
    <p:extLst>
      <p:ext uri="{BB962C8B-B14F-4D97-AF65-F5344CB8AC3E}">
        <p14:creationId xmlns:p14="http://schemas.microsoft.com/office/powerpoint/2010/main" val="3336778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extBox 6">
            <a:extLst>
              <a:ext uri="{FF2B5EF4-FFF2-40B4-BE49-F238E27FC236}">
                <a16:creationId xmlns="" xmlns:a16="http://schemas.microsoft.com/office/drawing/2014/main" id="{2492BA85-F9D5-4607-815D-204829DBB2CA}"/>
              </a:ext>
            </a:extLst>
          </p:cNvPr>
          <p:cNvSpPr txBox="1"/>
          <p:nvPr/>
        </p:nvSpPr>
        <p:spPr>
          <a:xfrm>
            <a:off x="1008070" y="137304"/>
            <a:ext cx="5724170" cy="369332"/>
          </a:xfrm>
          <a:prstGeom prst="rect">
            <a:avLst/>
          </a:prstGeom>
          <a:noFill/>
        </p:spPr>
        <p:txBody>
          <a:bodyPr wrap="square" rtlCol="0">
            <a:spAutoFit/>
          </a:bodyPr>
          <a:lstStyle/>
          <a:p>
            <a:r>
              <a:rPr lang="en-GB" dirty="0"/>
              <a:t>5 ways to wellbeing</a:t>
            </a:r>
          </a:p>
        </p:txBody>
      </p:sp>
      <p:pic>
        <p:nvPicPr>
          <p:cNvPr id="7170" name="Picture 2">
            <a:extLst>
              <a:ext uri="{FF2B5EF4-FFF2-40B4-BE49-F238E27FC236}">
                <a16:creationId xmlns="" xmlns:a16="http://schemas.microsoft.com/office/drawing/2014/main" id="{D27CC1F1-29AB-44FD-BC34-5A888EE8011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100" t="78953" r="31888" b="4666"/>
          <a:stretch/>
        </p:blipFill>
        <p:spPr bwMode="auto">
          <a:xfrm>
            <a:off x="1208583" y="783744"/>
            <a:ext cx="5724170" cy="17923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pen Book Clipart, HD Png Download , Transparent Png Image - PNGitem">
            <a:extLst>
              <a:ext uri="{FF2B5EF4-FFF2-40B4-BE49-F238E27FC236}">
                <a16:creationId xmlns="" xmlns:a16="http://schemas.microsoft.com/office/drawing/2014/main" id="{AD16CA99-DAC1-4A1E-A7EB-FF67E622411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9324" y="2708920"/>
            <a:ext cx="3290946" cy="28241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B9345F48-D941-4472-B257-AE1ADD18B8B8}"/>
              </a:ext>
            </a:extLst>
          </p:cNvPr>
          <p:cNvSpPr txBox="1"/>
          <p:nvPr/>
        </p:nvSpPr>
        <p:spPr>
          <a:xfrm>
            <a:off x="4469713" y="2804612"/>
            <a:ext cx="2931368" cy="1754326"/>
          </a:xfrm>
          <a:prstGeom prst="rect">
            <a:avLst/>
          </a:prstGeom>
          <a:solidFill>
            <a:schemeClr val="accent6">
              <a:lumMod val="20000"/>
              <a:lumOff val="80000"/>
            </a:schemeClr>
          </a:solidFill>
        </p:spPr>
        <p:txBody>
          <a:bodyPr wrap="square" rtlCol="0">
            <a:spAutoFit/>
          </a:bodyPr>
          <a:lstStyle/>
          <a:p>
            <a:pPr algn="l" fontAlgn="t"/>
            <a:r>
              <a:rPr lang="en-GB" b="0" i="0" dirty="0">
                <a:solidFill>
                  <a:srgbClr val="1B1B1B"/>
                </a:solidFill>
                <a:effectLst/>
                <a:latin typeface="Open Sans"/>
              </a:rPr>
              <a:t>Keep Learning: Being curious and seeking out new experiences in life, positively stimulates the brain</a:t>
            </a:r>
            <a:r>
              <a:rPr lang="en-GB" b="0" i="0" dirty="0" smtClean="0">
                <a:solidFill>
                  <a:srgbClr val="1B1B1B"/>
                </a:solidFill>
                <a:effectLst/>
                <a:latin typeface="Open Sans"/>
              </a:rPr>
              <a:t>. Don’t worry if things go wrong- try again</a:t>
            </a:r>
            <a:endParaRPr lang="en-GB" b="0" i="0" dirty="0">
              <a:solidFill>
                <a:srgbClr val="1B1B1B"/>
              </a:solidFill>
              <a:effectLst/>
              <a:latin typeface="Open Sans"/>
            </a:endParaRPr>
          </a:p>
        </p:txBody>
      </p:sp>
    </p:spTree>
    <p:extLst>
      <p:ext uri="{BB962C8B-B14F-4D97-AF65-F5344CB8AC3E}">
        <p14:creationId xmlns:p14="http://schemas.microsoft.com/office/powerpoint/2010/main" val="857167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extBox 6"/>
          <p:cNvSpPr txBox="1"/>
          <p:nvPr/>
        </p:nvSpPr>
        <p:spPr>
          <a:xfrm>
            <a:off x="899592" y="171968"/>
            <a:ext cx="5760640" cy="461665"/>
          </a:xfrm>
          <a:prstGeom prst="rect">
            <a:avLst/>
          </a:prstGeom>
          <a:noFill/>
        </p:spPr>
        <p:txBody>
          <a:bodyPr wrap="square" rtlCol="0">
            <a:spAutoFit/>
          </a:bodyPr>
          <a:lstStyle/>
          <a:p>
            <a:r>
              <a:rPr lang="en-GB" sz="2400" b="1" dirty="0"/>
              <a:t>Key points to remember:</a:t>
            </a:r>
          </a:p>
        </p:txBody>
      </p:sp>
      <p:sp>
        <p:nvSpPr>
          <p:cNvPr id="6" name="TextBox 5"/>
          <p:cNvSpPr txBox="1"/>
          <p:nvPr/>
        </p:nvSpPr>
        <p:spPr>
          <a:xfrm>
            <a:off x="1041359" y="783744"/>
            <a:ext cx="3530642" cy="59093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GB" sz="2000" dirty="0" smtClean="0"/>
              <a:t>Resilience is our ability to cope and overcome difficult situations/events</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Everyone experiences difficult times.</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Think </a:t>
            </a:r>
            <a:r>
              <a:rPr lang="en-GB" sz="2000" dirty="0"/>
              <a:t>of challenges as opportunities to learn- growth </a:t>
            </a:r>
            <a:r>
              <a:rPr lang="en-GB" sz="2000" dirty="0" err="1"/>
              <a:t>mindset</a:t>
            </a:r>
            <a:r>
              <a:rPr lang="en-GB" sz="2000" dirty="0" smtClean="0"/>
              <a:t>.</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a:t>P</a:t>
            </a:r>
            <a:r>
              <a:rPr lang="en-GB" sz="2000" dirty="0" smtClean="0"/>
              <a:t>ay attention to our body clues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It is alright to ask for help</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Resilience can be developed using the 5 ways to wellbeing</a:t>
            </a:r>
            <a:endParaRPr lang="en-GB" dirty="0"/>
          </a:p>
          <a:p>
            <a:endParaRPr lang="en-GB" dirty="0"/>
          </a:p>
        </p:txBody>
      </p:sp>
      <p:pic>
        <p:nvPicPr>
          <p:cNvPr id="2050" name="Picture 2" descr="Synergy Wellbeing Events and Network - The Synergy Centre">
            <a:extLst>
              <a:ext uri="{FF2B5EF4-FFF2-40B4-BE49-F238E27FC236}">
                <a16:creationId xmlns="" xmlns:a16="http://schemas.microsoft.com/office/drawing/2014/main" id="{43685BE7-62F0-4155-90C8-0CE211DF7C0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5512"/>
          <a:stretch/>
        </p:blipFill>
        <p:spPr bwMode="auto">
          <a:xfrm>
            <a:off x="4176714" y="1227348"/>
            <a:ext cx="481923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90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6" name="Picture 2" descr="Volunteers set up buddy scheme for Upavon and Rushall to help the community  through coronavirus | The Wiltshire Gazette and Herald">
            <a:extLst>
              <a:ext uri="{FF2B5EF4-FFF2-40B4-BE49-F238E27FC236}">
                <a16:creationId xmlns="" xmlns:a16="http://schemas.microsoft.com/office/drawing/2014/main" id="{2BB0F9DF-3264-48FD-804B-BA627DD6507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158" t="22723" r="19215" b="11631"/>
          <a:stretch/>
        </p:blipFill>
        <p:spPr bwMode="auto">
          <a:xfrm>
            <a:off x="4166501" y="3573015"/>
            <a:ext cx="2781763" cy="2333093"/>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4">
            <a:extLst>
              <a:ext uri="{FF2B5EF4-FFF2-40B4-BE49-F238E27FC236}"/>
            </a:extLst>
          </p:cNvPr>
          <p:cNvSpPr>
            <a:spLocks noGrp="1"/>
          </p:cNvSpPr>
          <p:nvPr>
            <p:ph type="title"/>
          </p:nvPr>
        </p:nvSpPr>
        <p:spPr>
          <a:xfrm rot="21298078">
            <a:off x="418782" y="569848"/>
            <a:ext cx="6746955" cy="1727200"/>
          </a:xfrm>
        </p:spPr>
        <p:txBody>
          <a:bodyPr>
            <a:normAutofit fontScale="90000"/>
          </a:bodyPr>
          <a:lstStyle/>
          <a:p>
            <a:pPr algn="ctr" fontAlgn="auto">
              <a:spcAft>
                <a:spcPts val="0"/>
              </a:spcAft>
              <a:defRPr/>
            </a:pPr>
            <a:r>
              <a:rPr lang="en-GB" dirty="0">
                <a:solidFill>
                  <a:schemeClr val="tx1"/>
                </a:solidFill>
              </a:rPr>
              <a:t>Write down three things in your life you are grateful for. It can be anything at all.</a:t>
            </a:r>
          </a:p>
        </p:txBody>
      </p:sp>
    </p:spTree>
    <p:extLst>
      <p:ext uri="{BB962C8B-B14F-4D97-AF65-F5344CB8AC3E}">
        <p14:creationId xmlns:p14="http://schemas.microsoft.com/office/powerpoint/2010/main" val="3707630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extBox 6">
            <a:extLst>
              <a:ext uri="{FF2B5EF4-FFF2-40B4-BE49-F238E27FC236}">
                <a16:creationId xmlns="" xmlns:a16="http://schemas.microsoft.com/office/drawing/2014/main" id="{A5786235-CC28-4A26-826E-8472CABEA467}"/>
              </a:ext>
            </a:extLst>
          </p:cNvPr>
          <p:cNvSpPr txBox="1"/>
          <p:nvPr/>
        </p:nvSpPr>
        <p:spPr>
          <a:xfrm>
            <a:off x="1254564" y="1124744"/>
            <a:ext cx="583771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kern="1200" dirty="0">
                <a:solidFill>
                  <a:schemeClr val="tx1"/>
                </a:solidFill>
                <a:effectLst/>
                <a:latin typeface="+mn-lt"/>
                <a:ea typeface="+mn-ea"/>
                <a:cs typeface="+mn-cs"/>
              </a:rPr>
              <a:t>To understand and recognise: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kern="1200" dirty="0">
              <a:solidFill>
                <a:schemeClr val="tx1"/>
              </a:solidFill>
              <a:effectLst/>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t>W</a:t>
            </a:r>
            <a:r>
              <a:rPr lang="en-GB" sz="2800" b="0" i="0" kern="1200" dirty="0">
                <a:solidFill>
                  <a:schemeClr val="tx1"/>
                </a:solidFill>
                <a:effectLst/>
                <a:latin typeface="+mn-lt"/>
                <a:ea typeface="+mn-ea"/>
                <a:cs typeface="+mn-cs"/>
              </a:rPr>
              <a:t>hat </a:t>
            </a:r>
            <a:r>
              <a:rPr lang="en-GB" sz="2800" dirty="0" smtClean="0"/>
              <a:t>resilience</a:t>
            </a:r>
            <a:r>
              <a:rPr lang="en-GB" sz="2800" b="0" i="0" kern="1200" dirty="0" smtClean="0">
                <a:solidFill>
                  <a:schemeClr val="tx1"/>
                </a:solidFill>
                <a:effectLst/>
                <a:latin typeface="+mn-lt"/>
                <a:ea typeface="+mn-ea"/>
                <a:cs typeface="+mn-cs"/>
              </a:rPr>
              <a:t> </a:t>
            </a:r>
            <a:r>
              <a:rPr lang="en-GB" sz="2800" b="0" i="0" kern="1200" dirty="0">
                <a:solidFill>
                  <a:schemeClr val="tx1"/>
                </a:solidFill>
                <a:effectLst/>
                <a:latin typeface="+mn-lt"/>
                <a:ea typeface="+mn-ea"/>
                <a:cs typeface="+mn-cs"/>
              </a:rPr>
              <a:t>is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smtClean="0"/>
              <a:t>Challenges which test our resilience</a:t>
            </a:r>
            <a:endParaRPr lang="en-GB" sz="2800" b="1" i="0" kern="1200" dirty="0">
              <a:solidFill>
                <a:schemeClr val="tx1"/>
              </a:solidFill>
              <a:effectLst/>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0" kern="1200" dirty="0">
                <a:solidFill>
                  <a:schemeClr val="tx1"/>
                </a:solidFill>
                <a:effectLst/>
                <a:latin typeface="+mn-lt"/>
                <a:ea typeface="+mn-ea"/>
                <a:cs typeface="+mn-cs"/>
              </a:rPr>
              <a:t>How </a:t>
            </a:r>
            <a:r>
              <a:rPr lang="en-GB" sz="2800" dirty="0" smtClean="0"/>
              <a:t>we can</a:t>
            </a:r>
            <a:r>
              <a:rPr lang="en-GB" sz="2800" b="0" i="0" kern="1200" dirty="0" smtClean="0">
                <a:solidFill>
                  <a:schemeClr val="tx1"/>
                </a:solidFill>
                <a:effectLst/>
                <a:latin typeface="+mn-lt"/>
                <a:ea typeface="+mn-ea"/>
                <a:cs typeface="+mn-cs"/>
              </a:rPr>
              <a:t> </a:t>
            </a:r>
            <a:r>
              <a:rPr lang="en-GB" sz="2800" b="0" i="0" kern="1200" dirty="0">
                <a:solidFill>
                  <a:schemeClr val="tx1"/>
                </a:solidFill>
                <a:effectLst/>
                <a:latin typeface="+mn-lt"/>
                <a:ea typeface="+mn-ea"/>
                <a:cs typeface="+mn-cs"/>
              </a:rPr>
              <a:t>increase our </a:t>
            </a:r>
            <a:r>
              <a:rPr lang="en-GB" sz="2800" dirty="0" smtClean="0"/>
              <a:t>resilience</a:t>
            </a:r>
            <a:r>
              <a:rPr lang="en-GB" sz="2800" b="0" i="0" kern="1200" dirty="0" smtClean="0">
                <a:solidFill>
                  <a:schemeClr val="tx1"/>
                </a:solidFill>
                <a:effectLst/>
                <a:latin typeface="+mn-lt"/>
                <a:ea typeface="+mn-ea"/>
                <a:cs typeface="+mn-cs"/>
              </a:rPr>
              <a:t> </a:t>
            </a:r>
            <a:r>
              <a:rPr lang="en-GB" sz="2800" b="0" i="0" kern="1200" dirty="0">
                <a:solidFill>
                  <a:schemeClr val="tx1"/>
                </a:solidFill>
                <a:effectLst/>
                <a:latin typeface="+mn-lt"/>
                <a:ea typeface="+mn-ea"/>
                <a:cs typeface="+mn-cs"/>
              </a:rPr>
              <a:t>by using the 5 ways to wellbeing.</a:t>
            </a:r>
          </a:p>
        </p:txBody>
      </p:sp>
      <p:sp>
        <p:nvSpPr>
          <p:cNvPr id="6" name="TextBox 5">
            <a:extLst>
              <a:ext uri="{FF2B5EF4-FFF2-40B4-BE49-F238E27FC236}">
                <a16:creationId xmlns="" xmlns:a16="http://schemas.microsoft.com/office/drawing/2014/main" id="{83698CC6-F921-4F3E-9188-F0E95CE5E520}"/>
              </a:ext>
            </a:extLst>
          </p:cNvPr>
          <p:cNvSpPr txBox="1"/>
          <p:nvPr/>
        </p:nvSpPr>
        <p:spPr>
          <a:xfrm>
            <a:off x="1254564" y="171968"/>
            <a:ext cx="5400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0" i="0" u="sng" kern="1200" dirty="0">
                <a:solidFill>
                  <a:schemeClr val="tx1"/>
                </a:solidFill>
                <a:effectLst/>
                <a:latin typeface="+mn-lt"/>
                <a:ea typeface="+mn-ea"/>
                <a:cs typeface="+mn-cs"/>
              </a:rPr>
              <a:t>Aims/objectives</a:t>
            </a:r>
          </a:p>
        </p:txBody>
      </p:sp>
      <p:sp>
        <p:nvSpPr>
          <p:cNvPr id="11" name="Title 4">
            <a:extLst>
              <a:ext uri="{FF2B5EF4-FFF2-40B4-BE49-F238E27FC236}"/>
            </a:extLst>
          </p:cNvPr>
          <p:cNvSpPr>
            <a:spLocks noGrp="1"/>
          </p:cNvSpPr>
          <p:nvPr>
            <p:ph type="title"/>
          </p:nvPr>
        </p:nvSpPr>
        <p:spPr>
          <a:xfrm>
            <a:off x="1244007" y="4653136"/>
            <a:ext cx="5411157" cy="711200"/>
          </a:xfrm>
        </p:spPr>
        <p:txBody>
          <a:bodyPr>
            <a:normAutofit fontScale="90000"/>
          </a:bodyPr>
          <a:lstStyle/>
          <a:p>
            <a:pPr algn="l" fontAlgn="auto">
              <a:spcAft>
                <a:spcPts val="0"/>
              </a:spcAft>
              <a:defRPr/>
            </a:pPr>
            <a:r>
              <a:rPr lang="en-GB" dirty="0"/>
              <a:t>Safe Space Ground Rules</a:t>
            </a:r>
          </a:p>
        </p:txBody>
      </p:sp>
    </p:spTree>
    <p:extLst>
      <p:ext uri="{BB962C8B-B14F-4D97-AF65-F5344CB8AC3E}">
        <p14:creationId xmlns:p14="http://schemas.microsoft.com/office/powerpoint/2010/main" val="1676429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7216"/>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12" name="Shape 184"/>
          <p:cNvSpPr txBox="1">
            <a:spLocks/>
          </p:cNvSpPr>
          <p:nvPr/>
        </p:nvSpPr>
        <p:spPr>
          <a:xfrm>
            <a:off x="683567" y="1711356"/>
            <a:ext cx="6721751" cy="3375900"/>
          </a:xfrm>
          <a:prstGeom prst="rect">
            <a:avLst/>
          </a:prstGeom>
        </p:spPr>
        <p:txBody>
          <a:bodyPr vert="horz" lIns="91425" tIns="91425" rIns="91425" bIns="91425"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Arial" panose="020B0604020202020204" pitchFamily="34" charset="0"/>
              <a:buNone/>
            </a:pPr>
            <a:endParaRPr lang="en-GB" sz="3000" dirty="0" smtClean="0">
              <a:solidFill>
                <a:srgbClr val="222222"/>
              </a:solidFill>
              <a:highlight>
                <a:srgbClr val="FFFFFF"/>
              </a:highlight>
              <a:latin typeface="Century Gothic"/>
              <a:ea typeface="Century Gothic"/>
              <a:cs typeface="Century Gothic"/>
              <a:sym typeface="Century Gothic"/>
            </a:endParaRPr>
          </a:p>
          <a:p>
            <a:pPr>
              <a:spcBef>
                <a:spcPts val="0"/>
              </a:spcBef>
              <a:buFont typeface="Arial" panose="020B0604020202020204" pitchFamily="34" charset="0"/>
              <a:buNone/>
            </a:pPr>
            <a:endParaRPr lang="en-GB" sz="3000" dirty="0">
              <a:latin typeface="Century Gothic"/>
              <a:ea typeface="Century Gothic"/>
              <a:cs typeface="Century Gothic"/>
              <a:sym typeface="Century Gothic"/>
            </a:endParaRPr>
          </a:p>
        </p:txBody>
      </p:sp>
      <p:sp>
        <p:nvSpPr>
          <p:cNvPr id="13" name="Title 1"/>
          <p:cNvSpPr txBox="1">
            <a:spLocks/>
          </p:cNvSpPr>
          <p:nvPr/>
        </p:nvSpPr>
        <p:spPr>
          <a:xfrm>
            <a:off x="-847805" y="-278377"/>
            <a:ext cx="9161463" cy="1512466"/>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4000" dirty="0" smtClean="0"/>
              <a:t>What is Resilience?</a:t>
            </a:r>
            <a:endParaRPr lang="en-GB" sz="4000" dirty="0"/>
          </a:p>
        </p:txBody>
      </p:sp>
      <p:sp>
        <p:nvSpPr>
          <p:cNvPr id="6" name="Rectangle 5"/>
          <p:cNvSpPr/>
          <p:nvPr/>
        </p:nvSpPr>
        <p:spPr>
          <a:xfrm>
            <a:off x="1040043" y="1116938"/>
            <a:ext cx="6237791"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2800" b="1" dirty="0"/>
              <a:t>Resilience</a:t>
            </a:r>
            <a:r>
              <a:rPr lang="en-GB" sz="2800" dirty="0"/>
              <a:t> is the ability to cope when things go wrong</a:t>
            </a:r>
            <a:r>
              <a:rPr lang="en-GB" sz="2800" dirty="0" smtClean="0"/>
              <a:t>.</a:t>
            </a:r>
          </a:p>
          <a:p>
            <a:endParaRPr lang="en-GB" sz="2800" dirty="0" smtClean="0"/>
          </a:p>
          <a:p>
            <a:r>
              <a:rPr lang="en-GB" sz="2800" dirty="0"/>
              <a:t>Resilience can also be described as:</a:t>
            </a:r>
          </a:p>
          <a:p>
            <a:pPr marL="457200" indent="-457200">
              <a:buFont typeface="Arial" panose="020B0604020202020204" pitchFamily="34" charset="0"/>
              <a:buChar char="•"/>
            </a:pPr>
            <a:r>
              <a:rPr lang="en-GB" sz="2800" dirty="0"/>
              <a:t>Bouncing back after difficult times</a:t>
            </a:r>
            <a:r>
              <a:rPr lang="en-GB" sz="2800" dirty="0" smtClean="0"/>
              <a:t>.</a:t>
            </a:r>
          </a:p>
          <a:p>
            <a:pPr marL="457200" indent="-457200">
              <a:buFont typeface="Arial" panose="020B0604020202020204" pitchFamily="34" charset="0"/>
              <a:buChar char="•"/>
            </a:pPr>
            <a:r>
              <a:rPr lang="en-GB" sz="2800" dirty="0" smtClean="0"/>
              <a:t> </a:t>
            </a:r>
            <a:r>
              <a:rPr lang="en-GB" sz="2800" dirty="0"/>
              <a:t>Dealing with challenges and still holding your head up. </a:t>
            </a:r>
            <a:endParaRPr lang="en-GB" sz="2800" dirty="0" smtClean="0"/>
          </a:p>
          <a:p>
            <a:pPr marL="457200" indent="-457200">
              <a:buFont typeface="Arial" panose="020B0604020202020204" pitchFamily="34" charset="0"/>
              <a:buChar char="•"/>
            </a:pPr>
            <a:r>
              <a:rPr lang="en-GB" sz="2800" dirty="0" smtClean="0"/>
              <a:t>Giving </a:t>
            </a:r>
            <a:r>
              <a:rPr lang="en-GB" sz="2800" dirty="0"/>
              <a:t>things a go or trying your best</a:t>
            </a:r>
            <a:r>
              <a:rPr lang="en-GB" sz="2800" dirty="0" smtClean="0"/>
              <a:t>.</a:t>
            </a:r>
          </a:p>
          <a:p>
            <a:pPr marL="457200" indent="-457200">
              <a:buFont typeface="Arial" panose="020B0604020202020204" pitchFamily="34" charset="0"/>
              <a:buChar char="•"/>
            </a:pPr>
            <a:r>
              <a:rPr lang="en-GB" sz="2800" dirty="0" smtClean="0"/>
              <a:t> </a:t>
            </a:r>
            <a:r>
              <a:rPr lang="en-GB" sz="2800" dirty="0"/>
              <a:t>Being strong on the inside.</a:t>
            </a:r>
          </a:p>
        </p:txBody>
      </p:sp>
      <p:pic>
        <p:nvPicPr>
          <p:cNvPr id="14" name="Picture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0043" y="5139693"/>
            <a:ext cx="1835738" cy="179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4615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26"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80">
                                          <p:stCondLst>
                                            <p:cond delay="0"/>
                                          </p:stCondLst>
                                        </p:cTn>
                                        <p:tgtEl>
                                          <p:spTgt spid="14"/>
                                        </p:tgtEl>
                                      </p:cBhvr>
                                    </p:animEffect>
                                    <p:anim calcmode="lin" valueType="num">
                                      <p:cBhvr>
                                        <p:cTn id="1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6" dur="26">
                                          <p:stCondLst>
                                            <p:cond delay="650"/>
                                          </p:stCondLst>
                                        </p:cTn>
                                        <p:tgtEl>
                                          <p:spTgt spid="14"/>
                                        </p:tgtEl>
                                      </p:cBhvr>
                                      <p:to x="100000" y="60000"/>
                                    </p:animScale>
                                    <p:animScale>
                                      <p:cBhvr>
                                        <p:cTn id="17" dur="166" decel="50000">
                                          <p:stCondLst>
                                            <p:cond delay="676"/>
                                          </p:stCondLst>
                                        </p:cTn>
                                        <p:tgtEl>
                                          <p:spTgt spid="14"/>
                                        </p:tgtEl>
                                      </p:cBhvr>
                                      <p:to x="100000" y="100000"/>
                                    </p:animScale>
                                    <p:animScale>
                                      <p:cBhvr>
                                        <p:cTn id="18" dur="26">
                                          <p:stCondLst>
                                            <p:cond delay="1312"/>
                                          </p:stCondLst>
                                        </p:cTn>
                                        <p:tgtEl>
                                          <p:spTgt spid="14"/>
                                        </p:tgtEl>
                                      </p:cBhvr>
                                      <p:to x="100000" y="80000"/>
                                    </p:animScale>
                                    <p:animScale>
                                      <p:cBhvr>
                                        <p:cTn id="19" dur="166" decel="50000">
                                          <p:stCondLst>
                                            <p:cond delay="1338"/>
                                          </p:stCondLst>
                                        </p:cTn>
                                        <p:tgtEl>
                                          <p:spTgt spid="14"/>
                                        </p:tgtEl>
                                      </p:cBhvr>
                                      <p:to x="100000" y="100000"/>
                                    </p:animScale>
                                    <p:animScale>
                                      <p:cBhvr>
                                        <p:cTn id="20" dur="26">
                                          <p:stCondLst>
                                            <p:cond delay="1642"/>
                                          </p:stCondLst>
                                        </p:cTn>
                                        <p:tgtEl>
                                          <p:spTgt spid="14"/>
                                        </p:tgtEl>
                                      </p:cBhvr>
                                      <p:to x="100000" y="90000"/>
                                    </p:animScale>
                                    <p:animScale>
                                      <p:cBhvr>
                                        <p:cTn id="21" dur="166" decel="50000">
                                          <p:stCondLst>
                                            <p:cond delay="1668"/>
                                          </p:stCondLst>
                                        </p:cTn>
                                        <p:tgtEl>
                                          <p:spTgt spid="14"/>
                                        </p:tgtEl>
                                      </p:cBhvr>
                                      <p:to x="100000" y="100000"/>
                                    </p:animScale>
                                    <p:animScale>
                                      <p:cBhvr>
                                        <p:cTn id="22" dur="26">
                                          <p:stCondLst>
                                            <p:cond delay="1808"/>
                                          </p:stCondLst>
                                        </p:cTn>
                                        <p:tgtEl>
                                          <p:spTgt spid="14"/>
                                        </p:tgtEl>
                                      </p:cBhvr>
                                      <p:to x="100000" y="95000"/>
                                    </p:animScale>
                                    <p:animScale>
                                      <p:cBhvr>
                                        <p:cTn id="23"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7216"/>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Content Placeholder 5"/>
          <p:cNvSpPr>
            <a:spLocks noGrp="1"/>
          </p:cNvSpPr>
          <p:nvPr>
            <p:ph idx="1"/>
          </p:nvPr>
        </p:nvSpPr>
        <p:spPr>
          <a:xfrm>
            <a:off x="997074" y="1622703"/>
            <a:ext cx="6368142" cy="4384257"/>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defRPr/>
            </a:pPr>
            <a:r>
              <a:rPr lang="en-GB" dirty="0">
                <a:latin typeface="Calibri Light" panose="020F0302020204030204" pitchFamily="34" charset="0"/>
                <a:cs typeface="Calibri Light" panose="020F0302020204030204" pitchFamily="34" charset="0"/>
              </a:rPr>
              <a:t>Bullying/friendship issues</a:t>
            </a:r>
          </a:p>
          <a:p>
            <a:pPr>
              <a:defRPr/>
            </a:pPr>
            <a:r>
              <a:rPr lang="en-GB" dirty="0" smtClean="0">
                <a:latin typeface="Calibri Light" panose="020F0302020204030204" pitchFamily="34" charset="0"/>
                <a:cs typeface="Calibri Light" panose="020F0302020204030204" pitchFamily="34" charset="0"/>
              </a:rPr>
              <a:t>Moving </a:t>
            </a:r>
            <a:r>
              <a:rPr lang="en-GB" dirty="0">
                <a:latin typeface="Calibri Light" panose="020F0302020204030204" pitchFamily="34" charset="0"/>
                <a:cs typeface="Calibri Light" panose="020F0302020204030204" pitchFamily="34" charset="0"/>
              </a:rPr>
              <a:t>to a new school or place</a:t>
            </a:r>
          </a:p>
          <a:p>
            <a:pPr>
              <a:defRPr/>
            </a:pPr>
            <a:r>
              <a:rPr lang="en-GB" dirty="0" smtClean="0">
                <a:latin typeface="Calibri Light" panose="020F0302020204030204" pitchFamily="34" charset="0"/>
                <a:cs typeface="Calibri Light" panose="020F0302020204030204" pitchFamily="34" charset="0"/>
              </a:rPr>
              <a:t>Losing </a:t>
            </a:r>
            <a:r>
              <a:rPr lang="en-GB" dirty="0">
                <a:latin typeface="Calibri Light" panose="020F0302020204030204" pitchFamily="34" charset="0"/>
                <a:cs typeface="Calibri Light" panose="020F0302020204030204" pitchFamily="34" charset="0"/>
              </a:rPr>
              <a:t>people that we love </a:t>
            </a:r>
          </a:p>
          <a:p>
            <a:pPr>
              <a:defRPr/>
            </a:pPr>
            <a:r>
              <a:rPr lang="en-GB" dirty="0">
                <a:latin typeface="Calibri Light" panose="020F0302020204030204" pitchFamily="34" charset="0"/>
                <a:cs typeface="Calibri Light" panose="020F0302020204030204" pitchFamily="34" charset="0"/>
              </a:rPr>
              <a:t>Exams and tests</a:t>
            </a:r>
          </a:p>
          <a:p>
            <a:pPr>
              <a:defRPr/>
            </a:pPr>
            <a:r>
              <a:rPr lang="en-GB" dirty="0" smtClean="0">
                <a:latin typeface="Calibri Light" panose="020F0302020204030204" pitchFamily="34" charset="0"/>
                <a:cs typeface="Calibri Light" panose="020F0302020204030204" pitchFamily="34" charset="0"/>
              </a:rPr>
              <a:t>Getting </a:t>
            </a:r>
            <a:r>
              <a:rPr lang="en-GB" dirty="0">
                <a:latin typeface="Calibri Light" panose="020F0302020204030204" pitchFamily="34" charset="0"/>
                <a:cs typeface="Calibri Light" panose="020F0302020204030204" pitchFamily="34" charset="0"/>
              </a:rPr>
              <a:t>into arguments with people</a:t>
            </a:r>
          </a:p>
          <a:p>
            <a:pPr>
              <a:defRPr/>
            </a:pPr>
            <a:r>
              <a:rPr lang="en-GB" dirty="0" smtClean="0">
                <a:latin typeface="Calibri Light" panose="020F0302020204030204" pitchFamily="34" charset="0"/>
                <a:cs typeface="Calibri Light" panose="020F0302020204030204" pitchFamily="34" charset="0"/>
              </a:rPr>
              <a:t>Losing</a:t>
            </a:r>
          </a:p>
          <a:p>
            <a:pPr>
              <a:defRPr/>
            </a:pPr>
            <a:r>
              <a:rPr lang="en-GB" dirty="0" smtClean="0">
                <a:latin typeface="Calibri Light" panose="020F0302020204030204" pitchFamily="34" charset="0"/>
                <a:cs typeface="Calibri Light" panose="020F0302020204030204" pitchFamily="34" charset="0"/>
              </a:rPr>
              <a:t>Illness</a:t>
            </a:r>
          </a:p>
          <a:p>
            <a:pPr>
              <a:defRPr/>
            </a:pPr>
            <a:r>
              <a:rPr lang="en-GB" dirty="0" smtClean="0">
                <a:latin typeface="Calibri Light" panose="020F0302020204030204" pitchFamily="34" charset="0"/>
                <a:cs typeface="Calibri Light" panose="020F0302020204030204" pitchFamily="34" charset="0"/>
              </a:rPr>
              <a:t>Family issues</a:t>
            </a:r>
          </a:p>
          <a:p>
            <a:pPr marL="0" indent="0">
              <a:buNone/>
              <a:defRPr/>
            </a:pPr>
            <a:endParaRPr lang="en-GB" dirty="0">
              <a:latin typeface="Arial" panose="020B0604020202020204" pitchFamily="34" charset="0"/>
            </a:endParaRPr>
          </a:p>
          <a:p>
            <a:endParaRPr lang="en-GB" dirty="0"/>
          </a:p>
        </p:txBody>
      </p:sp>
      <p:sp>
        <p:nvSpPr>
          <p:cNvPr id="8" name="TextBox 7"/>
          <p:cNvSpPr txBox="1"/>
          <p:nvPr/>
        </p:nvSpPr>
        <p:spPr>
          <a:xfrm>
            <a:off x="864075" y="491356"/>
            <a:ext cx="6660253" cy="584775"/>
          </a:xfrm>
          <a:prstGeom prst="rect">
            <a:avLst/>
          </a:prstGeom>
          <a:noFill/>
        </p:spPr>
        <p:txBody>
          <a:bodyPr wrap="square" rtlCol="0">
            <a:spAutoFit/>
          </a:bodyPr>
          <a:lstStyle/>
          <a:p>
            <a:pPr lvl="0" algn="ctr">
              <a:defRPr/>
            </a:pPr>
            <a:r>
              <a:rPr lang="en-GB" sz="3200" dirty="0" smtClean="0">
                <a:ln w="0"/>
                <a:solidFill>
                  <a:prstClr val="black"/>
                </a:solidFill>
                <a:latin typeface="Arial" panose="020B0604020202020204" pitchFamily="34" charset="0"/>
              </a:rPr>
              <a:t>Everybody experiences </a:t>
            </a:r>
            <a:r>
              <a:rPr lang="en-GB" sz="3200" dirty="0">
                <a:ln w="0"/>
                <a:solidFill>
                  <a:prstClr val="black"/>
                </a:solidFill>
                <a:latin typeface="Arial" panose="020B0604020202020204" pitchFamily="34" charset="0"/>
              </a:rPr>
              <a:t>challenges. </a:t>
            </a:r>
          </a:p>
        </p:txBody>
      </p:sp>
      <p:sp>
        <p:nvSpPr>
          <p:cNvPr id="9" name="TextBox 8"/>
          <p:cNvSpPr txBox="1"/>
          <p:nvPr/>
        </p:nvSpPr>
        <p:spPr>
          <a:xfrm>
            <a:off x="1137266" y="6251815"/>
            <a:ext cx="3456384" cy="461665"/>
          </a:xfrm>
          <a:prstGeom prst="rect">
            <a:avLst/>
          </a:prstGeom>
          <a:noFill/>
        </p:spPr>
        <p:txBody>
          <a:bodyPr wrap="square" rtlCol="0">
            <a:spAutoFit/>
          </a:bodyPr>
          <a:lstStyle/>
          <a:p>
            <a:r>
              <a:rPr lang="en-GB" sz="2400" dirty="0" smtClean="0"/>
              <a:t>And many more…</a:t>
            </a:r>
            <a:endParaRPr lang="en-GB" sz="2400" dirty="0"/>
          </a:p>
        </p:txBody>
      </p:sp>
    </p:spTree>
    <p:extLst>
      <p:ext uri="{BB962C8B-B14F-4D97-AF65-F5344CB8AC3E}">
        <p14:creationId xmlns:p14="http://schemas.microsoft.com/office/powerpoint/2010/main" val="390089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Examples of Boyle's Law in Various Fields - Science Struck"/>
          <p:cNvPicPr>
            <a:picLocks noChangeAspect="1" noChangeArrowheads="1"/>
          </p:cNvPicPr>
          <p:nvPr/>
        </p:nvPicPr>
        <p:blipFill rotWithShape="1">
          <a:blip r:embed="rId3">
            <a:extLst>
              <a:ext uri="{28A0092B-C50C-407E-A947-70E740481C1C}">
                <a14:useLocalDpi xmlns:a14="http://schemas.microsoft.com/office/drawing/2010/main" val="0"/>
              </a:ext>
            </a:extLst>
          </a:blip>
          <a:srcRect l="25543"/>
          <a:stretch/>
        </p:blipFill>
        <p:spPr bwMode="auto">
          <a:xfrm>
            <a:off x="-31095" y="-68792"/>
            <a:ext cx="7662700" cy="68438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35" t="35024" r="92371" b="9806"/>
          <a:stretch/>
        </p:blipFill>
        <p:spPr bwMode="auto">
          <a:xfrm>
            <a:off x="0" y="-7216"/>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11" name="Title 4">
            <a:extLst>
              <a:ext uri="{FF2B5EF4-FFF2-40B4-BE49-F238E27FC236}"/>
            </a:extLst>
          </p:cNvPr>
          <p:cNvSpPr txBox="1">
            <a:spLocks/>
          </p:cNvSpPr>
          <p:nvPr/>
        </p:nvSpPr>
        <p:spPr>
          <a:xfrm>
            <a:off x="1031944" y="372990"/>
            <a:ext cx="6319608" cy="866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4000" b="1" dirty="0" smtClean="0">
                <a:solidFill>
                  <a:schemeClr val="bg1"/>
                </a:solidFill>
              </a:rPr>
              <a:t>How challenges can make us feel</a:t>
            </a:r>
            <a:endParaRPr lang="en-GB" sz="4000" b="1" dirty="0">
              <a:solidFill>
                <a:schemeClr val="bg1"/>
              </a:solidFill>
            </a:endParaRPr>
          </a:p>
        </p:txBody>
      </p:sp>
      <p:grpSp>
        <p:nvGrpSpPr>
          <p:cNvPr id="30" name="Group 29"/>
          <p:cNvGrpSpPr/>
          <p:nvPr/>
        </p:nvGrpSpPr>
        <p:grpSpPr>
          <a:xfrm>
            <a:off x="13212960" y="3548507"/>
            <a:ext cx="1876425" cy="730250"/>
            <a:chOff x="1199768" y="1509354"/>
            <a:chExt cx="1876425" cy="730250"/>
          </a:xfrm>
        </p:grpSpPr>
        <p:sp>
          <p:nvSpPr>
            <p:cNvPr id="17" name="Oval 16">
              <a:extLst>
                <a:ext uri="{FF2B5EF4-FFF2-40B4-BE49-F238E27FC236}"/>
              </a:extLst>
            </p:cNvPr>
            <p:cNvSpPr/>
            <p:nvPr/>
          </p:nvSpPr>
          <p:spPr>
            <a:xfrm rot="20205342">
              <a:off x="1199768" y="1509354"/>
              <a:ext cx="1876425" cy="730250"/>
            </a:xfrm>
            <a:prstGeom prst="ellipse">
              <a:avLst/>
            </a:prstGeom>
            <a:solidFill>
              <a:srgbClr val="CB1A2E"/>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anose="020B0604020202020204" pitchFamily="34" charset="0"/>
              </a:endParaRPr>
            </a:p>
          </p:txBody>
        </p:sp>
        <p:sp>
          <p:nvSpPr>
            <p:cNvPr id="20" name="Rectangle 19"/>
            <p:cNvSpPr>
              <a:spLocks noChangeArrowheads="1"/>
            </p:cNvSpPr>
            <p:nvPr/>
          </p:nvSpPr>
          <p:spPr bwMode="auto">
            <a:xfrm rot="20112549">
              <a:off x="1569655" y="1612541"/>
              <a:ext cx="1135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r>
                <a:rPr lang="en-GB" altLang="en-US" sz="2800" dirty="0">
                  <a:solidFill>
                    <a:schemeClr val="bg1"/>
                  </a:solidFill>
                  <a:latin typeface="Arial" pitchFamily="34" charset="0"/>
                </a:rPr>
                <a:t>Angry </a:t>
              </a:r>
            </a:p>
          </p:txBody>
        </p:sp>
      </p:grpSp>
      <p:grpSp>
        <p:nvGrpSpPr>
          <p:cNvPr id="7" name="Group 6"/>
          <p:cNvGrpSpPr/>
          <p:nvPr/>
        </p:nvGrpSpPr>
        <p:grpSpPr>
          <a:xfrm>
            <a:off x="10836696" y="5049025"/>
            <a:ext cx="1878013" cy="730250"/>
            <a:chOff x="3495675" y="2003425"/>
            <a:chExt cx="1878013" cy="730250"/>
          </a:xfrm>
        </p:grpSpPr>
        <p:sp>
          <p:nvSpPr>
            <p:cNvPr id="18" name="Oval 17">
              <a:extLst>
                <a:ext uri="{FF2B5EF4-FFF2-40B4-BE49-F238E27FC236}"/>
              </a:extLst>
            </p:cNvPr>
            <p:cNvSpPr/>
            <p:nvPr/>
          </p:nvSpPr>
          <p:spPr>
            <a:xfrm rot="951582">
              <a:off x="3495675" y="2003425"/>
              <a:ext cx="1878013" cy="730250"/>
            </a:xfrm>
            <a:prstGeom prst="ellipse">
              <a:avLst/>
            </a:prstGeom>
            <a:solidFill>
              <a:srgbClr val="0066AF"/>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anose="020B0604020202020204" pitchFamily="34" charset="0"/>
              </a:endParaRPr>
            </a:p>
          </p:txBody>
        </p:sp>
        <p:sp>
          <p:nvSpPr>
            <p:cNvPr id="21" name="Rectangle 20"/>
            <p:cNvSpPr>
              <a:spLocks noChangeArrowheads="1"/>
            </p:cNvSpPr>
            <p:nvPr/>
          </p:nvSpPr>
          <p:spPr bwMode="auto">
            <a:xfrm rot="1068897">
              <a:off x="3990975" y="2106613"/>
              <a:ext cx="87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r>
                <a:rPr lang="en-GB" altLang="en-US" sz="2800" dirty="0">
                  <a:solidFill>
                    <a:schemeClr val="bg1"/>
                  </a:solidFill>
                  <a:latin typeface="Arial" pitchFamily="34" charset="0"/>
                </a:rPr>
                <a:t>Sad </a:t>
              </a:r>
            </a:p>
          </p:txBody>
        </p:sp>
      </p:grpSp>
      <p:grpSp>
        <p:nvGrpSpPr>
          <p:cNvPr id="29" name="Group 28"/>
          <p:cNvGrpSpPr/>
          <p:nvPr/>
        </p:nvGrpSpPr>
        <p:grpSpPr>
          <a:xfrm>
            <a:off x="11770146" y="-433917"/>
            <a:ext cx="2217738" cy="730250"/>
            <a:chOff x="3047401" y="2095728"/>
            <a:chExt cx="2217738" cy="730250"/>
          </a:xfrm>
        </p:grpSpPr>
        <p:sp>
          <p:nvSpPr>
            <p:cNvPr id="19" name="Oval 18">
              <a:extLst>
                <a:ext uri="{FF2B5EF4-FFF2-40B4-BE49-F238E27FC236}"/>
              </a:extLst>
            </p:cNvPr>
            <p:cNvSpPr/>
            <p:nvPr/>
          </p:nvSpPr>
          <p:spPr>
            <a:xfrm rot="21084045">
              <a:off x="3047401" y="2095728"/>
              <a:ext cx="2217738" cy="730250"/>
            </a:xfrm>
            <a:prstGeom prst="ellipse">
              <a:avLst/>
            </a:prstGeom>
            <a:solidFill>
              <a:srgbClr val="00A138"/>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anose="020B0604020202020204" pitchFamily="34" charset="0"/>
              </a:endParaRPr>
            </a:p>
          </p:txBody>
        </p:sp>
        <p:sp>
          <p:nvSpPr>
            <p:cNvPr id="22" name="Rectangle 21"/>
            <p:cNvSpPr>
              <a:spLocks noChangeArrowheads="1"/>
            </p:cNvSpPr>
            <p:nvPr/>
          </p:nvSpPr>
          <p:spPr bwMode="auto">
            <a:xfrm rot="21129746">
              <a:off x="3190276" y="2210028"/>
              <a:ext cx="20399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r>
                <a:rPr lang="en-GB" altLang="en-US" sz="2800" dirty="0">
                  <a:solidFill>
                    <a:schemeClr val="bg1"/>
                  </a:solidFill>
                  <a:latin typeface="Arial" pitchFamily="34" charset="0"/>
                </a:rPr>
                <a:t>Frustrated</a:t>
              </a:r>
              <a:r>
                <a:rPr lang="en-GB" altLang="en-US" sz="2800" b="1" dirty="0">
                  <a:solidFill>
                    <a:schemeClr val="bg1"/>
                  </a:solidFill>
                  <a:latin typeface="Arial" pitchFamily="34" charset="0"/>
                </a:rPr>
                <a:t> </a:t>
              </a:r>
            </a:p>
          </p:txBody>
        </p:sp>
      </p:grpSp>
      <p:grpSp>
        <p:nvGrpSpPr>
          <p:cNvPr id="12" name="Group 11"/>
          <p:cNvGrpSpPr/>
          <p:nvPr/>
        </p:nvGrpSpPr>
        <p:grpSpPr>
          <a:xfrm>
            <a:off x="9892134" y="835177"/>
            <a:ext cx="1878012" cy="614362"/>
            <a:chOff x="1128713" y="4725988"/>
            <a:chExt cx="1878012" cy="614362"/>
          </a:xfrm>
        </p:grpSpPr>
        <p:sp>
          <p:nvSpPr>
            <p:cNvPr id="15" name="Oval 14">
              <a:extLst>
                <a:ext uri="{FF2B5EF4-FFF2-40B4-BE49-F238E27FC236}"/>
              </a:extLst>
            </p:cNvPr>
            <p:cNvSpPr/>
            <p:nvPr/>
          </p:nvSpPr>
          <p:spPr>
            <a:xfrm rot="20958848">
              <a:off x="1128713" y="4725988"/>
              <a:ext cx="1878012" cy="614362"/>
            </a:xfrm>
            <a:prstGeom prst="ellipse">
              <a:avLst/>
            </a:prstGeom>
            <a:solidFill>
              <a:srgbClr val="5F2A85"/>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anose="020B0604020202020204" pitchFamily="34" charset="0"/>
              </a:endParaRPr>
            </a:p>
          </p:txBody>
        </p:sp>
        <p:sp>
          <p:nvSpPr>
            <p:cNvPr id="23" name="Rectangle 22"/>
            <p:cNvSpPr>
              <a:spLocks noChangeArrowheads="1"/>
            </p:cNvSpPr>
            <p:nvPr/>
          </p:nvSpPr>
          <p:spPr bwMode="auto">
            <a:xfrm rot="21024172">
              <a:off x="1428750" y="4760913"/>
              <a:ext cx="1277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r>
                <a:rPr lang="en-GB" altLang="en-US" sz="2800" dirty="0">
                  <a:solidFill>
                    <a:schemeClr val="bg1"/>
                  </a:solidFill>
                  <a:latin typeface="Arial" pitchFamily="34" charset="0"/>
                </a:rPr>
                <a:t>Upset</a:t>
              </a:r>
              <a:r>
                <a:rPr lang="en-GB" altLang="en-US" sz="2800" dirty="0">
                  <a:latin typeface="Arial" pitchFamily="34" charset="0"/>
                </a:rPr>
                <a:t> </a:t>
              </a:r>
            </a:p>
          </p:txBody>
        </p:sp>
      </p:grpSp>
      <p:grpSp>
        <p:nvGrpSpPr>
          <p:cNvPr id="28" name="Group 27"/>
          <p:cNvGrpSpPr/>
          <p:nvPr/>
        </p:nvGrpSpPr>
        <p:grpSpPr>
          <a:xfrm>
            <a:off x="15143248" y="5038654"/>
            <a:ext cx="1876425" cy="614363"/>
            <a:chOff x="3987800" y="3736975"/>
            <a:chExt cx="1876425" cy="614363"/>
          </a:xfrm>
        </p:grpSpPr>
        <p:sp>
          <p:nvSpPr>
            <p:cNvPr id="16" name="Oval 15">
              <a:extLst>
                <a:ext uri="{FF2B5EF4-FFF2-40B4-BE49-F238E27FC236}"/>
              </a:extLst>
            </p:cNvPr>
            <p:cNvSpPr/>
            <p:nvPr/>
          </p:nvSpPr>
          <p:spPr>
            <a:xfrm>
              <a:off x="3987800" y="3736975"/>
              <a:ext cx="1876425" cy="614363"/>
            </a:xfrm>
            <a:prstGeom prst="ellipse">
              <a:avLst/>
            </a:prstGeom>
            <a:solidFill>
              <a:srgbClr val="F2B002"/>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anose="020B0604020202020204" pitchFamily="34" charset="0"/>
              </a:endParaRPr>
            </a:p>
          </p:txBody>
        </p:sp>
        <p:sp>
          <p:nvSpPr>
            <p:cNvPr id="24" name="Rectangle 23"/>
            <p:cNvSpPr>
              <a:spLocks noChangeArrowheads="1"/>
            </p:cNvSpPr>
            <p:nvPr/>
          </p:nvSpPr>
          <p:spPr bwMode="auto">
            <a:xfrm>
              <a:off x="4208463" y="3784600"/>
              <a:ext cx="158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r>
                <a:rPr lang="en-GB" altLang="en-US" sz="2800" dirty="0">
                  <a:solidFill>
                    <a:schemeClr val="bg1"/>
                  </a:solidFill>
                  <a:latin typeface="Arial" pitchFamily="34" charset="0"/>
                </a:rPr>
                <a:t>Anxious</a:t>
              </a:r>
              <a:r>
                <a:rPr lang="en-GB" altLang="en-US" sz="2800" dirty="0">
                  <a:latin typeface="Arial" pitchFamily="34" charset="0"/>
                </a:rPr>
                <a:t> </a:t>
              </a:r>
            </a:p>
          </p:txBody>
        </p:sp>
      </p:grpSp>
      <p:grpSp>
        <p:nvGrpSpPr>
          <p:cNvPr id="13" name="Group 12"/>
          <p:cNvGrpSpPr/>
          <p:nvPr/>
        </p:nvGrpSpPr>
        <p:grpSpPr>
          <a:xfrm>
            <a:off x="13212959" y="837327"/>
            <a:ext cx="1876425" cy="614363"/>
            <a:chOff x="4048125" y="5283200"/>
            <a:chExt cx="1876425" cy="614363"/>
          </a:xfrm>
        </p:grpSpPr>
        <p:sp>
          <p:nvSpPr>
            <p:cNvPr id="14" name="Oval 13">
              <a:extLst>
                <a:ext uri="{FF2B5EF4-FFF2-40B4-BE49-F238E27FC236}"/>
              </a:extLst>
            </p:cNvPr>
            <p:cNvSpPr/>
            <p:nvPr/>
          </p:nvSpPr>
          <p:spPr>
            <a:xfrm>
              <a:off x="4048125" y="5283200"/>
              <a:ext cx="1876425" cy="614363"/>
            </a:xfrm>
            <a:prstGeom prst="ellipse">
              <a:avLst/>
            </a:prstGeom>
            <a:solidFill>
              <a:srgbClr val="058875"/>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anose="020B0604020202020204" pitchFamily="34" charset="0"/>
              </a:endParaRPr>
            </a:p>
          </p:txBody>
        </p:sp>
        <p:sp>
          <p:nvSpPr>
            <p:cNvPr id="25" name="Rectangle 24"/>
            <p:cNvSpPr>
              <a:spLocks noChangeArrowheads="1"/>
            </p:cNvSpPr>
            <p:nvPr/>
          </p:nvSpPr>
          <p:spPr bwMode="auto">
            <a:xfrm>
              <a:off x="4197350" y="5338763"/>
              <a:ext cx="16557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r>
                <a:rPr lang="en-GB" altLang="en-US" sz="2800" dirty="0">
                  <a:solidFill>
                    <a:schemeClr val="bg1"/>
                  </a:solidFill>
                  <a:latin typeface="Arial" pitchFamily="34" charset="0"/>
                </a:rPr>
                <a:t>Nervous  </a:t>
              </a:r>
            </a:p>
          </p:txBody>
        </p:sp>
      </p:grpSp>
      <p:grpSp>
        <p:nvGrpSpPr>
          <p:cNvPr id="9" name="Group 8"/>
          <p:cNvGrpSpPr/>
          <p:nvPr/>
        </p:nvGrpSpPr>
        <p:grpSpPr>
          <a:xfrm>
            <a:off x="10332640" y="3370024"/>
            <a:ext cx="1973262" cy="730250"/>
            <a:chOff x="6669088" y="4535488"/>
            <a:chExt cx="1973262" cy="730250"/>
          </a:xfrm>
        </p:grpSpPr>
        <p:sp>
          <p:nvSpPr>
            <p:cNvPr id="26" name="Oval 25">
              <a:extLst>
                <a:ext uri="{FF2B5EF4-FFF2-40B4-BE49-F238E27FC236}"/>
              </a:extLst>
            </p:cNvPr>
            <p:cNvSpPr/>
            <p:nvPr/>
          </p:nvSpPr>
          <p:spPr>
            <a:xfrm rot="951582">
              <a:off x="6669088" y="4535488"/>
              <a:ext cx="1876425" cy="730250"/>
            </a:xfrm>
            <a:prstGeom prst="ellipse">
              <a:avLst/>
            </a:prstGeom>
            <a:solidFill>
              <a:srgbClr val="E0781A"/>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anose="020B0604020202020204" pitchFamily="34" charset="0"/>
              </a:endParaRPr>
            </a:p>
          </p:txBody>
        </p:sp>
        <p:sp>
          <p:nvSpPr>
            <p:cNvPr id="27" name="Rectangle 26"/>
            <p:cNvSpPr>
              <a:spLocks noChangeArrowheads="1"/>
            </p:cNvSpPr>
            <p:nvPr/>
          </p:nvSpPr>
          <p:spPr bwMode="auto">
            <a:xfrm rot="1113129">
              <a:off x="6767513" y="4692650"/>
              <a:ext cx="18748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r>
                <a:rPr lang="en-GB" altLang="en-US" sz="2800" dirty="0">
                  <a:solidFill>
                    <a:schemeClr val="bg1"/>
                  </a:solidFill>
                  <a:latin typeface="Arial" pitchFamily="34" charset="0"/>
                </a:rPr>
                <a:t>Negative </a:t>
              </a:r>
            </a:p>
          </p:txBody>
        </p:sp>
      </p:grpSp>
    </p:spTree>
    <p:extLst>
      <p:ext uri="{BB962C8B-B14F-4D97-AF65-F5344CB8AC3E}">
        <p14:creationId xmlns:p14="http://schemas.microsoft.com/office/powerpoint/2010/main" val="86785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9097 -0.24914 C -1.19305 -0.26277 -1.19479 -0.2741 -1.20035 -0.28611 C -1.2033 -0.29258 -1.20972 -0.30483 -1.20972 -0.3046 C -1.21042 -0.30784 -1.21042 -0.31153 -1.21198 -0.31408 C -1.21597 -0.32101 -1.22587 -0.33257 -1.22587 -0.33233 C -1.22674 -0.3358 -1.22674 -0.3395 -1.2283 -0.34204 C -1.23003 -0.34481 -1.23316 -0.34551 -1.23524 -0.34805 C -1.2401 -0.35383 -1.24444 -0.36053 -1.24913 -0.36677 C -1.25312 -0.37208 -1.26042 -0.36931 -1.26545 -0.37301 C -1.27031 -0.37671 -1.2743 -0.38272 -1.27951 -0.38526 C -1.28177 -0.38641 -1.2842 -0.38711 -1.28646 -0.38849 C -1.30816 -0.40305 -1.27187 -0.38456 -1.30729 -0.40074 C -1.30955 -0.4019 -1.31424 -0.40398 -1.31424 -0.40375 C -1.34913 -0.40282 -1.3842 -0.40467 -1.41892 -0.40074 C -1.42222 -0.40028 -1.42326 -0.39427 -1.42587 -0.3915 C -1.43594 -0.3804 -1.44774 -0.37324 -1.45851 -0.36353 C -1.46371 -0.34204 -1.45642 -0.36862 -1.46788 -0.34204 C -1.4691 -0.33927 -1.4691 -0.33557 -1.47014 -0.33257 C -1.47135 -0.32933 -1.47326 -0.32633 -1.47483 -0.32332 C -1.48698 -0.25954 -1.48142 -0.2979 -1.47708 -0.17172 C -1.47674 -0.16039 -1.47101 -0.15045 -1.46788 -0.14075 C -1.4618 -0.12249 -1.45451 -0.09822 -1.45156 -0.07881 C -1.44653 -0.04507 -1.44531 -0.01202 -1.43055 0.0171 C -1.42986 0.0201 -1.42951 0.02357 -1.4283 0.02634 C -1.42552 0.03281 -1.41892 0.04506 -1.41892 0.04529 C -1.41823 0.05939 -1.41858 0.07395 -1.41667 0.08828 C -1.4158 0.09521 -1.41128 0.1003 -1.40972 0.107 C -1.40885 0.104 -1.40729 0.09776 -1.40729 0.09799 " pathEditMode="relative" rAng="0" ptsTypes="fffffffffffffffffffffffffffA">
                                      <p:cBhvr>
                                        <p:cTn id="6" dur="1000" fill="hold"/>
                                        <p:tgtEl>
                                          <p:spTgt spid="28"/>
                                        </p:tgtEl>
                                        <p:attrNameLst>
                                          <p:attrName>ppt_x</p:attrName>
                                          <p:attrName>ppt_y</p:attrName>
                                        </p:attrNameLst>
                                      </p:cBhvr>
                                      <p:rCtr x="-14809" y="10030"/>
                                    </p:animMotion>
                                  </p:childTnLst>
                                </p:cTn>
                              </p:par>
                            </p:childTnLst>
                          </p:cTn>
                        </p:par>
                        <p:par>
                          <p:cTn id="7" fill="hold">
                            <p:stCondLst>
                              <p:cond delay="1000"/>
                            </p:stCondLst>
                            <p:childTnLst>
                              <p:par>
                                <p:cTn id="8" presetID="0" presetClass="path" presetSubtype="0" accel="50000" decel="50000" fill="hold" nodeType="afterEffect">
                                  <p:stCondLst>
                                    <p:cond delay="0"/>
                                  </p:stCondLst>
                                  <p:childTnLst>
                                    <p:animMotion origin="layout" path="M -0.74583 -0.3113 C -0.75139 -0.32632 -0.75416 -0.3321 -0.76441 -0.34226 C -0.77048 -0.36699 -0.77586 -0.36353 -0.79461 -0.36699 C -0.81024 -0.38109 -0.79062 -0.36538 -0.81788 -0.37624 C -0.82048 -0.37739 -0.82239 -0.38086 -0.82482 -0.38248 C -0.83507 -0.38941 -0.84878 -0.38987 -0.85972 -0.39172 C -0.87066 -0.3938 -0.89236 -0.39796 -0.89236 -0.39796 C -0.91475 -0.39704 -0.9375 -0.39981 -0.95972 -0.39496 C -0.96632 -0.39357 -0.97066 -0.38456 -0.97604 -0.37947 C -0.97882 -0.3767 -0.98246 -0.37554 -0.98541 -0.37323 C -0.99479 -0.36607 -0.99652 -0.35382 -1.00399 -0.34527 C -1.00816 -0.34042 -1.01788 -0.33302 -1.01788 -0.33302 C -1.02309 -0.32285 -1.02673 -0.31222 -1.03194 -0.30205 C -1.03593 -0.28587 -1.03298 -0.29512 -1.0434 -0.27409 C -1.04496 -0.27108 -1.04652 -0.26785 -1.04809 -0.26484 C -1.04965 -0.26184 -1.05277 -0.2556 -1.05277 -0.2556 C -1.05486 -0.24081 -1.05711 -0.23156 -1.06215 -0.21839 C -1.06284 -0.21423 -1.06319 -0.21007 -1.06441 -0.20614 C -1.06545 -0.20268 -1.06823 -0.20036 -1.06909 -0.19667 C -1.07048 -0.19066 -1.07031 -0.18419 -1.07135 -0.17818 C -1.07326 -0.16685 -1.07812 -0.15669 -1.08298 -0.14721 C -1.08385 -0.14213 -1.08437 -0.13681 -1.08541 -0.13173 C -1.08663 -0.12549 -1.08993 -0.11324 -1.08993 -0.11324 C -1.09236 -0.08966 -1.09114 -0.05708 -1.10156 -0.03582 C -1.10312 -0.02449 -1.10468 -0.01317 -1.10625 -0.00184 C -1.10885 0.01757 -1.11284 0.07604 -1.10868 0.05709 C -1.10711 0.04992 -1.10573 0.04253 -1.10399 0.03536 C -1.10329 0.03213 -1.10156 0.02612 -1.10156 0.02612 " pathEditMode="relative" ptsTypes="fffffffffffffffffffffffffffA">
                                      <p:cBhvr>
                                        <p:cTn id="9" dur="1000" fill="hold"/>
                                        <p:tgtEl>
                                          <p:spTgt spid="7"/>
                                        </p:tgtEl>
                                        <p:attrNameLst>
                                          <p:attrName>ppt_x</p:attrName>
                                          <p:attrName>ppt_y</p:attrName>
                                        </p:attrNameLst>
                                      </p:cBhvr>
                                    </p:animMotion>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0.68212 -0.04529 C -0.68316 -0.05777 -0.68177 -0.07187 -0.68663 -0.0825 C -0.69879 -0.10862 -0.71597 -0.13381 -0.73091 -0.15692 C -0.73941 -0.17009 -0.74462 -0.18881 -0.75174 -0.20337 C -0.75452 -0.20892 -0.76111 -0.20707 -0.7658 -0.20938 C -0.78611 -0.21955 -0.80486 -0.2348 -0.82622 -0.24035 C -0.8533 -0.23942 -0.88056 -0.23988 -0.90764 -0.23734 C -0.92986 -0.23526 -0.94827 -0.22024 -0.96337 -0.20013 C -0.9691 -0.19251 -0.96788 -0.18742 -0.97275 -0.17841 C -0.97952 -0.1657 -0.98854 -0.15322 -0.99827 -0.14444 C -0.99983 -0.14143 -1.00174 -0.13866 -1.00295 -0.13519 C -1.00504 -0.12918 -1.00486 -0.12202 -1.00764 -0.11647 C -1.01077 -0.11023 -1.01684 -0.09798 -1.01684 -0.09798 C -1.02032 -0.07141 -1.01927 -0.04344 -1.03091 -0.02056 C -1.03629 0.01549 -1.03091 0.00208 -1.04254 0.02265 C -1.04532 0.03421 -1.04913 0.04368 -1.05417 0.05362 C -1.05677 0.07188 -1.05834 0.0832 -1.06806 0.09707 " pathEditMode="relative" ptsTypes="ffffffffffffffffA">
                                      <p:cBhvr>
                                        <p:cTn id="12" dur="1000" fill="hold"/>
                                        <p:tgtEl>
                                          <p:spTgt spid="9"/>
                                        </p:tgtEl>
                                        <p:attrNameLst>
                                          <p:attrName>ppt_x</p:attrName>
                                          <p:attrName>ppt_y</p:attrName>
                                        </p:attrNameLst>
                                      </p:cBhvr>
                                    </p:animMotion>
                                  </p:childTnLst>
                                </p:cTn>
                              </p:par>
                            </p:childTnLst>
                          </p:cTn>
                        </p:par>
                        <p:par>
                          <p:cTn id="13" fill="hold">
                            <p:stCondLst>
                              <p:cond delay="3000"/>
                            </p:stCondLst>
                            <p:childTnLst>
                              <p:par>
                                <p:cTn id="14" presetID="0" presetClass="path" presetSubtype="0" accel="50000" decel="50000" fill="hold" nodeType="afterEffect">
                                  <p:stCondLst>
                                    <p:cond delay="0"/>
                                  </p:stCondLst>
                                  <p:childTnLst>
                                    <p:animMotion origin="layout" path="M -0.97083 -0.07442 C -0.97101 -0.07511 -0.97431 -0.09452 -0.97552 -0.09614 C -0.97865 -0.1003 -0.98351 -0.10169 -0.98715 -0.10539 C -0.99497 -0.11324 -1.00226 -0.12226 -1.01042 -0.13011 C -1.01667 -0.13612 -1.02465 -0.14005 -1.02899 -0.1486 C -1.03056 -0.15161 -1.0316 -0.15554 -1.03368 -0.15785 C -1.03837 -0.16316 -1.04462 -0.1657 -1.04983 -0.17033 C -1.05608 -0.18258 -1.06146 -0.18442 -1.07083 -0.19205 C -1.08142 -0.20037 -1.08941 -0.20846 -1.10104 -0.21378 C -1.12431 -0.24428 -1.13108 -0.22857 -1.17552 -0.22602 C -1.19254 -0.211 -1.18785 -0.21262 -1.20104 -0.19506 C -1.20955 -0.15993 -1.19566 -0.21424 -1.20799 -0.17657 C -1.21094 -0.16778 -1.20972 -0.15739 -1.21267 -0.1486 C -1.21424 -0.14398 -1.21736 -0.14051 -1.21962 -0.13635 C -1.22274 -0.12457 -1.22535 -0.11371 -1.22899 -0.10215 C -1.23281 -0.09036 -1.23281 -0.07927 -1.23819 -0.06818 C -1.2408 -0.04507 -1.24757 -0.02034 -1.24757 0.003 " pathEditMode="relative" ptsTypes="ffffffffffffffffA">
                                      <p:cBhvr>
                                        <p:cTn id="15" dur="1000" fill="hold"/>
                                        <p:tgtEl>
                                          <p:spTgt spid="30"/>
                                        </p:tgtEl>
                                        <p:attrNameLst>
                                          <p:attrName>ppt_x</p:attrName>
                                          <p:attrName>ppt_y</p:attrName>
                                        </p:attrNameLst>
                                      </p:cBhvr>
                                    </p:animMotion>
                                  </p:childTnLst>
                                </p:cTn>
                              </p:par>
                            </p:childTnLst>
                          </p:cTn>
                        </p:par>
                        <p:par>
                          <p:cTn id="16" fill="hold">
                            <p:stCondLst>
                              <p:cond delay="4000"/>
                            </p:stCondLst>
                            <p:childTnLst>
                              <p:par>
                                <p:cTn id="17" presetID="0" presetClass="path" presetSubtype="0" accel="50000" decel="50000" fill="hold" nodeType="afterEffect">
                                  <p:stCondLst>
                                    <p:cond delay="0"/>
                                  </p:stCondLst>
                                  <p:childTnLst>
                                    <p:animMotion origin="layout" path="M -0.62396 0.29212 C -0.62865 0.26022 -0.64375 0.20984 -0.66112 0.18673 C -0.66337 0.18373 -0.66563 0.18026 -0.66806 0.17749 C -0.67014 0.17518 -0.67292 0.17379 -0.675 0.17125 C -0.68073 0.16431 -0.68438 0.15391 -0.69132 0.14952 C -0.7099 0.13774 -0.7165 0.12734 -0.73785 0.12179 C -0.75313 0.11162 -0.76823 0.10954 -0.78438 0.10307 C -0.80139 0.09637 -0.81546 0.09105 -0.83316 0.08759 C -0.84341 0.0788 -0.85382 0.07788 -0.8658 0.07534 C -0.89219 0.07626 -0.91858 0.0758 -0.9448 0.07834 C -0.94966 0.0788 -0.95886 0.08458 -0.95886 0.08458 C -0.96823 0.09406 -0.9731 0.09637 -0.98438 0.10007 C -0.99879 0.11301 -1.00869 0.11578 -1.02622 0.11855 C -1.03872 0.12433 -1.03455 0.13011 -1.03785 0.14652 C -1.04098 0.16154 -1.0448 0.16732 -1.04948 0.18049 " pathEditMode="relative" ptsTypes="ffffffffffffffA">
                                      <p:cBhvr>
                                        <p:cTn id="18" dur="1000" fill="hold"/>
                                        <p:tgtEl>
                                          <p:spTgt spid="12"/>
                                        </p:tgtEl>
                                        <p:attrNameLst>
                                          <p:attrName>ppt_x</p:attrName>
                                          <p:attrName>ppt_y</p:attrName>
                                        </p:attrNameLst>
                                      </p:cBhvr>
                                    </p:animMotion>
                                  </p:childTnLst>
                                </p:cTn>
                              </p:par>
                            </p:childTnLst>
                          </p:cTn>
                        </p:par>
                        <p:par>
                          <p:cTn id="19" fill="hold">
                            <p:stCondLst>
                              <p:cond delay="5000"/>
                            </p:stCondLst>
                            <p:childTnLst>
                              <p:par>
                                <p:cTn id="20" presetID="0" presetClass="path" presetSubtype="0" accel="50000" decel="50000" fill="hold" nodeType="afterEffect">
                                  <p:stCondLst>
                                    <p:cond delay="0"/>
                                  </p:stCondLst>
                                  <p:childTnLst>
                                    <p:animMotion origin="layout" path="M -0.94861 0.35128 C -0.95607 0.34111 -0.9618 0.33048 -0.96944 0.32031 C -0.97882 0.29489 -0.98142 0.29604 -0.99739 0.2801 C -1.01041 0.26715 -1.02083 0.24959 -1.03697 0.24289 C -1.04531 0.23457 -1.0526 0.22879 -1.0625 0.22417 C -1.07031 0.21377 -1.07638 0.21007 -1.08576 0.20268 C -1.0967 0.19389 -1.10711 0.18303 -1.11822 0.17471 C -1.12569 0.16917 -1.13836 0.16431 -1.14618 0.15923 C -1.14774 0.15622 -1.14861 0.15229 -1.15086 0.14998 C -1.15277 0.1479 -1.15555 0.14837 -1.15781 0.14698 C -1.17586 0.13496 -1.15191 0.14652 -1.17413 0.1345 C -1.17864 0.13196 -1.18333 0.13034 -1.18802 0.12826 C -1.19027 0.12734 -1.19496 0.12526 -1.19496 0.12526 C -1.20034 0.12618 -1.2059 0.12641 -1.21128 0.12826 C -1.22517 0.13334 -1.23489 0.14998 -1.24861 0.15622 C -1.25277 0.16732 -1.25642 0.17887 -1.26024 0.1902 C -1.26197 0.19528 -1.26475 0.20013 -1.26475 0.20568 C -1.26475 0.20845 -1.2618 0.20984 -1.26024 0.21192 " pathEditMode="relative" ptsTypes="fffffffffffffffffA">
                                      <p:cBhvr>
                                        <p:cTn id="21" dur="1000" fill="hold"/>
                                        <p:tgtEl>
                                          <p:spTgt spid="13"/>
                                        </p:tgtEl>
                                        <p:attrNameLst>
                                          <p:attrName>ppt_x</p:attrName>
                                          <p:attrName>ppt_y</p:attrName>
                                        </p:attrNameLst>
                                      </p:cBhvr>
                                    </p:animMotion>
                                  </p:childTnLst>
                                </p:cTn>
                              </p:par>
                            </p:childTnLst>
                          </p:cTn>
                        </p:par>
                        <p:par>
                          <p:cTn id="22" fill="hold">
                            <p:stCondLst>
                              <p:cond delay="6000"/>
                            </p:stCondLst>
                            <p:childTnLst>
                              <p:par>
                                <p:cTn id="23" presetID="0" presetClass="path" presetSubtype="0" accel="50000" decel="50000" fill="hold" nodeType="afterEffect">
                                  <p:stCondLst>
                                    <p:cond delay="0"/>
                                  </p:stCondLst>
                                  <p:childTnLst>
                                    <p:animMotion origin="layout" path="M -0.82465 0.49596 C -0.8276 0.48394 -0.82691 0.46961 -0.83159 0.45875 C -0.8335 0.45436 -0.83628 0.45066 -0.83854 0.4465 C -0.84618 0.43194 -0.84757 0.42062 -0.85955 0.41553 C -0.86111 0.41114 -0.86545 0.39751 -0.86875 0.39381 C -0.88038 0.3804 -0.8809 0.38364 -0.89201 0.37532 C -0.91562 0.35729 -0.88038 0.38272 -0.90607 0.35984 C -0.91024 0.35614 -0.92187 0.34944 -0.92691 0.34736 C -0.93368 0.33834 -0.94149 0.33141 -0.95017 0.32563 C -0.96076 0.31847 -0.95434 0.32794 -0.96649 0.31639 C -0.96909 0.31385 -0.97083 0.30969 -0.97343 0.30714 C -0.98003 0.3009 -0.98906 0.29489 -0.9967 0.29166 C -1.01406 0.27594 -0.99201 0.29443 -1.01302 0.28242 C -1.01562 0.28103 -1.01753 0.27779 -1.01996 0.27618 C -1.02222 0.27479 -1.02465 0.2741 -1.02691 0.27317 C -1.04739 0.25468 -1.07343 0.24659 -1.0967 0.23596 C -1.09895 0.23481 -1.10156 0.23458 -1.10364 0.23273 C -1.1059 0.23065 -1.10798 0.22811 -1.11059 0.22672 C -1.1151 0.22418 -1.12465 0.22048 -1.12465 0.22048 " pathEditMode="relative" ptsTypes="ffffffffffffffffffA">
                                      <p:cBhvr>
                                        <p:cTn id="24" dur="1000" fill="hold"/>
                                        <p:tgtEl>
                                          <p:spTgt spid="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7216"/>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itle 6"/>
          <p:cNvSpPr>
            <a:spLocks noGrp="1"/>
          </p:cNvSpPr>
          <p:nvPr>
            <p:ph type="title"/>
          </p:nvPr>
        </p:nvSpPr>
        <p:spPr>
          <a:xfrm>
            <a:off x="257383" y="0"/>
            <a:ext cx="7405318" cy="1143000"/>
          </a:xfrm>
        </p:spPr>
        <p:txBody>
          <a:bodyPr/>
          <a:lstStyle/>
          <a:p>
            <a:r>
              <a:rPr lang="en-GB" dirty="0" smtClean="0"/>
              <a:t>Developing a growth </a:t>
            </a:r>
            <a:r>
              <a:rPr lang="en-GB" dirty="0" err="1" smtClean="0"/>
              <a:t>mindset</a:t>
            </a:r>
            <a:endParaRPr lang="en-GB" dirty="0"/>
          </a:p>
        </p:txBody>
      </p:sp>
      <p:pic>
        <p:nvPicPr>
          <p:cNvPr id="6" name="Picture 2" descr="HoneyKICK Growth Mindset Poster - 12 x 16 Educational Poster for Classroom  Decoration, Bulletin Boards - Inspire &amp; Motivate Young Students:  Amazon.co.uk: Kitchen &amp; Home"/>
          <p:cNvPicPr>
            <a:picLocks noChangeAspect="1" noChangeArrowheads="1"/>
          </p:cNvPicPr>
          <p:nvPr/>
        </p:nvPicPr>
        <p:blipFill rotWithShape="1">
          <a:blip r:embed="rId7">
            <a:extLst>
              <a:ext uri="{28A0092B-C50C-407E-A947-70E740481C1C}">
                <a14:useLocalDpi xmlns:a14="http://schemas.microsoft.com/office/drawing/2010/main" val="0"/>
              </a:ext>
            </a:extLst>
          </a:blip>
          <a:srcRect l="3518" t="25116" r="2746" b="3860"/>
          <a:stretch/>
        </p:blipFill>
        <p:spPr bwMode="auto">
          <a:xfrm>
            <a:off x="1008070" y="938183"/>
            <a:ext cx="6397247" cy="571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100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7216"/>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1030" name="Picture 6"/>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219" b="97344" l="4944" r="95506">
                        <a14:foregroundMark x1="53034" y1="17500" x2="53034" y2="17500"/>
                        <a14:foregroundMark x1="57528" y1="4219" x2="57528" y2="4219"/>
                        <a14:foregroundMark x1="95730" y1="52812" x2="95730" y2="52812"/>
                        <a14:foregroundMark x1="4944" y1="19219" x2="4944" y2="19219"/>
                        <a14:foregroundMark x1="32584" y1="97344" x2="32584" y2="97344"/>
                        <a14:foregroundMark x1="80225" y1="94219" x2="80225" y2="94219"/>
                      </a14:backgroundRemoval>
                    </a14:imgEffect>
                  </a14:imgLayer>
                </a14:imgProps>
              </a:ext>
              <a:ext uri="{28A0092B-C50C-407E-A947-70E740481C1C}">
                <a14:useLocalDpi xmlns:a14="http://schemas.microsoft.com/office/drawing/2010/main" val="0"/>
              </a:ext>
            </a:extLst>
          </a:blip>
          <a:srcRect/>
          <a:stretch>
            <a:fillRect/>
          </a:stretch>
        </p:blipFill>
        <p:spPr bwMode="auto">
          <a:xfrm>
            <a:off x="2798739" y="1993104"/>
            <a:ext cx="2685023" cy="386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155306" y="3071457"/>
            <a:ext cx="2470741"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GB" sz="2400" dirty="0"/>
              <a:t>lump in our throat</a:t>
            </a:r>
          </a:p>
        </p:txBody>
      </p:sp>
      <p:sp>
        <p:nvSpPr>
          <p:cNvPr id="8" name="Rectangle 7"/>
          <p:cNvSpPr/>
          <p:nvPr/>
        </p:nvSpPr>
        <p:spPr>
          <a:xfrm>
            <a:off x="5048784" y="2327904"/>
            <a:ext cx="2400337"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GB" sz="2400" dirty="0"/>
              <a:t>Face might go red</a:t>
            </a:r>
          </a:p>
        </p:txBody>
      </p:sp>
      <p:sp>
        <p:nvSpPr>
          <p:cNvPr id="9" name="Rectangle 8"/>
          <p:cNvSpPr/>
          <p:nvPr/>
        </p:nvSpPr>
        <p:spPr>
          <a:xfrm>
            <a:off x="1033332" y="4320611"/>
            <a:ext cx="2082621" cy="830997"/>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GB" sz="2400" dirty="0"/>
              <a:t>upset stomach </a:t>
            </a:r>
            <a:endParaRPr lang="en-GB" sz="2400" dirty="0" smtClean="0"/>
          </a:p>
          <a:p>
            <a:r>
              <a:rPr lang="en-GB" sz="2400" dirty="0" smtClean="0"/>
              <a:t>or </a:t>
            </a:r>
            <a:r>
              <a:rPr lang="en-GB" sz="2400" dirty="0"/>
              <a:t>butterflies</a:t>
            </a:r>
          </a:p>
        </p:txBody>
      </p:sp>
      <p:sp>
        <p:nvSpPr>
          <p:cNvPr id="11" name="Rectangle 10"/>
          <p:cNvSpPr/>
          <p:nvPr/>
        </p:nvSpPr>
        <p:spPr>
          <a:xfrm>
            <a:off x="5483762" y="4782276"/>
            <a:ext cx="2226187"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GB" sz="2400" dirty="0"/>
              <a:t>Trembling knees</a:t>
            </a:r>
          </a:p>
        </p:txBody>
      </p:sp>
      <p:sp>
        <p:nvSpPr>
          <p:cNvPr id="12" name="Rectangle 11"/>
          <p:cNvSpPr/>
          <p:nvPr/>
        </p:nvSpPr>
        <p:spPr>
          <a:xfrm>
            <a:off x="891263" y="3527165"/>
            <a:ext cx="2515625"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GB" sz="2400" dirty="0" smtClean="0"/>
              <a:t>Feel hot/ Sweating</a:t>
            </a:r>
            <a:endParaRPr lang="en-GB" sz="2400" dirty="0"/>
          </a:p>
        </p:txBody>
      </p:sp>
      <p:sp>
        <p:nvSpPr>
          <p:cNvPr id="13" name="Rectangle 12"/>
          <p:cNvSpPr/>
          <p:nvPr/>
        </p:nvSpPr>
        <p:spPr>
          <a:xfrm>
            <a:off x="796398" y="2706801"/>
            <a:ext cx="2430345"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GB" sz="2400" dirty="0"/>
              <a:t>Shallow breathing</a:t>
            </a:r>
          </a:p>
        </p:txBody>
      </p:sp>
      <p:sp>
        <p:nvSpPr>
          <p:cNvPr id="14" name="Rectangle 13"/>
          <p:cNvSpPr/>
          <p:nvPr/>
        </p:nvSpPr>
        <p:spPr>
          <a:xfrm>
            <a:off x="5667137" y="3810368"/>
            <a:ext cx="2087687"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GB" sz="2400" dirty="0"/>
              <a:t>Pounding</a:t>
            </a:r>
            <a:r>
              <a:rPr lang="en-GB" dirty="0"/>
              <a:t> </a:t>
            </a:r>
            <a:r>
              <a:rPr lang="en-GB" sz="2400" dirty="0"/>
              <a:t>heart</a:t>
            </a:r>
          </a:p>
        </p:txBody>
      </p:sp>
      <p:sp>
        <p:nvSpPr>
          <p:cNvPr id="15" name="Rectangle 14"/>
          <p:cNvSpPr/>
          <p:nvPr/>
        </p:nvSpPr>
        <p:spPr>
          <a:xfrm>
            <a:off x="971324" y="1790314"/>
            <a:ext cx="2321469"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GB" sz="2400" dirty="0"/>
              <a:t>Cant concentrate</a:t>
            </a:r>
          </a:p>
        </p:txBody>
      </p:sp>
      <p:sp>
        <p:nvSpPr>
          <p:cNvPr id="16" name="Rectangle 15"/>
          <p:cNvSpPr/>
          <p:nvPr/>
        </p:nvSpPr>
        <p:spPr>
          <a:xfrm>
            <a:off x="1192089" y="5292731"/>
            <a:ext cx="2185342"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GB" sz="2400" dirty="0"/>
              <a:t>Tired-cant sleep</a:t>
            </a:r>
          </a:p>
        </p:txBody>
      </p:sp>
      <p:sp>
        <p:nvSpPr>
          <p:cNvPr id="19" name="Rectangle 18"/>
          <p:cNvSpPr/>
          <p:nvPr/>
        </p:nvSpPr>
        <p:spPr>
          <a:xfrm>
            <a:off x="1237297" y="5999054"/>
            <a:ext cx="918521"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GB" sz="2400" dirty="0" smtClean="0"/>
              <a:t>Shake</a:t>
            </a:r>
            <a:endParaRPr lang="en-GB" sz="2400" dirty="0"/>
          </a:p>
        </p:txBody>
      </p:sp>
      <p:sp>
        <p:nvSpPr>
          <p:cNvPr id="20" name="Rectangle 19"/>
          <p:cNvSpPr/>
          <p:nvPr/>
        </p:nvSpPr>
        <p:spPr>
          <a:xfrm>
            <a:off x="5875953" y="5477397"/>
            <a:ext cx="1184107"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GB" sz="2400" dirty="0" smtClean="0"/>
              <a:t>Restless</a:t>
            </a:r>
            <a:endParaRPr lang="en-GB" sz="2400" dirty="0"/>
          </a:p>
        </p:txBody>
      </p:sp>
      <p:sp>
        <p:nvSpPr>
          <p:cNvPr id="21" name="Title 6"/>
          <p:cNvSpPr>
            <a:spLocks noGrp="1"/>
          </p:cNvSpPr>
          <p:nvPr>
            <p:ph type="title"/>
          </p:nvPr>
        </p:nvSpPr>
        <p:spPr>
          <a:xfrm>
            <a:off x="260467" y="212244"/>
            <a:ext cx="7405318" cy="1143000"/>
          </a:xfrm>
        </p:spPr>
        <p:txBody>
          <a:bodyPr/>
          <a:lstStyle/>
          <a:p>
            <a:r>
              <a:rPr lang="en-GB" dirty="0" smtClean="0"/>
              <a:t>Recognising our ‘Body clues’</a:t>
            </a:r>
            <a:endParaRPr lang="en-GB" dirty="0"/>
          </a:p>
        </p:txBody>
      </p:sp>
      <p:sp>
        <p:nvSpPr>
          <p:cNvPr id="22" name="Rectangle 21"/>
          <p:cNvSpPr/>
          <p:nvPr/>
        </p:nvSpPr>
        <p:spPr>
          <a:xfrm>
            <a:off x="5034600" y="1627319"/>
            <a:ext cx="1433406" cy="4616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GB" sz="2400" dirty="0" smtClean="0"/>
              <a:t>Headache</a:t>
            </a:r>
            <a:endParaRPr lang="en-GB" sz="2400" dirty="0"/>
          </a:p>
        </p:txBody>
      </p:sp>
    </p:spTree>
    <p:extLst>
      <p:ext uri="{BB962C8B-B14F-4D97-AF65-F5344CB8AC3E}">
        <p14:creationId xmlns:p14="http://schemas.microsoft.com/office/powerpoint/2010/main" val="3590146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6" name="Picture 2" descr="ExpressYourself - The Five Ways to Wellbeing – Signals">
            <a:extLst>
              <a:ext uri="{FF2B5EF4-FFF2-40B4-BE49-F238E27FC236}">
                <a16:creationId xmlns="" xmlns:a16="http://schemas.microsoft.com/office/drawing/2014/main" id="{9A6C9384-B6E3-461A-8CBE-32062BFC05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2" y="606107"/>
            <a:ext cx="8131261" cy="60970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2492BA85-F9D5-4607-815D-204829DBB2CA}"/>
              </a:ext>
            </a:extLst>
          </p:cNvPr>
          <p:cNvSpPr txBox="1"/>
          <p:nvPr/>
        </p:nvSpPr>
        <p:spPr>
          <a:xfrm>
            <a:off x="2230701" y="451250"/>
            <a:ext cx="3910115" cy="584775"/>
          </a:xfrm>
          <a:prstGeom prst="rect">
            <a:avLst/>
          </a:prstGeom>
          <a:noFill/>
        </p:spPr>
        <p:txBody>
          <a:bodyPr wrap="square" rtlCol="0">
            <a:spAutoFit/>
          </a:bodyPr>
          <a:lstStyle/>
          <a:p>
            <a:r>
              <a:rPr lang="en-GB" sz="3200" dirty="0"/>
              <a:t>5 ways to wellbeing</a:t>
            </a:r>
          </a:p>
        </p:txBody>
      </p:sp>
      <p:sp>
        <p:nvSpPr>
          <p:cNvPr id="11" name="Rectangle 10"/>
          <p:cNvSpPr/>
          <p:nvPr/>
        </p:nvSpPr>
        <p:spPr>
          <a:xfrm>
            <a:off x="822429" y="125024"/>
            <a:ext cx="7524348" cy="461665"/>
          </a:xfrm>
          <a:prstGeom prst="rect">
            <a:avLst/>
          </a:prstGeom>
        </p:spPr>
        <p:txBody>
          <a:bodyPr wrap="square">
            <a:spAutoFit/>
          </a:bodyPr>
          <a:lstStyle/>
          <a:p>
            <a:r>
              <a:rPr lang="en-GB" sz="2400" b="1" dirty="0">
                <a:latin typeface="Arial"/>
                <a:ea typeface="Arial"/>
                <a:cs typeface="Arial"/>
                <a:sym typeface="Arial"/>
              </a:rPr>
              <a:t>What can we do to </a:t>
            </a:r>
            <a:r>
              <a:rPr lang="en-GB" sz="2400" b="1" dirty="0" smtClean="0">
                <a:latin typeface="Arial"/>
                <a:ea typeface="Arial"/>
                <a:cs typeface="Arial"/>
                <a:sym typeface="Arial"/>
              </a:rPr>
              <a:t>develop our </a:t>
            </a:r>
            <a:r>
              <a:rPr lang="en-GB" sz="2400" b="1" dirty="0">
                <a:latin typeface="Arial"/>
                <a:ea typeface="Arial"/>
                <a:cs typeface="Arial"/>
                <a:sym typeface="Arial"/>
              </a:rPr>
              <a:t>resilience?</a:t>
            </a:r>
            <a:endParaRPr lang="en-GB" sz="2400" dirty="0"/>
          </a:p>
        </p:txBody>
      </p:sp>
    </p:spTree>
    <p:extLst>
      <p:ext uri="{BB962C8B-B14F-4D97-AF65-F5344CB8AC3E}">
        <p14:creationId xmlns:p14="http://schemas.microsoft.com/office/powerpoint/2010/main" val="1983297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extBox 6">
            <a:extLst>
              <a:ext uri="{FF2B5EF4-FFF2-40B4-BE49-F238E27FC236}">
                <a16:creationId xmlns="" xmlns:a16="http://schemas.microsoft.com/office/drawing/2014/main" id="{2492BA85-F9D5-4607-815D-204829DBB2CA}"/>
              </a:ext>
            </a:extLst>
          </p:cNvPr>
          <p:cNvSpPr txBox="1"/>
          <p:nvPr/>
        </p:nvSpPr>
        <p:spPr>
          <a:xfrm>
            <a:off x="1008070" y="137304"/>
            <a:ext cx="5724170" cy="369332"/>
          </a:xfrm>
          <a:prstGeom prst="rect">
            <a:avLst/>
          </a:prstGeom>
          <a:noFill/>
        </p:spPr>
        <p:txBody>
          <a:bodyPr wrap="square" rtlCol="0">
            <a:spAutoFit/>
          </a:bodyPr>
          <a:lstStyle/>
          <a:p>
            <a:r>
              <a:rPr lang="en-GB" dirty="0"/>
              <a:t>5 ways to wellbeing</a:t>
            </a:r>
          </a:p>
        </p:txBody>
      </p:sp>
      <p:pic>
        <p:nvPicPr>
          <p:cNvPr id="3074" name="Picture 2">
            <a:extLst>
              <a:ext uri="{FF2B5EF4-FFF2-40B4-BE49-F238E27FC236}">
                <a16:creationId xmlns="" xmlns:a16="http://schemas.microsoft.com/office/drawing/2014/main" id="{C937EA37-8E56-4D23-BDAD-C36A105A146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888" t="62257" r="31100" b="24386"/>
          <a:stretch/>
        </p:blipFill>
        <p:spPr bwMode="auto">
          <a:xfrm>
            <a:off x="1111875" y="783744"/>
            <a:ext cx="6204689" cy="1584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oy Best Friends Cartoon - Friend Png , Free Transparent Clipart -  ClipartKey">
            <a:extLst>
              <a:ext uri="{FF2B5EF4-FFF2-40B4-BE49-F238E27FC236}">
                <a16:creationId xmlns="" xmlns:a16="http://schemas.microsoft.com/office/drawing/2014/main" id="{6C04CBC8-3642-43D7-A003-B7FE22F8A3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8721" y="4619889"/>
            <a:ext cx="2093346" cy="19888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oy and girl talking on cellphone - Download Free Vectors, Clipart Graphics  &amp; Vector Art">
            <a:extLst>
              <a:ext uri="{FF2B5EF4-FFF2-40B4-BE49-F238E27FC236}">
                <a16:creationId xmlns="" xmlns:a16="http://schemas.microsoft.com/office/drawing/2014/main" id="{5D5CD92C-8A48-462B-99DA-8DB47286E2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0072" y="4083384"/>
            <a:ext cx="1920493" cy="19637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icture - Family And Friends Clipart , Free Transparent Clipart - ClipartKey">
            <a:extLst>
              <a:ext uri="{FF2B5EF4-FFF2-40B4-BE49-F238E27FC236}">
                <a16:creationId xmlns="" xmlns:a16="http://schemas.microsoft.com/office/drawing/2014/main" id="{C0F7E16B-4CF3-41C5-A253-8E4B0A11CCD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3100" y="2485775"/>
            <a:ext cx="2830121" cy="29653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959FA24E-37DA-403C-B5C5-4DEF28450763}"/>
              </a:ext>
            </a:extLst>
          </p:cNvPr>
          <p:cNvSpPr txBox="1"/>
          <p:nvPr/>
        </p:nvSpPr>
        <p:spPr>
          <a:xfrm>
            <a:off x="3995935" y="2441448"/>
            <a:ext cx="3349913" cy="1477328"/>
          </a:xfrm>
          <a:prstGeom prst="rect">
            <a:avLst/>
          </a:prstGeom>
          <a:solidFill>
            <a:schemeClr val="accent3">
              <a:lumMod val="20000"/>
              <a:lumOff val="80000"/>
            </a:schemeClr>
          </a:solidFill>
        </p:spPr>
        <p:txBody>
          <a:bodyPr wrap="square" rtlCol="0">
            <a:spAutoFit/>
          </a:bodyPr>
          <a:lstStyle/>
          <a:p>
            <a:r>
              <a:rPr lang="en-GB" dirty="0"/>
              <a:t>Connect: Strengthening relationships with others and feeling close to and valued by others is critical to boosting wellbeing. </a:t>
            </a:r>
          </a:p>
        </p:txBody>
      </p:sp>
    </p:spTree>
    <p:extLst>
      <p:ext uri="{BB962C8B-B14F-4D97-AF65-F5344CB8AC3E}">
        <p14:creationId xmlns:p14="http://schemas.microsoft.com/office/powerpoint/2010/main" val="1259562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 You presentation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 You presentation template 2</Template>
  <TotalTime>5140</TotalTime>
  <Words>3080</Words>
  <Application>Microsoft Office PowerPoint</Application>
  <PresentationFormat>On-screen Show (4:3)</PresentationFormat>
  <Paragraphs>424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Be You presentation template 2</vt:lpstr>
      <vt:lpstr>PowerPoint Presentation</vt:lpstr>
      <vt:lpstr>Safe Space Ground Rules</vt:lpstr>
      <vt:lpstr>PowerPoint Presentation</vt:lpstr>
      <vt:lpstr>PowerPoint Presentation</vt:lpstr>
      <vt:lpstr>PowerPoint Presentation</vt:lpstr>
      <vt:lpstr>Developing a growth mindset</vt:lpstr>
      <vt:lpstr>Recognising our ‘Body clues’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Write down three things in your life you are grateful for. It can be anything at all.</vt:lpstr>
    </vt:vector>
  </TitlesOfParts>
  <Company>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Waugh Kimberley</dc:creator>
  <cp:lastModifiedBy>Dixon Philip (RTF) NHCT -1</cp:lastModifiedBy>
  <cp:revision>127</cp:revision>
  <dcterms:created xsi:type="dcterms:W3CDTF">2020-01-21T09:22:57Z</dcterms:created>
  <dcterms:modified xsi:type="dcterms:W3CDTF">2020-10-12T14:29:49Z</dcterms:modified>
</cp:coreProperties>
</file>