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5" r:id="rId3"/>
    <p:sldId id="273" r:id="rId4"/>
    <p:sldId id="274" r:id="rId5"/>
    <p:sldId id="258" r:id="rId6"/>
    <p:sldId id="279" r:id="rId7"/>
    <p:sldId id="278" r:id="rId8"/>
    <p:sldId id="286" r:id="rId9"/>
    <p:sldId id="282" r:id="rId10"/>
    <p:sldId id="289" r:id="rId11"/>
    <p:sldId id="276" r:id="rId12"/>
    <p:sldId id="259" r:id="rId13"/>
    <p:sldId id="260" r:id="rId14"/>
    <p:sldId id="26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58378" autoAdjust="0"/>
  </p:normalViewPr>
  <p:slideViewPr>
    <p:cSldViewPr>
      <p:cViewPr>
        <p:scale>
          <a:sx n="32" d="100"/>
          <a:sy n="32" d="100"/>
        </p:scale>
        <p:origin x="2202" y="3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11/05/2021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childline.org.uk/info-advice/your-feelings/feelings-emotions/guilt/" TargetMode="External"/><Relationship Id="rId13" Type="http://schemas.openxmlformats.org/officeDocument/2006/relationships/hyperlink" Target="https://www.childline.org.uk/info-advice/you-your-body/disability/" TargetMode="External"/><Relationship Id="rId3" Type="http://schemas.openxmlformats.org/officeDocument/2006/relationships/hyperlink" Target="https://www.childline.org.uk/info-advice/your-feelings/feelings-emotions/building-confidence-self-esteem/#Buildingconfidenceafterbullying_ipnav49914" TargetMode="External"/><Relationship Id="rId7" Type="http://schemas.openxmlformats.org/officeDocument/2006/relationships/hyperlink" Target="https://www.childline.org.uk/info-advice/bullying-abuse-safety/types-bullying/bullying-cyberbullying/" TargetMode="External"/><Relationship Id="rId12" Type="http://schemas.openxmlformats.org/officeDocument/2006/relationships/hyperlink" Target="https://www.childline.org.uk/info-advice/bullying-abuse-safety/types-bullying/homophobic-bullying/" TargetMode="External"/><Relationship Id="rId2" Type="http://schemas.openxmlformats.org/officeDocument/2006/relationships/slide" Target="../slides/slide8.xml"/><Relationship Id="rId16" Type="http://schemas.openxmlformats.org/officeDocument/2006/relationships/hyperlink" Target="https://www.childline.org.uk/locker/" TargetMode="External"/><Relationship Id="rId1" Type="http://schemas.openxmlformats.org/officeDocument/2006/relationships/notesMaster" Target="../notesMasters/notesMaster1.xml"/><Relationship Id="rId6" Type="http://schemas.openxmlformats.org/officeDocument/2006/relationships/hyperlink" Target="https://www.childline.org.uk/info-advice/your-feelings/feelings-emotions/building-confidence-self-esteem/#Buildingconfidenceafterbullying_ipnav49916" TargetMode="External"/><Relationship Id="rId11" Type="http://schemas.openxmlformats.org/officeDocument/2006/relationships/hyperlink" Target="https://www.childline.org.uk/info-advice/bullying-abuse-safety/types-bullying/racial-bullying1/" TargetMode="External"/><Relationship Id="rId5" Type="http://schemas.openxmlformats.org/officeDocument/2006/relationships/hyperlink" Target="https://www.childline.org.uk/info-advice/your-feelings/feelings-emotions/building-confidence-self-esteem/#Buildingconfidenceafterbullying_ipnav49915" TargetMode="External"/><Relationship Id="rId15" Type="http://schemas.openxmlformats.org/officeDocument/2006/relationships/hyperlink" Target="https://www.childline.org.uk/info-advice/your-feelings/feelings-emotions/building-confidence-self-esteem/#Buildingconfidenceafterbullying_ipnav49918" TargetMode="External"/><Relationship Id="rId10" Type="http://schemas.openxmlformats.org/officeDocument/2006/relationships/hyperlink" Target="https://www.childline.org.uk/info-advice/you-your-body/my-body/how-you-look/" TargetMode="External"/><Relationship Id="rId4" Type="http://schemas.openxmlformats.org/officeDocument/2006/relationships/hyperlink" Target="https://www.childline.org.uk/info-advice/bullying-abuse-safety/getting-help/asking-adult-help/" TargetMode="External"/><Relationship Id="rId9" Type="http://schemas.openxmlformats.org/officeDocument/2006/relationships/hyperlink" Target="https://www.childline.org.uk/info-advice/your-feelings/feelings-emotions/building-confidence-self-esteem/#Buildingconfidenceafterbullying_ipnav49917" TargetMode="External"/><Relationship Id="rId14" Type="http://schemas.openxmlformats.org/officeDocument/2006/relationships/hyperlink" Target="https://www.childline.org.uk/get-suppor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Don’t over praise - </a:t>
            </a:r>
            <a:r>
              <a:rPr lang="en-GB" sz="1200" b="0" i="0" kern="1200" dirty="0">
                <a:solidFill>
                  <a:schemeClr val="tx1"/>
                </a:solidFill>
                <a:effectLst/>
                <a:latin typeface="+mn-lt"/>
                <a:ea typeface="+mn-ea"/>
                <a:cs typeface="+mn-cs"/>
              </a:rPr>
              <a:t>Praise that doesn't feel earned doesn't ring true. For example, telling a child he did great at something when he knows he didn't feels a bit hollow . It's better to say, "I know that was tricky for you-  I'm proud of you for not giving up."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a:solidFill>
                  <a:schemeClr val="tx1"/>
                </a:solidFill>
                <a:effectLst/>
                <a:latin typeface="+mn-lt"/>
                <a:ea typeface="+mn-ea"/>
                <a:cs typeface="+mn-cs"/>
              </a:rPr>
              <a:t>Be specific- </a:t>
            </a:r>
            <a:r>
              <a:rPr lang="en-GB" sz="1200" b="0" i="0" kern="1200" dirty="0">
                <a:solidFill>
                  <a:schemeClr val="tx1"/>
                </a:solidFill>
                <a:effectLst/>
                <a:latin typeface="+mn-lt"/>
                <a:ea typeface="+mn-ea"/>
                <a:cs typeface="+mn-cs"/>
              </a:rPr>
              <a:t>this way your child knows exactly what you have noticed and starts to see progress in themselves as a result. For example, </a:t>
            </a:r>
            <a:r>
              <a:rPr lang="en-GB" sz="1200" b="0" i="0" u="sng" kern="1200" dirty="0">
                <a:solidFill>
                  <a:schemeClr val="tx1"/>
                </a:solidFill>
                <a:effectLst/>
                <a:latin typeface="+mn-lt"/>
                <a:ea typeface="+mn-ea"/>
                <a:cs typeface="+mn-cs"/>
              </a:rPr>
              <a:t>‘Well done</a:t>
            </a:r>
            <a:r>
              <a:rPr lang="en-GB" sz="1200" b="0" i="0" kern="1200" dirty="0">
                <a:solidFill>
                  <a:schemeClr val="tx1"/>
                </a:solidFill>
                <a:effectLst/>
                <a:latin typeface="+mn-lt"/>
                <a:ea typeface="+mn-ea"/>
                <a:cs typeface="+mn-cs"/>
              </a:rPr>
              <a:t>’ compared to ‘</a:t>
            </a:r>
            <a:r>
              <a:rPr lang="en-GB" sz="1200" b="0" i="0" u="sng" kern="1200" dirty="0">
                <a:solidFill>
                  <a:schemeClr val="tx1"/>
                </a:solidFill>
                <a:effectLst/>
                <a:latin typeface="+mn-lt"/>
                <a:ea typeface="+mn-ea"/>
                <a:cs typeface="+mn-cs"/>
              </a:rPr>
              <a:t>You did so well this morning when you got ready for school without getting upset. I know Monday’s can be hard for you, so well done you. </a:t>
            </a:r>
          </a:p>
          <a:p>
            <a:pPr marL="0" indent="0">
              <a:buFont typeface="Arial" panose="020B0604020202020204" pitchFamily="34" charset="0"/>
              <a:buNone/>
            </a:pPr>
            <a:endParaRPr lang="en-GB" sz="1200" b="0" i="0" u="sng" kern="1200" dirty="0">
              <a:solidFill>
                <a:schemeClr val="tx1"/>
              </a:solidFill>
              <a:effectLst/>
              <a:latin typeface="+mn-lt"/>
              <a:ea typeface="+mn-ea"/>
              <a:cs typeface="+mn-cs"/>
            </a:endParaRPr>
          </a:p>
          <a:p>
            <a:pPr marL="0" indent="0">
              <a:buFont typeface="Arial" panose="020B0604020202020204" pitchFamily="34" charset="0"/>
              <a:buNone/>
            </a:pPr>
            <a:r>
              <a:rPr lang="en-GB" sz="1200" b="1" i="0" u="sng" kern="1200" dirty="0">
                <a:solidFill>
                  <a:schemeClr val="tx1"/>
                </a:solidFill>
                <a:effectLst/>
                <a:latin typeface="+mn-lt"/>
                <a:ea typeface="+mn-ea"/>
                <a:cs typeface="+mn-cs"/>
              </a:rPr>
              <a:t>Praise effort: </a:t>
            </a:r>
            <a:r>
              <a:rPr lang="en-GB" sz="1200" b="0" i="0" kern="1200" dirty="0">
                <a:solidFill>
                  <a:schemeClr val="tx1"/>
                </a:solidFill>
                <a:effectLst/>
                <a:latin typeface="+mn-lt"/>
                <a:ea typeface="+mn-ea"/>
                <a:cs typeface="+mn-cs"/>
              </a:rPr>
              <a:t>Avoid focusing praise only on results (such as getting an A) or fixed qualities (such as being clever or athletic). Let them know that you value effort rather than perfection. Offer most of your praise for effort, progress, and attitude. For example: </a:t>
            </a:r>
            <a:r>
              <a:rPr lang="en-GB" sz="1200" b="0" i="0" u="sng" kern="1200" dirty="0">
                <a:solidFill>
                  <a:schemeClr val="tx1"/>
                </a:solidFill>
                <a:effectLst/>
                <a:latin typeface="+mn-lt"/>
                <a:ea typeface="+mn-ea"/>
                <a:cs typeface="+mn-cs"/>
              </a:rPr>
              <a:t>"You're working hard on that project," "You're getting better and better at these spelling tests,“.  “ I’m so proud of you for practising X – well done for sticking with it” </a:t>
            </a:r>
            <a:r>
              <a:rPr lang="en-GB" sz="1200" b="0" i="0" kern="1200" dirty="0">
                <a:solidFill>
                  <a:schemeClr val="tx1"/>
                </a:solidFill>
                <a:effectLst/>
                <a:latin typeface="+mn-lt"/>
                <a:ea typeface="+mn-ea"/>
                <a:cs typeface="+mn-cs"/>
              </a:rPr>
              <a:t>This kind of praise encourages children to put effort into things and work toward goals, which can help with their self-esteem.</a:t>
            </a:r>
            <a:endParaRPr lang="en-GB" b="1" u="sng" dirty="0"/>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412834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Online Support</a:t>
            </a:r>
          </a:p>
          <a:p>
            <a:endParaRPr lang="en-GB" dirty="0"/>
          </a:p>
          <a:p>
            <a:r>
              <a:rPr lang="en-GB" dirty="0"/>
              <a:t>There is an abundance of online support and guidance in relation to Self Esteem. </a:t>
            </a:r>
          </a:p>
          <a:p>
            <a:endParaRPr lang="en-GB" dirty="0"/>
          </a:p>
          <a:p>
            <a:r>
              <a:rPr lang="en-GB" dirty="0"/>
              <a:t>We only recommend using websites and apps that have been verified and deemed appropriate for children and young people by professionals. </a:t>
            </a:r>
          </a:p>
          <a:p>
            <a:endParaRPr lang="en-GB" dirty="0"/>
          </a:p>
          <a:p>
            <a:r>
              <a:rPr lang="en-GB" dirty="0"/>
              <a:t>So please explore, investigate and find techniques and practices that work for you and your family.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They are all free and can provide you with advice, support and guidance on a number of issues that </a:t>
            </a:r>
            <a:r>
              <a:rPr lang="en-GB" b="0"/>
              <a:t>your child </a:t>
            </a:r>
            <a:r>
              <a:rPr lang="en-GB" b="0" dirty="0"/>
              <a:t>might be facing right now.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11</a:t>
            </a:fld>
            <a:endParaRPr lang="en-GB"/>
          </a:p>
        </p:txBody>
      </p:sp>
    </p:spTree>
    <p:extLst>
      <p:ext uri="{BB962C8B-B14F-4D97-AF65-F5344CB8AC3E}">
        <p14:creationId xmlns:p14="http://schemas.microsoft.com/office/powerpoint/2010/main" val="275406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these 5 ways to well being in mind as you support a child who is struggling with their self esteem.</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12</a:t>
            </a:fld>
            <a:endParaRPr lang="en-GB"/>
          </a:p>
        </p:txBody>
      </p:sp>
    </p:spTree>
    <p:extLst>
      <p:ext uri="{BB962C8B-B14F-4D97-AF65-F5344CB8AC3E}">
        <p14:creationId xmlns:p14="http://schemas.microsoft.com/office/powerpoint/2010/main" val="215724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A289E7-7D14-47ED-B516-ABA539E0AEB8}" type="slidenum">
              <a:rPr lang="en-GB" smtClean="0"/>
              <a:t>13</a:t>
            </a:fld>
            <a:endParaRPr lang="en-GB"/>
          </a:p>
        </p:txBody>
      </p:sp>
    </p:spTree>
    <p:extLst>
      <p:ext uri="{BB962C8B-B14F-4D97-AF65-F5344CB8AC3E}">
        <p14:creationId xmlns:p14="http://schemas.microsoft.com/office/powerpoint/2010/main" val="1141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14</a:t>
            </a:fld>
            <a:endParaRPr lang="en-GB"/>
          </a:p>
        </p:txBody>
      </p:sp>
    </p:spTree>
    <p:extLst>
      <p:ext uri="{BB962C8B-B14F-4D97-AF65-F5344CB8AC3E}">
        <p14:creationId xmlns:p14="http://schemas.microsoft.com/office/powerpoint/2010/main" val="177802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B32"/>
                </a:solidFill>
              </a:rPr>
              <a:t>What is Self Esteem?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Ask the audience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There are no wrong answers because Self-Esteem means different things to different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258160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What’s the difference between healthy self esteem and low self esteem?</a:t>
            </a:r>
          </a:p>
          <a:p>
            <a:endParaRPr lang="en-GB" dirty="0"/>
          </a:p>
          <a:p>
            <a:r>
              <a:rPr lang="en-GB" dirty="0"/>
              <a:t>Having healthy self esteem helps us deal with the ups and downs of life. When our self esteem is at a healthy level, usually we feel more positive about ourselves. </a:t>
            </a:r>
          </a:p>
          <a:p>
            <a:endParaRPr lang="en-GB" dirty="0"/>
          </a:p>
          <a:p>
            <a:r>
              <a:rPr lang="en-GB" dirty="0"/>
              <a:t>When our self esteem is low, we tend to see ourselves more negatively and are more critical of ourselves. Having low self esteem can often make us feel unable to deal with the challenges of life. </a:t>
            </a:r>
          </a:p>
          <a:p>
            <a:endParaRPr lang="en-GB" dirty="0"/>
          </a:p>
          <a:p>
            <a:r>
              <a:rPr lang="en-GB" dirty="0"/>
              <a:t>Of course, it’s </a:t>
            </a:r>
            <a:r>
              <a:rPr lang="en-GB" b="1" dirty="0"/>
              <a:t>normal</a:t>
            </a:r>
            <a:r>
              <a:rPr lang="en-GB" dirty="0"/>
              <a:t> to have days when our self esteem is healthy and it is normal to have days when our self esteem is low. </a:t>
            </a:r>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113253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B32"/>
                </a:solidFill>
              </a:rPr>
              <a:t>Have a think about which of these might be said (or thought) by someone who has low self esteem.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212B32"/>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B32"/>
                </a:solidFill>
                <a:highlight>
                  <a:srgbClr val="FFFF00"/>
                </a:highlight>
              </a:rPr>
              <a:t>*** If this is delivered F2F, could use sets of real cards to share in pairs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212B32"/>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Probably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1, 3, 4, 5, 7,9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Might be useful discussion to compare nos. 6 and 9 – someone with healthy self esteem is more likely to see the tips to make their work better as helpful/positive. Someone with low self esteem may have difficulty taking the praise that something they did was good, not believing it to be genuine.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No.5 – obviously this might be perfectly true – I can’t ride a horse, for example. But if it’s repeated and starts to be an automatic response to any kind of challenge in life it can be a difficulty. (The power of ‘yet’ could be explored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Are there any of these that feel familiar for the children in your lives?</a:t>
            </a:r>
          </a:p>
          <a:p>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12595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dirty="0">
                <a:solidFill>
                  <a:srgbClr val="212B32"/>
                </a:solidFill>
              </a:rPr>
              <a:t>What causes low self esteem?</a:t>
            </a:r>
          </a:p>
          <a:p>
            <a:pPr algn="l"/>
            <a:endParaRPr lang="en-GB" sz="1200" b="1" dirty="0">
              <a:solidFill>
                <a:srgbClr val="212B32"/>
              </a:solidFill>
            </a:endParaRPr>
          </a:p>
          <a:p>
            <a:pPr marL="171450" indent="-171450" algn="l">
              <a:buFont typeface="Arial" panose="020B0604020202020204" pitchFamily="34" charset="0"/>
              <a:buChar char="•"/>
            </a:pPr>
            <a:r>
              <a:rPr lang="en-GB" sz="1200" dirty="0">
                <a:solidFill>
                  <a:srgbClr val="212B32"/>
                </a:solidFill>
              </a:rPr>
              <a:t>Low self-esteem often begins in childhood so it’s important to teach our children tips and techniques now. </a:t>
            </a:r>
          </a:p>
          <a:p>
            <a:pPr marL="171450" indent="-171450" algn="l">
              <a:buFont typeface="Arial" panose="020B0604020202020204" pitchFamily="34" charset="0"/>
              <a:buChar char="•"/>
            </a:pPr>
            <a:endParaRPr lang="en-GB" sz="1200" dirty="0">
              <a:solidFill>
                <a:srgbClr val="212B32"/>
              </a:solidFill>
            </a:endParaRPr>
          </a:p>
          <a:p>
            <a:pPr marL="171450" indent="-171450" algn="l">
              <a:buFont typeface="Arial" panose="020B0604020202020204" pitchFamily="34" charset="0"/>
              <a:buChar char="•"/>
            </a:pPr>
            <a:r>
              <a:rPr lang="en-GB" sz="1200" dirty="0">
                <a:solidFill>
                  <a:srgbClr val="212B32"/>
                </a:solidFill>
              </a:rPr>
              <a:t>We give positive and negative messages about our children even when we don’t realise we are, or don’t intend to. Our children’s teachers, friends, siblings, , and even social media does the same.</a:t>
            </a:r>
          </a:p>
          <a:p>
            <a:pPr marL="0" indent="0" algn="l">
              <a:buFont typeface="Arial" panose="020B0604020202020204" pitchFamily="34" charset="0"/>
              <a:buNone/>
            </a:pPr>
            <a:endParaRPr lang="en-GB" sz="1200" dirty="0">
              <a:solidFill>
                <a:srgbClr val="212B32"/>
              </a:solidFill>
            </a:endParaRPr>
          </a:p>
          <a:p>
            <a:pPr marL="171450" indent="-171450" algn="l">
              <a:buFont typeface="Arial" panose="020B0604020202020204" pitchFamily="34" charset="0"/>
              <a:buChar char="•"/>
            </a:pPr>
            <a:r>
              <a:rPr lang="en-GB" sz="1200" dirty="0">
                <a:solidFill>
                  <a:srgbClr val="212B32"/>
                </a:solidFill>
              </a:rPr>
              <a:t>For some reason, the message that you are not good enough is the one that stays with you rather than the message that </a:t>
            </a:r>
            <a:r>
              <a:rPr lang="en-GB" sz="1200" b="1" dirty="0">
                <a:solidFill>
                  <a:srgbClr val="212B32"/>
                </a:solidFill>
              </a:rPr>
              <a:t>you are enough</a:t>
            </a:r>
            <a:r>
              <a:rPr lang="en-GB" sz="1200" dirty="0">
                <a:solidFill>
                  <a:srgbClr val="212B32"/>
                </a:solidFill>
              </a:rPr>
              <a:t>!!! </a:t>
            </a:r>
          </a:p>
          <a:p>
            <a:pPr marL="171450" indent="-171450" algn="l">
              <a:buFont typeface="Arial" panose="020B0604020202020204" pitchFamily="34" charset="0"/>
              <a:buChar char="•"/>
            </a:pPr>
            <a:endParaRPr lang="en-GB" sz="1200" dirty="0">
              <a:solidFill>
                <a:srgbClr val="212B32"/>
              </a:solidFill>
            </a:endParaRPr>
          </a:p>
          <a:p>
            <a:pPr marL="171450" indent="-171450" algn="l">
              <a:buFont typeface="Arial" panose="020B0604020202020204" pitchFamily="34" charset="0"/>
              <a:buChar char="•"/>
            </a:pPr>
            <a:r>
              <a:rPr lang="en-GB" sz="1200" dirty="0"/>
              <a:t>It can be caused by a number of things – our children comparing themselves to their friends, problems with family or at school or having health issues.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Sometimes it passes on its own or you can take steps to teach children to help them feel better.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34526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212B32"/>
              </a:solidFill>
              <a:latin typeface="Frutiger W01"/>
            </a:endParaRPr>
          </a:p>
          <a:p>
            <a:r>
              <a:rPr lang="en-GB" sz="1200" b="1" dirty="0">
                <a:solidFill>
                  <a:srgbClr val="212B32"/>
                </a:solidFill>
                <a:latin typeface="Frutiger W01"/>
              </a:rPr>
              <a:t>Build positive relationships</a:t>
            </a:r>
          </a:p>
          <a:p>
            <a:r>
              <a:rPr lang="en-GB" sz="1200" dirty="0">
                <a:solidFill>
                  <a:srgbClr val="212B32"/>
                </a:solidFill>
                <a:latin typeface="Frutiger W01"/>
              </a:rPr>
              <a:t>If you find certain people tend to bring your child down, try to find ways for them to  spend less time with them, or encourage your child to tell them how they feel about that person’s words/actions</a:t>
            </a:r>
          </a:p>
          <a:p>
            <a:r>
              <a:rPr lang="en-GB" sz="1200" dirty="0">
                <a:solidFill>
                  <a:srgbClr val="212B32"/>
                </a:solidFill>
                <a:latin typeface="Frutiger W01"/>
              </a:rPr>
              <a:t>Try to build relationships with people who are positive and who appreciate your child.</a:t>
            </a:r>
            <a:r>
              <a:rPr lang="en-GB" sz="1200" b="1" dirty="0">
                <a:solidFill>
                  <a:srgbClr val="212B32"/>
                </a:solidFill>
                <a:latin typeface="Frutiger W01"/>
              </a:rPr>
              <a:t> </a:t>
            </a:r>
          </a:p>
          <a:p>
            <a:endParaRPr lang="en-GB" sz="1200" b="1" dirty="0">
              <a:solidFill>
                <a:srgbClr val="212B32"/>
              </a:solidFill>
              <a:latin typeface="Frutiger W01"/>
            </a:endParaRPr>
          </a:p>
          <a:p>
            <a:r>
              <a:rPr lang="en-GB" sz="1200" b="1" dirty="0">
                <a:solidFill>
                  <a:srgbClr val="212B32"/>
                </a:solidFill>
                <a:latin typeface="Frutiger W01"/>
              </a:rPr>
              <a:t>Give themselves a challenge</a:t>
            </a:r>
          </a:p>
          <a:p>
            <a:r>
              <a:rPr lang="en-GB" sz="1200" dirty="0">
                <a:solidFill>
                  <a:srgbClr val="212B32"/>
                </a:solidFill>
                <a:latin typeface="Frutiger W01"/>
              </a:rPr>
              <a:t>We all feel nervous or afraid to do things at times. But people with healthy self-esteem do not let these feelings stop them trying new things or taking on challenges.</a:t>
            </a:r>
          </a:p>
          <a:p>
            <a:r>
              <a:rPr lang="en-GB" sz="1200" dirty="0">
                <a:solidFill>
                  <a:srgbClr val="212B32"/>
                </a:solidFill>
                <a:latin typeface="Frutiger W01"/>
              </a:rPr>
              <a:t>Work with your child to set themselves a goal, such as joining an after school club or going to a social occasion. Achieving goals will help to increase their self-esteem.</a:t>
            </a:r>
          </a:p>
          <a:p>
            <a:endParaRPr lang="en-GB" sz="1200" dirty="0">
              <a:solidFill>
                <a:srgbClr val="212B32"/>
              </a:solidFill>
              <a:latin typeface="Frutiger W01"/>
            </a:endParaRPr>
          </a:p>
          <a:p>
            <a:r>
              <a:rPr lang="en-GB" sz="1200" b="1" dirty="0">
                <a:solidFill>
                  <a:srgbClr val="212B32"/>
                </a:solidFill>
                <a:latin typeface="Frutiger W01"/>
              </a:rPr>
              <a:t>Teach them to be assertive</a:t>
            </a:r>
          </a:p>
          <a:p>
            <a:r>
              <a:rPr lang="en-GB" sz="1200" dirty="0">
                <a:solidFill>
                  <a:srgbClr val="212B32"/>
                </a:solidFill>
                <a:latin typeface="Frutiger W01"/>
              </a:rPr>
              <a:t>Being assertive is about respecting other people's opinions and needs, and expecting the same from them.</a:t>
            </a:r>
          </a:p>
          <a:p>
            <a:r>
              <a:rPr lang="en-GB" sz="1200" dirty="0">
                <a:solidFill>
                  <a:srgbClr val="212B32"/>
                </a:solidFill>
                <a:latin typeface="Frutiger W01"/>
              </a:rPr>
              <a:t>One trick is to look at other people who act assertively and copy what they do. Encourage your child to do this.</a:t>
            </a:r>
          </a:p>
          <a:p>
            <a:r>
              <a:rPr lang="en-GB" sz="1200" dirty="0">
                <a:solidFill>
                  <a:srgbClr val="212B32"/>
                </a:solidFill>
                <a:latin typeface="Frutiger W01"/>
              </a:rPr>
              <a:t>Let them know it's not about pretending you're someone you're not. It’s about picking up hints and tips from people you admire. For example they might notice how someone uses a calm but firm voice when being assertive. Draw their attention to the way assertive people start statements with ‘I ‘ </a:t>
            </a:r>
            <a:r>
              <a:rPr lang="en-GB" sz="1200" dirty="0" err="1">
                <a:solidFill>
                  <a:srgbClr val="212B32"/>
                </a:solidFill>
                <a:latin typeface="Frutiger W01"/>
              </a:rPr>
              <a:t>eg.</a:t>
            </a:r>
            <a:r>
              <a:rPr lang="en-GB" sz="1200" dirty="0">
                <a:solidFill>
                  <a:srgbClr val="212B32"/>
                </a:solidFill>
                <a:latin typeface="Frutiger W01"/>
              </a:rPr>
              <a:t> </a:t>
            </a:r>
            <a:r>
              <a:rPr lang="en-GB" sz="1200" u="sng" dirty="0">
                <a:solidFill>
                  <a:srgbClr val="212B32"/>
                </a:solidFill>
                <a:latin typeface="Frutiger W01"/>
              </a:rPr>
              <a:t>I don’t like it  when you say I can’t join in. I would like you to let me play. </a:t>
            </a:r>
            <a:r>
              <a:rPr lang="en-GB" sz="1200" u="none" dirty="0">
                <a:solidFill>
                  <a:srgbClr val="212B32"/>
                </a:solidFill>
                <a:latin typeface="Frutiger W01"/>
              </a:rPr>
              <a:t>‘I statements’ work because they are non-judgemental and they don’t blame or criticise.</a:t>
            </a:r>
            <a:endParaRPr lang="en-GB" sz="1200" u="sng" dirty="0">
              <a:solidFill>
                <a:srgbClr val="212B32"/>
              </a:solidFill>
              <a:latin typeface="Frutiger W01"/>
            </a:endParaRPr>
          </a:p>
          <a:p>
            <a:endParaRPr lang="en-GB" sz="1200" dirty="0">
              <a:solidFill>
                <a:srgbClr val="212B32"/>
              </a:solidFill>
              <a:latin typeface="Frutiger W01"/>
            </a:endParaRPr>
          </a:p>
          <a:p>
            <a:r>
              <a:rPr lang="en-GB" sz="1200" b="1" dirty="0">
                <a:solidFill>
                  <a:srgbClr val="212B32"/>
                </a:solidFill>
                <a:latin typeface="Frutiger W01"/>
              </a:rPr>
              <a:t>Be kind to yourself</a:t>
            </a:r>
          </a:p>
          <a:p>
            <a:r>
              <a:rPr lang="en-GB" sz="1200" dirty="0">
                <a:solidFill>
                  <a:srgbClr val="212B32"/>
                </a:solidFill>
                <a:latin typeface="Frutiger W01"/>
              </a:rPr>
              <a:t>Being kind to yourself means being gentle to yourself at times when you feel like being self-critical.</a:t>
            </a:r>
          </a:p>
          <a:p>
            <a:r>
              <a:rPr lang="en-GB" sz="1200" dirty="0">
                <a:solidFill>
                  <a:srgbClr val="212B32"/>
                </a:solidFill>
                <a:latin typeface="Frutiger W01"/>
              </a:rPr>
              <a:t>Encourage your child to think what they'd say to a friend in a similar situation. We often give far better advice to others than we do to ourselves.</a:t>
            </a:r>
          </a:p>
          <a:p>
            <a:endParaRPr lang="en-GB" sz="1200" dirty="0">
              <a:solidFill>
                <a:srgbClr val="212B32"/>
              </a:solidFill>
              <a:latin typeface="Frutiger W01"/>
            </a:endParaRPr>
          </a:p>
          <a:p>
            <a:endParaRPr lang="en-GB" sz="1200" dirty="0">
              <a:solidFill>
                <a:srgbClr val="212B32"/>
              </a:solidFill>
              <a:latin typeface="Frutiger W01"/>
            </a:endParaRPr>
          </a:p>
          <a:p>
            <a:r>
              <a:rPr lang="en-GB" sz="1200" b="1" dirty="0">
                <a:solidFill>
                  <a:srgbClr val="212B32"/>
                </a:solidFill>
                <a:latin typeface="Frutiger W01"/>
              </a:rPr>
              <a:t>Start saying "no"</a:t>
            </a:r>
          </a:p>
          <a:p>
            <a:r>
              <a:rPr lang="en-GB" sz="1200" dirty="0">
                <a:solidFill>
                  <a:srgbClr val="212B32"/>
                </a:solidFill>
                <a:latin typeface="Frutiger W01"/>
              </a:rPr>
              <a:t>People with low self-esteem often feel they have to say yes to other people, even when they do not really want to.</a:t>
            </a:r>
          </a:p>
          <a:p>
            <a:r>
              <a:rPr lang="en-GB" sz="1200" dirty="0">
                <a:solidFill>
                  <a:srgbClr val="212B32"/>
                </a:solidFill>
                <a:latin typeface="Frutiger W01"/>
              </a:rPr>
              <a:t>The risk is that you become overburdened, resentful, angry and depressed.</a:t>
            </a:r>
          </a:p>
          <a:p>
            <a:r>
              <a:rPr lang="en-GB" sz="1200" dirty="0">
                <a:solidFill>
                  <a:srgbClr val="212B32"/>
                </a:solidFill>
                <a:latin typeface="Frutiger W01"/>
              </a:rPr>
              <a:t>For the most part, saying no does not upset relationships. It can be helpful to keep saying no, but in different ways, until they get the message.</a:t>
            </a:r>
          </a:p>
          <a:p>
            <a:endParaRPr lang="en-GB" sz="1200" dirty="0">
              <a:solidFill>
                <a:srgbClr val="212B32"/>
              </a:solidFill>
              <a:latin typeface="Frutiger W01"/>
            </a:endParaRPr>
          </a:p>
          <a:p>
            <a:endParaRPr lang="en-GB" sz="1200" b="1" dirty="0">
              <a:solidFill>
                <a:srgbClr val="212B32"/>
              </a:solidFill>
              <a:latin typeface="Frutiger W01"/>
            </a:endParaRPr>
          </a:p>
          <a:p>
            <a:r>
              <a:rPr lang="en-GB" sz="1200" b="1" dirty="0">
                <a:solidFill>
                  <a:srgbClr val="212B32"/>
                </a:solidFill>
                <a:latin typeface="Frutiger W01"/>
              </a:rPr>
              <a:t> Recognise what they’re good at </a:t>
            </a:r>
          </a:p>
          <a:p>
            <a:r>
              <a:rPr lang="en-GB" sz="1200" dirty="0">
                <a:solidFill>
                  <a:srgbClr val="212B32"/>
                </a:solidFill>
                <a:latin typeface="Frutiger W01"/>
              </a:rPr>
              <a:t>We're all good at something, whether it's cooking, singing, doing puzzles or being a friend. We also tend to enjoy doing the things we're good at, which can help boost your mood.</a:t>
            </a:r>
          </a:p>
          <a:p>
            <a:endParaRPr lang="en-GB" sz="1200" dirty="0">
              <a:solidFill>
                <a:srgbClr val="212B32"/>
              </a:solidFill>
              <a:latin typeface="Frutiger W01"/>
            </a:endParaRPr>
          </a:p>
          <a:p>
            <a:endParaRPr lang="en-GB" sz="1200" b="0" i="0" u="none" strike="noStrike" dirty="0">
              <a:solidFill>
                <a:srgbClr val="212B32"/>
              </a:solidFill>
              <a:effectLst/>
              <a:latin typeface="Frutiger W01"/>
            </a:endParaRP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354465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Mirror Mirror On The Wall – an activity to encourage your children to try – you could do it with them</a:t>
            </a:r>
            <a:endParaRPr lang="en-GB" dirty="0"/>
          </a:p>
          <a:p>
            <a:endParaRPr lang="en-GB" dirty="0"/>
          </a:p>
          <a:p>
            <a:r>
              <a:rPr lang="en-GB" b="1" dirty="0"/>
              <a:t>***you will need some mirrors for this activity***</a:t>
            </a:r>
          </a:p>
          <a:p>
            <a:endParaRPr lang="en-GB" dirty="0"/>
          </a:p>
          <a:p>
            <a:r>
              <a:rPr lang="en-GB" dirty="0"/>
              <a:t>Let’s have a go…. </a:t>
            </a:r>
          </a:p>
          <a:p>
            <a:endParaRPr lang="en-GB" dirty="0"/>
          </a:p>
          <a:p>
            <a:r>
              <a:rPr lang="en-GB" b="0" dirty="0"/>
              <a:t>Everybody take a mirror and look at yourself for a few moments. </a:t>
            </a:r>
          </a:p>
          <a:p>
            <a:endParaRPr lang="en-GB" dirty="0"/>
          </a:p>
          <a:p>
            <a:r>
              <a:rPr lang="en-GB" dirty="0"/>
              <a:t>Think about things you like about yourself. It can be things you like about the way that you look, or things you like about your personality, or things that you are good at or enjoy doing. </a:t>
            </a:r>
          </a:p>
          <a:p>
            <a:endParaRPr lang="en-GB" dirty="0"/>
          </a:p>
          <a:p>
            <a:r>
              <a:rPr lang="en-GB" dirty="0"/>
              <a:t>For Example, you might say to yourself:</a:t>
            </a:r>
          </a:p>
          <a:p>
            <a:pPr marL="171450" indent="-171450">
              <a:buFont typeface="Arial" panose="020B0604020202020204" pitchFamily="34" charset="0"/>
              <a:buChar char="•"/>
            </a:pPr>
            <a:r>
              <a:rPr lang="en-GB" dirty="0"/>
              <a:t>I like my brown hair</a:t>
            </a:r>
          </a:p>
          <a:p>
            <a:pPr marL="171450" indent="-171450">
              <a:buFont typeface="Arial" panose="020B0604020202020204" pitchFamily="34" charset="0"/>
              <a:buChar char="•"/>
            </a:pPr>
            <a:r>
              <a:rPr lang="en-GB" dirty="0"/>
              <a:t>I like my glasses</a:t>
            </a:r>
          </a:p>
          <a:p>
            <a:pPr marL="171450" indent="-171450">
              <a:buFont typeface="Arial" panose="020B0604020202020204" pitchFamily="34" charset="0"/>
              <a:buChar char="•"/>
            </a:pPr>
            <a:r>
              <a:rPr lang="en-GB" dirty="0"/>
              <a:t>I like my sense of humour</a:t>
            </a:r>
          </a:p>
          <a:p>
            <a:pPr marL="171450" indent="-171450">
              <a:buFont typeface="Arial" panose="020B0604020202020204" pitchFamily="34" charset="0"/>
              <a:buChar char="•"/>
            </a:pPr>
            <a:r>
              <a:rPr lang="en-GB" dirty="0"/>
              <a:t>I like that I play football</a:t>
            </a:r>
          </a:p>
          <a:p>
            <a:pPr marL="171450" indent="-171450">
              <a:buFont typeface="Arial" panose="020B0604020202020204" pitchFamily="34" charset="0"/>
              <a:buChar char="•"/>
            </a:pPr>
            <a:r>
              <a:rPr lang="en-GB" dirty="0"/>
              <a:t>I like that I enjoy drawing and painting</a:t>
            </a:r>
          </a:p>
          <a:p>
            <a:pPr marL="171450" indent="-171450">
              <a:buFont typeface="Arial" panose="020B0604020202020204" pitchFamily="34" charset="0"/>
              <a:buChar char="•"/>
            </a:pPr>
            <a:r>
              <a:rPr lang="en-GB" dirty="0"/>
              <a:t>I like that I take my dog for a walk </a:t>
            </a:r>
          </a:p>
          <a:p>
            <a:pPr marL="171450" indent="-171450">
              <a:buFont typeface="Arial" panose="020B0604020202020204" pitchFamily="34" charset="0"/>
              <a:buChar char="•"/>
            </a:pPr>
            <a:r>
              <a:rPr lang="en-GB" dirty="0"/>
              <a:t>I like my family</a:t>
            </a:r>
          </a:p>
          <a:p>
            <a:pPr marL="171450" indent="-171450">
              <a:buFont typeface="Arial" panose="020B0604020202020204" pitchFamily="34" charset="0"/>
              <a:buChar char="•"/>
            </a:pPr>
            <a:r>
              <a:rPr lang="en-GB" dirty="0"/>
              <a:t>I like my friends</a:t>
            </a:r>
          </a:p>
          <a:p>
            <a:pPr marL="171450" indent="-171450">
              <a:buFont typeface="Arial" panose="020B0604020202020204" pitchFamily="34" charset="0"/>
              <a:buChar char="•"/>
            </a:pPr>
            <a:r>
              <a:rPr lang="en-GB" dirty="0"/>
              <a:t>I like that I have friends to play on the X-Box with </a:t>
            </a:r>
          </a:p>
          <a:p>
            <a:pPr marL="171450" indent="-171450">
              <a:buFont typeface="Arial" panose="020B0604020202020204" pitchFamily="34" charset="0"/>
              <a:buChar char="•"/>
            </a:pPr>
            <a:r>
              <a:rPr lang="en-GB" dirty="0"/>
              <a:t>I like my long legs</a:t>
            </a:r>
          </a:p>
          <a:p>
            <a:pPr marL="171450" indent="-171450">
              <a:buFont typeface="Arial" panose="020B0604020202020204" pitchFamily="34" charset="0"/>
              <a:buChar char="•"/>
            </a:pPr>
            <a:r>
              <a:rPr lang="en-GB" dirty="0"/>
              <a:t>I like my laugh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Try saying what you like about yourself to yourself in the mirror.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If you find this difficult to do, you could whisper them to begin with, or even write them down and then work towards saying them out loud.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more children practice telling themselves that they like themselves, the easier it will become and the more they will begin to believe it. ***HOW WOULD YOU ADAPT THIS ACTIVITY TO USE WITH YOUR CHILD? ***</a:t>
            </a:r>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288814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rgbClr val="0C3D52"/>
                </a:solidFill>
                <a:hlinkClick r:id="rId3"/>
              </a:rPr>
              <a:t>Talk to someone </a:t>
            </a:r>
            <a:endParaRPr lang="en-GB" sz="1200" dirty="0">
              <a:solidFill>
                <a:srgbClr val="0C3D52"/>
              </a:solidFill>
            </a:endParaRPr>
          </a:p>
          <a:p>
            <a:pPr algn="l"/>
            <a:r>
              <a:rPr lang="en-GB" sz="1200" dirty="0">
                <a:solidFill>
                  <a:srgbClr val="0C3D52"/>
                </a:solidFill>
              </a:rPr>
              <a:t>Having someone listen to can help your child to feel less alone. They could talk to a friend, family member or another </a:t>
            </a:r>
            <a:r>
              <a:rPr lang="en-GB" sz="1200" dirty="0">
                <a:solidFill>
                  <a:srgbClr val="0C3D52"/>
                </a:solidFill>
                <a:hlinkClick r:id="rId4"/>
              </a:rPr>
              <a:t>adult that they trust</a:t>
            </a:r>
            <a:r>
              <a:rPr lang="en-GB" sz="1200" dirty="0">
                <a:solidFill>
                  <a:srgbClr val="0C3D52"/>
                </a:solidFill>
              </a:rPr>
              <a:t>. </a:t>
            </a:r>
          </a:p>
          <a:p>
            <a:pPr algn="l"/>
            <a:endParaRPr lang="en-GB" sz="1200" dirty="0">
              <a:solidFill>
                <a:srgbClr val="0C3D52"/>
              </a:solidFill>
            </a:endParaRPr>
          </a:p>
          <a:p>
            <a:pPr algn="l"/>
            <a:r>
              <a:rPr lang="en-GB" sz="1200" dirty="0">
                <a:solidFill>
                  <a:srgbClr val="0C3D52"/>
                </a:solidFill>
                <a:hlinkClick r:id="rId5"/>
              </a:rPr>
              <a:t>Try something new </a:t>
            </a:r>
            <a:endParaRPr lang="en-GB" sz="1200" dirty="0">
              <a:solidFill>
                <a:srgbClr val="0C3D52"/>
              </a:solidFill>
            </a:endParaRPr>
          </a:p>
          <a:p>
            <a:pPr algn="l"/>
            <a:r>
              <a:rPr lang="en-GB" sz="1200" dirty="0">
                <a:solidFill>
                  <a:srgbClr val="0C3D52"/>
                </a:solidFill>
              </a:rPr>
              <a:t>You could support your child to start a new hobby, make something creative or challenge themselves in some way. </a:t>
            </a:r>
          </a:p>
          <a:p>
            <a:pPr algn="l"/>
            <a:endParaRPr lang="en-GB" sz="1200" dirty="0">
              <a:solidFill>
                <a:srgbClr val="0C3D52"/>
              </a:solidFill>
            </a:endParaRPr>
          </a:p>
          <a:p>
            <a:pPr algn="l"/>
            <a:r>
              <a:rPr lang="en-GB" sz="1200" dirty="0">
                <a:solidFill>
                  <a:srgbClr val="0C3D52"/>
                </a:solidFill>
                <a:hlinkClick r:id="rId6"/>
              </a:rPr>
              <a:t>Let go of any guilt </a:t>
            </a:r>
            <a:endParaRPr lang="en-GB" sz="1200" dirty="0">
              <a:solidFill>
                <a:srgbClr val="0C3D52"/>
              </a:solidFill>
            </a:endParaRPr>
          </a:p>
          <a:p>
            <a:pPr algn="l"/>
            <a:r>
              <a:rPr lang="en-GB" sz="1200" dirty="0">
                <a:solidFill>
                  <a:srgbClr val="0C3D52"/>
                </a:solidFill>
              </a:rPr>
              <a:t>Lots of people blame themselves for being bullied or end up thinking they deserved it. But let your child know that  </a:t>
            </a:r>
            <a:r>
              <a:rPr lang="en-GB" sz="1200" dirty="0">
                <a:solidFill>
                  <a:srgbClr val="0C3D52"/>
                </a:solidFill>
                <a:hlinkClick r:id="rId7"/>
              </a:rPr>
              <a:t>bullying</a:t>
            </a:r>
            <a:r>
              <a:rPr lang="en-GB" sz="1200" dirty="0">
                <a:solidFill>
                  <a:srgbClr val="0C3D52"/>
                </a:solidFill>
              </a:rPr>
              <a:t> is done by the bully, and it's never their fault. Ask them to try imagining what they'd say to a friend if they'd been bullied and felt </a:t>
            </a:r>
            <a:r>
              <a:rPr lang="en-GB" sz="1200" dirty="0">
                <a:solidFill>
                  <a:srgbClr val="0C3D52"/>
                </a:solidFill>
                <a:hlinkClick r:id="rId8"/>
              </a:rPr>
              <a:t>guilty</a:t>
            </a:r>
            <a:r>
              <a:rPr lang="en-GB" sz="1200" dirty="0">
                <a:solidFill>
                  <a:srgbClr val="0C3D52"/>
                </a:solidFill>
              </a:rPr>
              <a:t>. </a:t>
            </a:r>
          </a:p>
          <a:p>
            <a:pPr algn="l"/>
            <a:endParaRPr lang="en-GB" sz="1200" dirty="0">
              <a:solidFill>
                <a:srgbClr val="0C3D52"/>
              </a:solidFill>
            </a:endParaRPr>
          </a:p>
          <a:p>
            <a:pPr algn="l"/>
            <a:r>
              <a:rPr lang="en-GB" sz="1200" dirty="0">
                <a:solidFill>
                  <a:srgbClr val="0C3D52"/>
                </a:solidFill>
                <a:hlinkClick r:id="rId9"/>
              </a:rPr>
              <a:t>Be proud of what makes you different </a:t>
            </a:r>
            <a:endParaRPr lang="en-GB" sz="1200" dirty="0">
              <a:solidFill>
                <a:srgbClr val="0C3D52"/>
              </a:solidFill>
            </a:endParaRPr>
          </a:p>
          <a:p>
            <a:pPr algn="l"/>
            <a:r>
              <a:rPr lang="en-GB" sz="1200" dirty="0">
                <a:solidFill>
                  <a:srgbClr val="0C3D52"/>
                </a:solidFill>
              </a:rPr>
              <a:t>Let your child know that difference is amazing. And the world would be boring if everyone was the same. If someone's made your child feel bad for being or </a:t>
            </a:r>
            <a:r>
              <a:rPr lang="en-GB" sz="1200" dirty="0">
                <a:solidFill>
                  <a:srgbClr val="0C3D52"/>
                </a:solidFill>
                <a:hlinkClick r:id="rId10"/>
              </a:rPr>
              <a:t>looking different</a:t>
            </a:r>
            <a:r>
              <a:rPr lang="en-GB" sz="1200" dirty="0">
                <a:solidFill>
                  <a:srgbClr val="0C3D52"/>
                </a:solidFill>
              </a:rPr>
              <a:t>, or bullied them about their </a:t>
            </a:r>
            <a:r>
              <a:rPr lang="en-GB" sz="1200" dirty="0">
                <a:solidFill>
                  <a:srgbClr val="0C3D52"/>
                </a:solidFill>
                <a:hlinkClick r:id="rId11"/>
              </a:rPr>
              <a:t>race</a:t>
            </a:r>
            <a:r>
              <a:rPr lang="en-GB" sz="1200" dirty="0">
                <a:solidFill>
                  <a:srgbClr val="0C3D52"/>
                </a:solidFill>
              </a:rPr>
              <a:t>, </a:t>
            </a:r>
            <a:r>
              <a:rPr lang="en-GB" sz="1200" dirty="0">
                <a:solidFill>
                  <a:srgbClr val="0C3D52"/>
                </a:solidFill>
                <a:hlinkClick r:id="rId12"/>
              </a:rPr>
              <a:t>gender</a:t>
            </a:r>
            <a:r>
              <a:rPr lang="en-GB" sz="1200" dirty="0">
                <a:solidFill>
                  <a:srgbClr val="0C3D52"/>
                </a:solidFill>
              </a:rPr>
              <a:t>, or because they have a </a:t>
            </a:r>
            <a:r>
              <a:rPr lang="en-GB" sz="1200" dirty="0">
                <a:solidFill>
                  <a:srgbClr val="0C3D52"/>
                </a:solidFill>
                <a:hlinkClick r:id="rId13"/>
              </a:rPr>
              <a:t>disability</a:t>
            </a:r>
            <a:r>
              <a:rPr lang="en-GB" sz="1200" dirty="0">
                <a:solidFill>
                  <a:srgbClr val="0C3D52"/>
                </a:solidFill>
              </a:rPr>
              <a:t>, it can be really upsetting. </a:t>
            </a:r>
          </a:p>
          <a:p>
            <a:pPr algn="l"/>
            <a:r>
              <a:rPr lang="en-GB" sz="1200" dirty="0">
                <a:solidFill>
                  <a:srgbClr val="0C3D52"/>
                </a:solidFill>
              </a:rPr>
              <a:t>Ask them to make a list of all the things that they like about being different or that they're proud of. They can always ask a </a:t>
            </a:r>
            <a:r>
              <a:rPr lang="en-GB" sz="1200" dirty="0">
                <a:solidFill>
                  <a:srgbClr val="0C3D52"/>
                </a:solidFill>
                <a:hlinkClick r:id="rId14"/>
              </a:rPr>
              <a:t>Childline counsellor</a:t>
            </a:r>
            <a:r>
              <a:rPr lang="en-GB" sz="1200" dirty="0">
                <a:solidFill>
                  <a:srgbClr val="0C3D52"/>
                </a:solidFill>
              </a:rPr>
              <a:t> for help.</a:t>
            </a:r>
          </a:p>
          <a:p>
            <a:pPr algn="l"/>
            <a:endParaRPr lang="en-GB" sz="1200" dirty="0">
              <a:solidFill>
                <a:srgbClr val="0C3D52"/>
              </a:solidFill>
              <a:hlinkClick r:id="rId15"/>
            </a:endParaRPr>
          </a:p>
          <a:p>
            <a:pPr algn="l"/>
            <a:r>
              <a:rPr lang="en-GB" sz="1200" dirty="0">
                <a:solidFill>
                  <a:srgbClr val="0C3D52"/>
                </a:solidFill>
                <a:hlinkClick r:id="rId15"/>
              </a:rPr>
              <a:t>Take your time </a:t>
            </a:r>
            <a:endParaRPr lang="en-GB" sz="1200" dirty="0">
              <a:solidFill>
                <a:srgbClr val="0C3D52"/>
              </a:solidFill>
            </a:endParaRPr>
          </a:p>
          <a:p>
            <a:pPr algn="l"/>
            <a:r>
              <a:rPr lang="en-GB" sz="1200" dirty="0">
                <a:solidFill>
                  <a:srgbClr val="0C3D52"/>
                </a:solidFill>
              </a:rPr>
              <a:t>Building confidence isn't easy and it can take time to feel better. Encourage your child to take small steps every day. They could try using the </a:t>
            </a:r>
            <a:r>
              <a:rPr lang="en-GB" sz="1200" dirty="0">
                <a:solidFill>
                  <a:srgbClr val="0C3D52"/>
                </a:solidFill>
                <a:hlinkClick r:id="rId16"/>
              </a:rPr>
              <a:t>mood journal</a:t>
            </a:r>
            <a:r>
              <a:rPr lang="en-GB" sz="1200" dirty="0">
                <a:solidFill>
                  <a:srgbClr val="0C3D52"/>
                </a:solidFill>
              </a:rPr>
              <a:t> on the Childline website to track what they've tried and how it made them feel ( or just make your own)</a:t>
            </a:r>
          </a:p>
          <a:p>
            <a:pPr algn="l"/>
            <a:endParaRPr lang="en-GB" sz="1200" b="0" i="0" u="none" strike="noStrike" dirty="0">
              <a:solidFill>
                <a:srgbClr val="0C3D52"/>
              </a:solidFill>
              <a:effectLst/>
            </a:endParaRP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392913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 as if you already have confidence – </a:t>
            </a:r>
            <a:r>
              <a:rPr lang="en-GB" b="0" dirty="0"/>
              <a:t>talk with your child about what traits a person with confidence might display </a:t>
            </a:r>
            <a:r>
              <a:rPr lang="en-GB" b="0" dirty="0" err="1"/>
              <a:t>eg.</a:t>
            </a:r>
            <a:r>
              <a:rPr lang="en-GB" b="0" dirty="0"/>
              <a:t> Walking with head held high. Get them to practice doing this/behaving in this way.</a:t>
            </a:r>
          </a:p>
          <a:p>
            <a:r>
              <a:rPr lang="en-GB" b="1" dirty="0"/>
              <a:t>Watch your words </a:t>
            </a:r>
            <a:r>
              <a:rPr lang="en-GB" b="0" dirty="0"/>
              <a:t>–sometimes the way we say something an make a big difference to how we feel – for example taking a moment before we answer a question can help us feel more confident about what we are saying, swapping ‘sort of’ and ‘not really’ for decisive ‘yes’ or ‘no’ can make us sound clearer and more confident.</a:t>
            </a:r>
          </a:p>
          <a:p>
            <a:r>
              <a:rPr lang="en-GB" b="1" dirty="0"/>
              <a:t>Try something new- </a:t>
            </a:r>
            <a:r>
              <a:rPr lang="en-GB" b="0" dirty="0"/>
              <a:t>talk with your child about them trying something new every day – small things like wearing their hair differently, or bolder things like speaking up in class – each time they’ll be stepping out of their comfort zone and boosting their confidence. You could do it along with them, so they can see how new things, no matter how small, can help.</a:t>
            </a:r>
          </a:p>
          <a:p>
            <a:r>
              <a:rPr lang="en-GB" b="1" dirty="0"/>
              <a:t>Listen to music </a:t>
            </a:r>
            <a:r>
              <a:rPr lang="en-GB" b="0" dirty="0"/>
              <a:t>– music can be very powerful – choose songs which are positive messages/uplifting</a:t>
            </a:r>
          </a:p>
          <a:p>
            <a:r>
              <a:rPr lang="en-GB" b="1" dirty="0"/>
              <a:t>Eat better , feel better </a:t>
            </a:r>
            <a:r>
              <a:rPr lang="en-GB" b="0" dirty="0"/>
              <a:t>–looking after yourself physically really can make you feel more confident – you will naturally feel better and have more energy.</a:t>
            </a:r>
          </a:p>
          <a:p>
            <a:r>
              <a:rPr lang="en-GB" b="1" dirty="0"/>
              <a:t>Be kind- </a:t>
            </a:r>
            <a:r>
              <a:rPr lang="en-GB" b="0" dirty="0"/>
              <a:t>helping others can help us feel appreciated and valued – talk with your child about little things they could do to help someone else- a neighbour, a family member?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Change the way you think- </a:t>
            </a:r>
            <a:r>
              <a:rPr lang="en-GB" b="0" dirty="0"/>
              <a:t>T</a:t>
            </a:r>
            <a:r>
              <a:rPr lang="en-GB" sz="1200" b="0" i="0" kern="1200" dirty="0">
                <a:solidFill>
                  <a:schemeClr val="tx1"/>
                </a:solidFill>
                <a:effectLst/>
                <a:latin typeface="+mn-lt"/>
                <a:ea typeface="+mn-ea"/>
                <a:cs typeface="+mn-cs"/>
              </a:rPr>
              <a:t>aking the time to notice when things go well and realising when you're being too hard on yourself can improve your self-esteem and make you feel better. Whenever something happens and your child has a have a negative thought about themselves, encourage them to ask themselves if that though is helpful? Could they change the thought to a more balanced one? This will take practice and support.</a:t>
            </a:r>
            <a:endParaRPr lang="en-GB" b="1" dirty="0"/>
          </a:p>
          <a:p>
            <a:r>
              <a:rPr lang="en-GB" b="1" dirty="0"/>
              <a:t>Set yourself goals – </a:t>
            </a:r>
            <a:r>
              <a:rPr lang="en-GB" b="0" dirty="0"/>
              <a:t>ask your child to write down 3 things they would like to improve or learn – help them to pick one for starters and make a plan for the first steps to making it happen.</a:t>
            </a:r>
            <a:endParaRPr lang="en-GB" b="1" dirty="0"/>
          </a:p>
          <a:p>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131024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11/05/2021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11/05/2021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11/05/2021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11/05/2021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notesSlide" Target="../notesSlides/notesSlide1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jpeg"/><Relationship Id="rId18" Type="http://schemas.openxmlformats.org/officeDocument/2006/relationships/hyperlink" Target="https://www.kooth.com/" TargetMode="External"/><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youngminds.org.uk/find-help/looking-after-yourself/take-time-out/" TargetMode="External"/><Relationship Id="rId17" Type="http://schemas.openxmlformats.org/officeDocument/2006/relationships/image" Target="../media/image14.jpeg"/><Relationship Id="rId2" Type="http://schemas.openxmlformats.org/officeDocument/2006/relationships/audio" Target="../media/media11.m4a"/><Relationship Id="rId16" Type="http://schemas.openxmlformats.org/officeDocument/2006/relationships/hyperlink" Target="https://www.mind.org.uk/information-support/for-children-and-young-people/" TargetMode="External"/><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hyperlink" Target="https://www.nhs.uk/conditions/stress-anxiety-depression/ways-relieve-stress/" TargetMode="External"/><Relationship Id="rId5" Type="http://schemas.openxmlformats.org/officeDocument/2006/relationships/image" Target="../media/image2.jpeg"/><Relationship Id="rId15" Type="http://schemas.openxmlformats.org/officeDocument/2006/relationships/image" Target="../media/image13.jpeg"/><Relationship Id="rId10" Type="http://schemas.openxmlformats.org/officeDocument/2006/relationships/image" Target="../media/image11.png"/><Relationship Id="rId19"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10.png"/><Relationship Id="rId14" Type="http://schemas.openxmlformats.org/officeDocument/2006/relationships/hyperlink" Target="https://www.childline.org.u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jpeg"/><Relationship Id="rId11" Type="http://schemas.openxmlformats.org/officeDocument/2006/relationships/image" Target="../media/image5.png"/><Relationship Id="rId5" Type="http://schemas.openxmlformats.org/officeDocument/2006/relationships/notesSlide" Target="../notesSlides/notesSlide2.xml"/><Relationship Id="rId10"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3.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5.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notesSlide" Target="../notesSlides/notesSlide6.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jpeg"/><Relationship Id="rId11" Type="http://schemas.openxmlformats.org/officeDocument/2006/relationships/image" Target="../media/image5.png"/><Relationship Id="rId5" Type="http://schemas.openxmlformats.org/officeDocument/2006/relationships/notesSlide" Target="../notesSlides/notesSlide7.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jpeg"/><Relationship Id="rId5" Type="http://schemas.openxmlformats.org/officeDocument/2006/relationships/notesSlide" Target="../notesSlides/notesSlide9.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835696" y="2407284"/>
            <a:ext cx="3484316" cy="1021716"/>
          </a:xfrm>
          <a:prstGeom prst="rect">
            <a:avLst/>
          </a:prstGeom>
        </p:spPr>
      </p:pic>
      <p:sp>
        <p:nvSpPr>
          <p:cNvPr id="17" name="TextBox 16"/>
          <p:cNvSpPr txBox="1"/>
          <p:nvPr/>
        </p:nvSpPr>
        <p:spPr>
          <a:xfrm>
            <a:off x="2341187" y="3645024"/>
            <a:ext cx="3672408"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Self Esteem</a:t>
            </a:r>
          </a:p>
        </p:txBody>
      </p:sp>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4" name="Audio 3">
            <a:hlinkClick r:id="" action="ppaction://media"/>
            <a:extLst>
              <a:ext uri="{FF2B5EF4-FFF2-40B4-BE49-F238E27FC236}">
                <a16:creationId xmlns:a16="http://schemas.microsoft.com/office/drawing/2014/main" id="{D0324C24-5E41-4D98-9070-9DBE3873F0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1474091"/>
      </p:ext>
    </p:extLst>
  </p:cSld>
  <p:clrMapOvr>
    <a:masterClrMapping/>
  </p:clrMapOvr>
  <mc:AlternateContent xmlns:mc="http://schemas.openxmlformats.org/markup-compatibility/2006" xmlns:p14="http://schemas.microsoft.com/office/powerpoint/2010/main">
    <mc:Choice Requires="p14">
      <p:transition spd="slow" p14:dur="2000" advTm="10983"/>
    </mc:Choice>
    <mc:Fallback xmlns="">
      <p:transition spd="slow" advTm="1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636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5E7B914B-AB6D-4E49-B04E-8DF559D363AE}"/>
              </a:ext>
            </a:extLst>
          </p:cNvPr>
          <p:cNvSpPr/>
          <p:nvPr/>
        </p:nvSpPr>
        <p:spPr>
          <a:xfrm>
            <a:off x="1008070" y="543733"/>
            <a:ext cx="6156218" cy="523220"/>
          </a:xfrm>
          <a:prstGeom prst="rect">
            <a:avLst/>
          </a:prstGeom>
        </p:spPr>
        <p:txBody>
          <a:bodyPr wrap="square">
            <a:spAutoFit/>
          </a:bodyPr>
          <a:lstStyle/>
          <a:p>
            <a:pPr algn="ctr"/>
            <a:r>
              <a:rPr lang="en-GB" sz="2800" b="1" dirty="0"/>
              <a:t>What about giving praise?</a:t>
            </a:r>
            <a:endParaRPr lang="en-GB" sz="2800" cap="all" dirty="0"/>
          </a:p>
        </p:txBody>
      </p:sp>
      <p:sp>
        <p:nvSpPr>
          <p:cNvPr id="8" name="Rectangle 7">
            <a:extLst>
              <a:ext uri="{FF2B5EF4-FFF2-40B4-BE49-F238E27FC236}">
                <a16:creationId xmlns:a16="http://schemas.microsoft.com/office/drawing/2014/main" id="{482273E3-4063-475F-8F89-2F20BB3A0602}"/>
              </a:ext>
            </a:extLst>
          </p:cNvPr>
          <p:cNvSpPr/>
          <p:nvPr/>
        </p:nvSpPr>
        <p:spPr>
          <a:xfrm>
            <a:off x="1920694" y="1484784"/>
            <a:ext cx="4572000" cy="646331"/>
          </a:xfrm>
          <a:prstGeom prst="rect">
            <a:avLst/>
          </a:prstGeom>
        </p:spPr>
        <p:txBody>
          <a:bodyPr>
            <a:spAutoFit/>
          </a:bodyPr>
          <a:lstStyle/>
          <a:p>
            <a:pPr algn="ctr"/>
            <a:r>
              <a:rPr lang="en-GB" dirty="0"/>
              <a:t>Of course praise is good – it’s a way to show you are proud.</a:t>
            </a:r>
          </a:p>
        </p:txBody>
      </p:sp>
      <p:sp>
        <p:nvSpPr>
          <p:cNvPr id="9" name="TextBox 8">
            <a:extLst>
              <a:ext uri="{FF2B5EF4-FFF2-40B4-BE49-F238E27FC236}">
                <a16:creationId xmlns:a16="http://schemas.microsoft.com/office/drawing/2014/main" id="{C2B6A5CA-F022-4895-A2B5-9BB30E4726D3}"/>
              </a:ext>
            </a:extLst>
          </p:cNvPr>
          <p:cNvSpPr txBox="1"/>
          <p:nvPr/>
        </p:nvSpPr>
        <p:spPr>
          <a:xfrm>
            <a:off x="3114071" y="2610501"/>
            <a:ext cx="2304255" cy="400110"/>
          </a:xfrm>
          <a:prstGeom prst="rect">
            <a:avLst/>
          </a:prstGeom>
          <a:noFill/>
        </p:spPr>
        <p:txBody>
          <a:bodyPr wrap="square" rtlCol="0">
            <a:spAutoFit/>
          </a:bodyPr>
          <a:lstStyle/>
          <a:p>
            <a:pPr algn="ctr"/>
            <a:r>
              <a:rPr lang="en-GB" sz="2000" dirty="0"/>
              <a:t>BUT use it wisely</a:t>
            </a:r>
          </a:p>
        </p:txBody>
      </p:sp>
      <p:sp>
        <p:nvSpPr>
          <p:cNvPr id="13" name="TextBox 12">
            <a:extLst>
              <a:ext uri="{FF2B5EF4-FFF2-40B4-BE49-F238E27FC236}">
                <a16:creationId xmlns:a16="http://schemas.microsoft.com/office/drawing/2014/main" id="{C0F46655-BDF2-473B-AB98-A61A4DEFEA56}"/>
              </a:ext>
            </a:extLst>
          </p:cNvPr>
          <p:cNvSpPr txBox="1"/>
          <p:nvPr/>
        </p:nvSpPr>
        <p:spPr>
          <a:xfrm>
            <a:off x="1403648" y="3645024"/>
            <a:ext cx="2520280" cy="461665"/>
          </a:xfrm>
          <a:prstGeom prst="rect">
            <a:avLst/>
          </a:prstGeom>
          <a:solidFill>
            <a:schemeClr val="accent6">
              <a:lumMod val="40000"/>
              <a:lumOff val="60000"/>
            </a:schemeClr>
          </a:solidFill>
        </p:spPr>
        <p:txBody>
          <a:bodyPr wrap="square" rtlCol="0">
            <a:spAutoFit/>
          </a:bodyPr>
          <a:lstStyle/>
          <a:p>
            <a:pPr algn="ctr"/>
            <a:r>
              <a:rPr lang="en-GB" sz="2400" dirty="0"/>
              <a:t>Don’t over praise </a:t>
            </a:r>
          </a:p>
        </p:txBody>
      </p:sp>
      <p:sp>
        <p:nvSpPr>
          <p:cNvPr id="14" name="TextBox 13">
            <a:extLst>
              <a:ext uri="{FF2B5EF4-FFF2-40B4-BE49-F238E27FC236}">
                <a16:creationId xmlns:a16="http://schemas.microsoft.com/office/drawing/2014/main" id="{814548C1-678F-4EDB-84E5-2F8DBA101F9C}"/>
              </a:ext>
            </a:extLst>
          </p:cNvPr>
          <p:cNvSpPr txBox="1"/>
          <p:nvPr/>
        </p:nvSpPr>
        <p:spPr>
          <a:xfrm>
            <a:off x="4195324" y="4700229"/>
            <a:ext cx="1998454" cy="461665"/>
          </a:xfrm>
          <a:prstGeom prst="rect">
            <a:avLst/>
          </a:prstGeom>
          <a:solidFill>
            <a:schemeClr val="accent6">
              <a:lumMod val="40000"/>
              <a:lumOff val="60000"/>
            </a:schemeClr>
          </a:solidFill>
        </p:spPr>
        <p:txBody>
          <a:bodyPr wrap="square" rtlCol="0">
            <a:spAutoFit/>
          </a:bodyPr>
          <a:lstStyle/>
          <a:p>
            <a:r>
              <a:rPr lang="en-GB" sz="2400" dirty="0"/>
              <a:t>   Be specific                                                </a:t>
            </a:r>
          </a:p>
        </p:txBody>
      </p:sp>
      <p:sp>
        <p:nvSpPr>
          <p:cNvPr id="15" name="TextBox 14">
            <a:extLst>
              <a:ext uri="{FF2B5EF4-FFF2-40B4-BE49-F238E27FC236}">
                <a16:creationId xmlns:a16="http://schemas.microsoft.com/office/drawing/2014/main" id="{B5D6832E-1DED-433F-88D8-EB77FD1E3220}"/>
              </a:ext>
            </a:extLst>
          </p:cNvPr>
          <p:cNvSpPr txBox="1"/>
          <p:nvPr/>
        </p:nvSpPr>
        <p:spPr>
          <a:xfrm>
            <a:off x="1920694" y="5653017"/>
            <a:ext cx="2274630" cy="461665"/>
          </a:xfrm>
          <a:prstGeom prst="rect">
            <a:avLst/>
          </a:prstGeom>
          <a:solidFill>
            <a:schemeClr val="accent6">
              <a:lumMod val="40000"/>
              <a:lumOff val="60000"/>
            </a:schemeClr>
          </a:solidFill>
        </p:spPr>
        <p:txBody>
          <a:bodyPr wrap="square" rtlCol="0">
            <a:spAutoFit/>
          </a:bodyPr>
          <a:lstStyle/>
          <a:p>
            <a:pPr algn="ctr"/>
            <a:r>
              <a:rPr lang="en-GB" sz="2400" dirty="0"/>
              <a:t>Praise effort</a:t>
            </a:r>
          </a:p>
        </p:txBody>
      </p:sp>
      <p:pic>
        <p:nvPicPr>
          <p:cNvPr id="11" name="Audio 10">
            <a:hlinkClick r:id="" action="ppaction://media"/>
            <a:extLst>
              <a:ext uri="{FF2B5EF4-FFF2-40B4-BE49-F238E27FC236}">
                <a16:creationId xmlns:a16="http://schemas.microsoft.com/office/drawing/2014/main" id="{A4CAAB38-B1BD-413C-8DBD-E1C4B46EA9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50824421"/>
      </p:ext>
    </p:extLst>
  </p:cSld>
  <p:clrMapOvr>
    <a:masterClrMapping/>
  </p:clrMapOvr>
  <mc:AlternateContent xmlns:mc="http://schemas.openxmlformats.org/markup-compatibility/2006">
    <mc:Choice xmlns:p14="http://schemas.microsoft.com/office/powerpoint/2010/main" Requires="p14">
      <p:transition spd="slow" p14:dur="2000" advTm="99087"/>
    </mc:Choice>
    <mc:Fallback>
      <p:transition spd="slow" advTm="9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6" grpId="0"/>
      <p:bldP spid="8" grpId="0"/>
      <p:bldP spid="9" grpId="0"/>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1980199" y="477856"/>
            <a:ext cx="4572000" cy="461665"/>
          </a:xfrm>
          <a:prstGeom prst="rect">
            <a:avLst/>
          </a:prstGeom>
        </p:spPr>
        <p:txBody>
          <a:bodyPr>
            <a:spAutoFit/>
          </a:bodyPr>
          <a:lstStyle/>
          <a:p>
            <a:pPr algn="ctr"/>
            <a:r>
              <a:rPr lang="en-GB" sz="2400" b="1" dirty="0">
                <a:solidFill>
                  <a:srgbClr val="222222"/>
                </a:solidFill>
              </a:rPr>
              <a:t>Self Esteem</a:t>
            </a:r>
            <a:r>
              <a:rPr lang="en-GB" sz="2400" b="1" i="0" dirty="0">
                <a:solidFill>
                  <a:srgbClr val="222222"/>
                </a:solidFill>
                <a:effectLst/>
              </a:rPr>
              <a:t> 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Services">
            <a:extLst>
              <a:ext uri="{FF2B5EF4-FFF2-40B4-BE49-F238E27FC236}">
                <a16:creationId xmlns:a16="http://schemas.microsoft.com/office/drawing/2014/main" id="{A1F8D876-47F7-465B-BE44-8B616A9B91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4564" y="2371849"/>
            <a:ext cx="1155038" cy="769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101E0F5-B625-42B2-A8D6-8A9764EDC9E2}"/>
              </a:ext>
            </a:extLst>
          </p:cNvPr>
          <p:cNvSpPr/>
          <p:nvPr/>
        </p:nvSpPr>
        <p:spPr>
          <a:xfrm>
            <a:off x="2602558" y="1612635"/>
            <a:ext cx="4572000" cy="646331"/>
          </a:xfrm>
          <a:prstGeom prst="rect">
            <a:avLst/>
          </a:prstGeom>
        </p:spPr>
        <p:txBody>
          <a:bodyPr>
            <a:spAutoFit/>
          </a:bodyPr>
          <a:lstStyle/>
          <a:p>
            <a:r>
              <a:rPr lang="en-GB" dirty="0">
                <a:hlinkClick r:id="rId11"/>
              </a:rPr>
              <a:t>https://www.nhs.uk/conditions/stress-anxiety-depression/ways-relieve-stress/</a:t>
            </a:r>
            <a:endParaRPr lang="en-GB" dirty="0"/>
          </a:p>
        </p:txBody>
      </p:sp>
      <p:sp>
        <p:nvSpPr>
          <p:cNvPr id="9" name="Rectangle 8">
            <a:extLst>
              <a:ext uri="{FF2B5EF4-FFF2-40B4-BE49-F238E27FC236}">
                <a16:creationId xmlns:a16="http://schemas.microsoft.com/office/drawing/2014/main" id="{D56D6FB1-2194-496A-A0A5-7C38FCCDBD84}"/>
              </a:ext>
            </a:extLst>
          </p:cNvPr>
          <p:cNvSpPr/>
          <p:nvPr/>
        </p:nvSpPr>
        <p:spPr>
          <a:xfrm>
            <a:off x="2603176" y="2430903"/>
            <a:ext cx="4572000" cy="646331"/>
          </a:xfrm>
          <a:prstGeom prst="rect">
            <a:avLst/>
          </a:prstGeom>
        </p:spPr>
        <p:txBody>
          <a:bodyPr>
            <a:spAutoFit/>
          </a:bodyPr>
          <a:lstStyle/>
          <a:p>
            <a:r>
              <a:rPr lang="en-GB" dirty="0">
                <a:hlinkClick r:id="rId12"/>
              </a:rPr>
              <a:t>https://youngminds.org.uk/find-help/looking-after-yourself/take-time-out/</a:t>
            </a:r>
            <a:endParaRPr lang="en-GB" dirty="0"/>
          </a:p>
        </p:txBody>
      </p:sp>
      <p:pic>
        <p:nvPicPr>
          <p:cNvPr id="15" name="Picture 8" descr="Rochdale News | News Headlines | Beat exam result stress with ...">
            <a:extLst>
              <a:ext uri="{FF2B5EF4-FFF2-40B4-BE49-F238E27FC236}">
                <a16:creationId xmlns:a16="http://schemas.microsoft.com/office/drawing/2014/main" id="{3FF13FE2-3409-43A3-AF61-28EE1D1C24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B09C31E-8086-4269-8282-9FA0A2EFDE3E}"/>
              </a:ext>
            </a:extLst>
          </p:cNvPr>
          <p:cNvSpPr/>
          <p:nvPr/>
        </p:nvSpPr>
        <p:spPr>
          <a:xfrm>
            <a:off x="2574358" y="3388290"/>
            <a:ext cx="2976905" cy="369332"/>
          </a:xfrm>
          <a:prstGeom prst="rect">
            <a:avLst/>
          </a:prstGeom>
        </p:spPr>
        <p:txBody>
          <a:bodyPr wrap="none">
            <a:spAutoFit/>
          </a:bodyPr>
          <a:lstStyle/>
          <a:p>
            <a:r>
              <a:rPr lang="en-GB" dirty="0">
                <a:hlinkClick r:id="rId14"/>
              </a:rPr>
              <a:t>https://www.childline.org.uk/</a:t>
            </a:r>
            <a:endParaRPr lang="en-GB" dirty="0"/>
          </a:p>
        </p:txBody>
      </p:sp>
      <p:pic>
        <p:nvPicPr>
          <p:cNvPr id="17" name="Picture 6" descr="Mind Logo - The Rakem Group">
            <a:extLst>
              <a:ext uri="{FF2B5EF4-FFF2-40B4-BE49-F238E27FC236}">
                <a16:creationId xmlns:a16="http://schemas.microsoft.com/office/drawing/2014/main" id="{D9DB47DA-7F6B-48B5-808A-894885281F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40997" y="4177582"/>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87D6838-86A5-4B87-A5A3-9F2D454F96E8}"/>
              </a:ext>
            </a:extLst>
          </p:cNvPr>
          <p:cNvSpPr/>
          <p:nvPr/>
        </p:nvSpPr>
        <p:spPr>
          <a:xfrm>
            <a:off x="2602558" y="4177582"/>
            <a:ext cx="4572000" cy="646331"/>
          </a:xfrm>
          <a:prstGeom prst="rect">
            <a:avLst/>
          </a:prstGeom>
        </p:spPr>
        <p:txBody>
          <a:bodyPr wrap="square">
            <a:spAutoFit/>
          </a:bodyPr>
          <a:lstStyle/>
          <a:p>
            <a:r>
              <a:rPr lang="en-GB" dirty="0">
                <a:hlinkClick r:id="rId16"/>
              </a:rPr>
              <a:t>https://www.mind.org.uk/information-support/for-children-and-young-people/</a:t>
            </a:r>
            <a:endParaRPr lang="en-GB" dirty="0"/>
          </a:p>
        </p:txBody>
      </p:sp>
      <p:pic>
        <p:nvPicPr>
          <p:cNvPr id="19" name="Picture 10" descr="Free online counselling now available for children and young ...">
            <a:extLst>
              <a:ext uri="{FF2B5EF4-FFF2-40B4-BE49-F238E27FC236}">
                <a16:creationId xmlns:a16="http://schemas.microsoft.com/office/drawing/2014/main" id="{C18EB989-ABB5-4611-8E75-DBC117B07B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5077" y="520323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474FC8A-D584-4DBD-B30D-916EE5533E9C}"/>
              </a:ext>
            </a:extLst>
          </p:cNvPr>
          <p:cNvSpPr/>
          <p:nvPr/>
        </p:nvSpPr>
        <p:spPr>
          <a:xfrm>
            <a:off x="2652100" y="5388226"/>
            <a:ext cx="2535951" cy="369332"/>
          </a:xfrm>
          <a:prstGeom prst="rect">
            <a:avLst/>
          </a:prstGeom>
        </p:spPr>
        <p:txBody>
          <a:bodyPr wrap="none">
            <a:spAutoFit/>
          </a:bodyPr>
          <a:lstStyle/>
          <a:p>
            <a:r>
              <a:rPr lang="en-GB" dirty="0">
                <a:hlinkClick r:id="rId18"/>
              </a:rPr>
              <a:t>https://www.kooth.com/</a:t>
            </a:r>
            <a:endParaRPr lang="en-GB" dirty="0"/>
          </a:p>
        </p:txBody>
      </p:sp>
      <p:pic>
        <p:nvPicPr>
          <p:cNvPr id="11" name="Audio 10">
            <a:hlinkClick r:id="" action="ppaction://media"/>
            <a:extLst>
              <a:ext uri="{FF2B5EF4-FFF2-40B4-BE49-F238E27FC236}">
                <a16:creationId xmlns:a16="http://schemas.microsoft.com/office/drawing/2014/main" id="{B8987314-F599-4B34-8497-5B0109AD8A3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8149155"/>
      </p:ext>
    </p:extLst>
  </p:cSld>
  <p:clrMapOvr>
    <a:masterClrMapping/>
  </p:clrMapOvr>
  <mc:AlternateContent xmlns:mc="http://schemas.openxmlformats.org/markup-compatibility/2006">
    <mc:Choice xmlns:p14="http://schemas.microsoft.com/office/powerpoint/2010/main" Requires="p14">
      <p:transition spd="slow" p14:dur="2000" advTm="34471"/>
    </mc:Choice>
    <mc:Fallback>
      <p:transition spd="slow" advTm="3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8" name="Google Shape;234;g7dcf7e230f_0_488">
            <a:extLst>
              <a:ext uri="{FF2B5EF4-FFF2-40B4-BE49-F238E27FC236}">
                <a16:creationId xmlns:a16="http://schemas.microsoft.com/office/drawing/2014/main" id="{5BD884EC-8043-4C74-86ED-A7EE33526046}"/>
              </a:ext>
            </a:extLst>
          </p:cNvPr>
          <p:cNvPicPr preferRelativeResize="0"/>
          <p:nvPr/>
        </p:nvPicPr>
        <p:blipFill rotWithShape="1">
          <a:blip r:embed="rId9">
            <a:alphaModFix/>
          </a:blip>
          <a:srcRect b="23251"/>
          <a:stretch/>
        </p:blipFill>
        <p:spPr>
          <a:xfrm>
            <a:off x="1372527" y="908720"/>
            <a:ext cx="5668334" cy="4415257"/>
          </a:xfrm>
          <a:prstGeom prst="rect">
            <a:avLst/>
          </a:prstGeom>
          <a:noFill/>
          <a:ln>
            <a:noFill/>
          </a:ln>
        </p:spPr>
      </p:pic>
      <p:pic>
        <p:nvPicPr>
          <p:cNvPr id="7" name="Audio 6">
            <a:hlinkClick r:id="" action="ppaction://media"/>
            <a:extLst>
              <a:ext uri="{FF2B5EF4-FFF2-40B4-BE49-F238E27FC236}">
                <a16:creationId xmlns:a16="http://schemas.microsoft.com/office/drawing/2014/main" id="{1A3AC5A3-389C-4437-A389-E061CCFD88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9076797"/>
      </p:ext>
    </p:extLst>
  </p:cSld>
  <p:clrMapOvr>
    <a:masterClrMapping/>
  </p:clrMapOvr>
  <mc:AlternateContent xmlns:mc="http://schemas.openxmlformats.org/markup-compatibility/2006">
    <mc:Choice xmlns:p14="http://schemas.microsoft.com/office/powerpoint/2010/main" Requires="p14">
      <p:transition spd="slow" p14:dur="2000" advTm="130468"/>
    </mc:Choice>
    <mc:Fallback>
      <p:transition spd="slow" advTm="13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extBox 7">
            <a:extLst>
              <a:ext uri="{FF2B5EF4-FFF2-40B4-BE49-F238E27FC236}">
                <a16:creationId xmlns:a16="http://schemas.microsoft.com/office/drawing/2014/main" id="{81C2BEF3-2540-4A16-AC60-E72C466FCB7F}"/>
              </a:ext>
            </a:extLst>
          </p:cNvPr>
          <p:cNvSpPr txBox="1"/>
          <p:nvPr/>
        </p:nvSpPr>
        <p:spPr>
          <a:xfrm>
            <a:off x="1725284" y="2204864"/>
            <a:ext cx="5081830" cy="1569660"/>
          </a:xfrm>
          <a:prstGeom prst="rect">
            <a:avLst/>
          </a:prstGeom>
          <a:noFill/>
        </p:spPr>
        <p:txBody>
          <a:bodyPr wrap="square" rtlCol="0">
            <a:spAutoFit/>
          </a:bodyPr>
          <a:lstStyle/>
          <a:p>
            <a:pPr algn="ctr"/>
            <a:r>
              <a:rPr lang="en-GB" sz="3200" b="1" dirty="0"/>
              <a:t>THANK YOU </a:t>
            </a:r>
          </a:p>
          <a:p>
            <a:pPr algn="ctr"/>
            <a:endParaRPr lang="en-GB" sz="3200" b="1" dirty="0"/>
          </a:p>
          <a:p>
            <a:pPr algn="ctr"/>
            <a:r>
              <a:rPr lang="en-GB" sz="3200" b="1" dirty="0"/>
              <a:t>for listening and taking part</a:t>
            </a:r>
          </a:p>
        </p:txBody>
      </p:sp>
      <p:pic>
        <p:nvPicPr>
          <p:cNvPr id="6" name="Audio 5">
            <a:hlinkClick r:id="" action="ppaction://media"/>
            <a:extLst>
              <a:ext uri="{FF2B5EF4-FFF2-40B4-BE49-F238E27FC236}">
                <a16:creationId xmlns:a16="http://schemas.microsoft.com/office/drawing/2014/main" id="{BB1D0E10-BE76-45A5-A1EB-51C4E18BBB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3582608"/>
      </p:ext>
    </p:extLst>
  </p:cSld>
  <p:clrMapOvr>
    <a:masterClrMapping/>
  </p:clrMapOvr>
  <mc:AlternateContent xmlns:mc="http://schemas.openxmlformats.org/markup-compatibility/2006">
    <mc:Choice xmlns:p14="http://schemas.microsoft.com/office/powerpoint/2010/main" Requires="p14">
      <p:transition spd="slow" p14:dur="2000" advTm="7658"/>
    </mc:Choice>
    <mc:Fallback>
      <p:transition spd="slow" advTm="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extBox 7">
            <a:extLst>
              <a:ext uri="{FF2B5EF4-FFF2-40B4-BE49-F238E27FC236}">
                <a16:creationId xmlns:a16="http://schemas.microsoft.com/office/drawing/2014/main" id="{4F832376-65B9-411B-B664-B91A308E5D1B}"/>
              </a:ext>
            </a:extLst>
          </p:cNvPr>
          <p:cNvSpPr txBox="1"/>
          <p:nvPr/>
        </p:nvSpPr>
        <p:spPr>
          <a:xfrm>
            <a:off x="1275829" y="477856"/>
            <a:ext cx="5112568" cy="461665"/>
          </a:xfrm>
          <a:prstGeom prst="rect">
            <a:avLst/>
          </a:prstGeom>
          <a:noFill/>
        </p:spPr>
        <p:txBody>
          <a:bodyPr wrap="square" rtlCol="0">
            <a:spAutoFit/>
          </a:bodyPr>
          <a:lstStyle/>
          <a:p>
            <a:r>
              <a:rPr lang="en-GB" sz="2400" b="1" dirty="0">
                <a:cs typeface="Arial" panose="020B0604020202020204" pitchFamily="34" charset="0"/>
              </a:rPr>
              <a:t>References </a:t>
            </a:r>
          </a:p>
        </p:txBody>
      </p:sp>
      <p:sp>
        <p:nvSpPr>
          <p:cNvPr id="6" name="Rectangle 5">
            <a:extLst>
              <a:ext uri="{FF2B5EF4-FFF2-40B4-BE49-F238E27FC236}">
                <a16:creationId xmlns:a16="http://schemas.microsoft.com/office/drawing/2014/main" id="{C11782AD-C3EB-4CA5-AA07-6BC619C31D25}"/>
              </a:ext>
            </a:extLst>
          </p:cNvPr>
          <p:cNvSpPr/>
          <p:nvPr/>
        </p:nvSpPr>
        <p:spPr>
          <a:xfrm>
            <a:off x="1099583" y="1124744"/>
            <a:ext cx="6023270" cy="3970318"/>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lumMod val="65000"/>
                  </a:schemeClr>
                </a:solidFill>
              </a:rPr>
              <a:t>https://www.nhs.uk/conditions/stress-anxiety-depression/raising-low-self-esteem/</a:t>
            </a:r>
          </a:p>
          <a:p>
            <a:pPr marL="285750" indent="-285750">
              <a:buFont typeface="Arial" panose="020B0604020202020204" pitchFamily="34" charset="0"/>
              <a:buChar char="•"/>
            </a:pPr>
            <a:r>
              <a:rPr lang="en-GB" dirty="0">
                <a:solidFill>
                  <a:schemeClr val="bg1">
                    <a:lumMod val="65000"/>
                  </a:schemeClr>
                </a:solidFill>
              </a:rPr>
              <a:t>https://healthtalk.org/depression-and-low-mood/depression-self-and-self-esteem</a:t>
            </a:r>
          </a:p>
          <a:p>
            <a:pPr marL="285750" indent="-285750">
              <a:buFont typeface="Arial" panose="020B0604020202020204" pitchFamily="34" charset="0"/>
              <a:buChar char="•"/>
            </a:pPr>
            <a:r>
              <a:rPr lang="en-GB" dirty="0">
                <a:solidFill>
                  <a:schemeClr val="bg1">
                    <a:lumMod val="65000"/>
                  </a:schemeClr>
                </a:solidFill>
              </a:rPr>
              <a:t> https://youngminds.org.uk/find-help/looking-after-yourself/believe-in-yourself/</a:t>
            </a:r>
          </a:p>
          <a:p>
            <a:pPr marL="285750" indent="-285750">
              <a:buFont typeface="Arial" panose="020B0604020202020204" pitchFamily="34" charset="0"/>
              <a:buChar char="•"/>
            </a:pPr>
            <a:r>
              <a:rPr lang="en-GB" dirty="0">
                <a:solidFill>
                  <a:schemeClr val="bg1">
                    <a:lumMod val="65000"/>
                  </a:schemeClr>
                </a:solidFill>
              </a:rPr>
              <a:t>https://www.childline.org.uk/info-advice/your-feelings/feelings-emotions/building-confidence-self-esteem/</a:t>
            </a:r>
          </a:p>
          <a:p>
            <a:pPr marL="285750" indent="-285750">
              <a:buFont typeface="Arial" panose="020B0604020202020204" pitchFamily="34" charset="0"/>
              <a:buChar char="•"/>
            </a:pPr>
            <a:endParaRPr lang="en-GB" dirty="0">
              <a:solidFill>
                <a:schemeClr val="bg1">
                  <a:lumMod val="65000"/>
                </a:schemeClr>
              </a:solidFill>
            </a:endParaRPr>
          </a:p>
          <a:p>
            <a:pPr marL="285750" indent="-285750">
              <a:buFont typeface="Arial" panose="020B0604020202020204" pitchFamily="34" charset="0"/>
              <a:buChar char="•"/>
            </a:pPr>
            <a:endParaRPr lang="en-GB" dirty="0">
              <a:solidFill>
                <a:schemeClr val="bg1">
                  <a:lumMod val="65000"/>
                </a:schemeClr>
              </a:solidFill>
            </a:endParaRPr>
          </a:p>
          <a:p>
            <a:pPr marL="285750" indent="-285750">
              <a:buFont typeface="Arial" panose="020B0604020202020204" pitchFamily="34" charset="0"/>
              <a:buChar char="•"/>
            </a:pPr>
            <a:endParaRPr lang="en-GB" dirty="0">
              <a:solidFill>
                <a:schemeClr val="bg1">
                  <a:lumMod val="65000"/>
                </a:schemeClr>
              </a:solidFill>
            </a:endParaRPr>
          </a:p>
          <a:p>
            <a:pPr>
              <a:buFont typeface="+mj-lt"/>
              <a:buAutoNum type="arabicPeriod"/>
            </a:pPr>
            <a:endParaRPr lang="en-GB" dirty="0">
              <a:solidFill>
                <a:srgbClr val="A3A3A3"/>
              </a:solidFill>
              <a:latin typeface="DINNextRoundedLTPro"/>
            </a:endParaRPr>
          </a:p>
          <a:p>
            <a:pPr>
              <a:buFont typeface="+mj-lt"/>
              <a:buAutoNum type="arabicPeriod"/>
            </a:pPr>
            <a:endParaRPr lang="en-GB" b="0" i="0" dirty="0">
              <a:solidFill>
                <a:srgbClr val="0C2536"/>
              </a:solidFill>
              <a:effectLst/>
              <a:latin typeface="DINNextRoundedLTPro"/>
            </a:endParaRPr>
          </a:p>
        </p:txBody>
      </p:sp>
    </p:spTree>
    <p:extLst>
      <p:ext uri="{BB962C8B-B14F-4D97-AF65-F5344CB8AC3E}">
        <p14:creationId xmlns:p14="http://schemas.microsoft.com/office/powerpoint/2010/main" val="2532696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E5D3B5BE-7A11-4318-9CAB-E6E2BBA4BA3E}"/>
              </a:ext>
            </a:extLst>
          </p:cNvPr>
          <p:cNvSpPr/>
          <p:nvPr/>
        </p:nvSpPr>
        <p:spPr>
          <a:xfrm>
            <a:off x="1127081" y="3129515"/>
            <a:ext cx="6150753" cy="461665"/>
          </a:xfrm>
          <a:prstGeom prst="rect">
            <a:avLst/>
          </a:prstGeom>
        </p:spPr>
        <p:txBody>
          <a:bodyPr wrap="square">
            <a:spAutoFit/>
          </a:bodyPr>
          <a:lstStyle/>
          <a:p>
            <a:pPr algn="ctr"/>
            <a:r>
              <a:rPr lang="en-GB" sz="2400" b="1" dirty="0">
                <a:solidFill>
                  <a:srgbClr val="212B32"/>
                </a:solidFill>
              </a:rPr>
              <a:t>What is Self Esteem?</a:t>
            </a:r>
          </a:p>
        </p:txBody>
      </p:sp>
      <p:pic>
        <p:nvPicPr>
          <p:cNvPr id="9" name="Picture 4" descr="Self Esteem Stock Illustrations – 1,847 Self Esteem Stock ...">
            <a:extLst>
              <a:ext uri="{FF2B5EF4-FFF2-40B4-BE49-F238E27FC236}">
                <a16:creationId xmlns:a16="http://schemas.microsoft.com/office/drawing/2014/main" id="{D508F647-8967-4922-8525-EE6618E821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226433">
            <a:off x="2459267" y="514877"/>
            <a:ext cx="3494854" cy="247261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A09283A4-E69E-40D2-9776-6499821AFDD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6841429"/>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5D0F5AD7-51B4-4839-B29E-F07BC7B979BA}"/>
              </a:ext>
            </a:extLst>
          </p:cNvPr>
          <p:cNvSpPr/>
          <p:nvPr/>
        </p:nvSpPr>
        <p:spPr>
          <a:xfrm>
            <a:off x="1509126" y="739274"/>
            <a:ext cx="5760640" cy="461665"/>
          </a:xfrm>
          <a:prstGeom prst="rect">
            <a:avLst/>
          </a:prstGeom>
        </p:spPr>
        <p:txBody>
          <a:bodyPr wrap="square">
            <a:spAutoFit/>
          </a:bodyPr>
          <a:lstStyle/>
          <a:p>
            <a:pPr algn="ctr"/>
            <a:r>
              <a:rPr lang="en-GB" sz="2400" b="1" dirty="0">
                <a:solidFill>
                  <a:srgbClr val="212B32"/>
                </a:solidFill>
              </a:rPr>
              <a:t>                      Healthy Self Esteem</a:t>
            </a:r>
          </a:p>
        </p:txBody>
      </p:sp>
      <p:sp>
        <p:nvSpPr>
          <p:cNvPr id="7" name="Arrow: Right 6">
            <a:extLst>
              <a:ext uri="{FF2B5EF4-FFF2-40B4-BE49-F238E27FC236}">
                <a16:creationId xmlns:a16="http://schemas.microsoft.com/office/drawing/2014/main" id="{986459EF-71E9-4EE7-BFA6-3601CEB3EC39}"/>
              </a:ext>
            </a:extLst>
          </p:cNvPr>
          <p:cNvSpPr/>
          <p:nvPr/>
        </p:nvSpPr>
        <p:spPr>
          <a:xfrm>
            <a:off x="1254564" y="735114"/>
            <a:ext cx="2195778" cy="461499"/>
          </a:xfrm>
          <a:prstGeom prst="rightArrow">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A2D56560-4CD0-4944-97EC-421C3325A5E7}"/>
              </a:ext>
            </a:extLst>
          </p:cNvPr>
          <p:cNvSpPr/>
          <p:nvPr/>
        </p:nvSpPr>
        <p:spPr>
          <a:xfrm flipH="1">
            <a:off x="4716016" y="3645024"/>
            <a:ext cx="2195778" cy="461499"/>
          </a:xfrm>
          <a:prstGeom prst="rightArrow">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ABF0BD7-3C05-4498-B3B1-3DA4D7F025C7}"/>
              </a:ext>
            </a:extLst>
          </p:cNvPr>
          <p:cNvSpPr/>
          <p:nvPr/>
        </p:nvSpPr>
        <p:spPr>
          <a:xfrm>
            <a:off x="1135554" y="4478341"/>
            <a:ext cx="5879650" cy="1569660"/>
          </a:xfrm>
          <a:prstGeom prst="rect">
            <a:avLst/>
          </a:prstGeom>
        </p:spPr>
        <p:txBody>
          <a:bodyPr wrap="square">
            <a:spAutoFit/>
          </a:bodyPr>
          <a:lstStyle/>
          <a:p>
            <a:pPr algn="ctr"/>
            <a:r>
              <a:rPr lang="en-GB" sz="2400" dirty="0">
                <a:solidFill>
                  <a:srgbClr val="212B32"/>
                </a:solidFill>
              </a:rPr>
              <a:t>When our self esteem is low, we tend to see ourselves and our life in a more negative and critical light. We also feel less able to take on the challenges that life throws at us.</a:t>
            </a:r>
          </a:p>
        </p:txBody>
      </p:sp>
      <p:sp>
        <p:nvSpPr>
          <p:cNvPr id="9" name="Rectangle 8">
            <a:extLst>
              <a:ext uri="{FF2B5EF4-FFF2-40B4-BE49-F238E27FC236}">
                <a16:creationId xmlns:a16="http://schemas.microsoft.com/office/drawing/2014/main" id="{64EF2259-29DD-4DA1-A338-6B8B27BB74D3}"/>
              </a:ext>
            </a:extLst>
          </p:cNvPr>
          <p:cNvSpPr/>
          <p:nvPr/>
        </p:nvSpPr>
        <p:spPr>
          <a:xfrm>
            <a:off x="1127080" y="1505773"/>
            <a:ext cx="5760640" cy="1569660"/>
          </a:xfrm>
          <a:prstGeom prst="rect">
            <a:avLst/>
          </a:prstGeom>
        </p:spPr>
        <p:txBody>
          <a:bodyPr wrap="square">
            <a:spAutoFit/>
          </a:bodyPr>
          <a:lstStyle/>
          <a:p>
            <a:pPr algn="ctr"/>
            <a:r>
              <a:rPr lang="en-GB" sz="2400" dirty="0">
                <a:solidFill>
                  <a:srgbClr val="212B32"/>
                </a:solidFill>
              </a:rPr>
              <a:t>When we have healthy self esteem, we tend to feel positive about ourselves and about life in general. It makes us better able to deal with life's ups and downs.</a:t>
            </a:r>
          </a:p>
        </p:txBody>
      </p:sp>
      <p:sp>
        <p:nvSpPr>
          <p:cNvPr id="12" name="Rectangle 11">
            <a:extLst>
              <a:ext uri="{FF2B5EF4-FFF2-40B4-BE49-F238E27FC236}">
                <a16:creationId xmlns:a16="http://schemas.microsoft.com/office/drawing/2014/main" id="{9D9C7BCB-44CF-49D5-A469-B160CFB59BC1}"/>
              </a:ext>
            </a:extLst>
          </p:cNvPr>
          <p:cNvSpPr/>
          <p:nvPr/>
        </p:nvSpPr>
        <p:spPr>
          <a:xfrm>
            <a:off x="1751461" y="3645024"/>
            <a:ext cx="2255939" cy="461665"/>
          </a:xfrm>
          <a:prstGeom prst="rect">
            <a:avLst/>
          </a:prstGeom>
        </p:spPr>
        <p:txBody>
          <a:bodyPr wrap="none">
            <a:spAutoFit/>
          </a:bodyPr>
          <a:lstStyle/>
          <a:p>
            <a:r>
              <a:rPr lang="en-GB" sz="2400" b="1" dirty="0">
                <a:solidFill>
                  <a:srgbClr val="212B32"/>
                </a:solidFill>
              </a:rPr>
              <a:t>Low Self Esteem</a:t>
            </a:r>
            <a:endParaRPr lang="en-GB" sz="2400" dirty="0"/>
          </a:p>
        </p:txBody>
      </p:sp>
      <p:pic>
        <p:nvPicPr>
          <p:cNvPr id="17" name="Audio 16">
            <a:hlinkClick r:id="" action="ppaction://media"/>
            <a:extLst>
              <a:ext uri="{FF2B5EF4-FFF2-40B4-BE49-F238E27FC236}">
                <a16:creationId xmlns:a16="http://schemas.microsoft.com/office/drawing/2014/main" id="{254B0415-130A-4DFE-AE33-5B4BC6A5664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20676232"/>
      </p:ext>
    </p:extLst>
  </p:cSld>
  <p:clrMapOvr>
    <a:masterClrMapping/>
  </p:clrMapOvr>
  <mc:AlternateContent xmlns:mc="http://schemas.openxmlformats.org/markup-compatibility/2006" xmlns:p14="http://schemas.microsoft.com/office/powerpoint/2010/main">
    <mc:Choice Requires="p14">
      <p:transition spd="slow" p14:dur="2000" advTm="44886"/>
    </mc:Choice>
    <mc:Fallback xmlns="">
      <p:transition spd="slow" advTm="4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7"/>
                </p:tgtEl>
              </p:cMediaNode>
            </p:audio>
          </p:childTnLst>
        </p:cTn>
      </p:par>
    </p:tnLst>
    <p:bldLst>
      <p:bldP spid="6" grpId="0"/>
      <p:bldP spid="7" grpId="0" animBg="1"/>
      <p:bldP spid="11" grpId="0" animBg="1"/>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A7C5341-102E-42AC-B331-4365AADCA04D}"/>
              </a:ext>
            </a:extLst>
          </p:cNvPr>
          <p:cNvSpPr/>
          <p:nvPr/>
        </p:nvSpPr>
        <p:spPr>
          <a:xfrm>
            <a:off x="969729" y="81425"/>
            <a:ext cx="6156218" cy="830997"/>
          </a:xfrm>
          <a:prstGeom prst="rect">
            <a:avLst/>
          </a:prstGeom>
        </p:spPr>
        <p:txBody>
          <a:bodyPr wrap="square">
            <a:spAutoFit/>
          </a:bodyPr>
          <a:lstStyle/>
          <a:p>
            <a:pPr algn="ctr"/>
            <a:r>
              <a:rPr lang="en-GB" sz="2400" b="1" dirty="0">
                <a:solidFill>
                  <a:srgbClr val="212B32"/>
                </a:solidFill>
              </a:rPr>
              <a:t>Which of the following might be said (or thought)  by someone with low self esteem?</a:t>
            </a:r>
          </a:p>
        </p:txBody>
      </p:sp>
      <p:sp>
        <p:nvSpPr>
          <p:cNvPr id="12" name="Text Box 2">
            <a:extLst>
              <a:ext uri="{FF2B5EF4-FFF2-40B4-BE49-F238E27FC236}">
                <a16:creationId xmlns:a16="http://schemas.microsoft.com/office/drawing/2014/main" id="{19A18A3A-415F-41CE-AB31-D137CDB0090F}"/>
              </a:ext>
            </a:extLst>
          </p:cNvPr>
          <p:cNvSpPr txBox="1">
            <a:spLocks noChangeArrowheads="1"/>
          </p:cNvSpPr>
          <p:nvPr/>
        </p:nvSpPr>
        <p:spPr bwMode="auto">
          <a:xfrm rot="20366082">
            <a:off x="241434" y="1444021"/>
            <a:ext cx="2863956" cy="710707"/>
          </a:xfrm>
          <a:prstGeom prst="rect">
            <a:avLst/>
          </a:prstGeom>
          <a:solidFill>
            <a:schemeClr val="accent3">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dirty="0">
                <a:effectLst/>
                <a:latin typeface="Calibri" panose="020F0502020204030204" pitchFamily="34" charset="0"/>
                <a:ea typeface="Calibri" panose="020F0502020204030204" pitchFamily="34" charset="0"/>
                <a:cs typeface="Times New Roman" panose="02020603050405020304" pitchFamily="18" charset="0"/>
              </a:rPr>
              <a:t>1. I say sorry even when I have done nothing wrong.</a:t>
            </a:r>
          </a:p>
        </p:txBody>
      </p:sp>
      <p:sp>
        <p:nvSpPr>
          <p:cNvPr id="13" name="Text Box 9">
            <a:extLst>
              <a:ext uri="{FF2B5EF4-FFF2-40B4-BE49-F238E27FC236}">
                <a16:creationId xmlns:a16="http://schemas.microsoft.com/office/drawing/2014/main" id="{734D96CA-1957-4000-922D-91ACE841D2EC}"/>
              </a:ext>
            </a:extLst>
          </p:cNvPr>
          <p:cNvSpPr txBox="1">
            <a:spLocks noChangeArrowheads="1"/>
          </p:cNvSpPr>
          <p:nvPr/>
        </p:nvSpPr>
        <p:spPr bwMode="auto">
          <a:xfrm rot="560051">
            <a:off x="4502061" y="2054563"/>
            <a:ext cx="2630730" cy="925125"/>
          </a:xfrm>
          <a:prstGeom prst="rect">
            <a:avLst/>
          </a:prstGeom>
          <a:solidFill>
            <a:schemeClr val="tx2">
              <a:lumMod val="20000"/>
              <a:lumOff val="8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3. I’ll go along with what they want to do so that they like me.</a:t>
            </a:r>
          </a:p>
        </p:txBody>
      </p:sp>
      <p:sp>
        <p:nvSpPr>
          <p:cNvPr id="14" name="Text Box 10">
            <a:extLst>
              <a:ext uri="{FF2B5EF4-FFF2-40B4-BE49-F238E27FC236}">
                <a16:creationId xmlns:a16="http://schemas.microsoft.com/office/drawing/2014/main" id="{C008BF8D-18F6-4603-AB03-692050273F00}"/>
              </a:ext>
            </a:extLst>
          </p:cNvPr>
          <p:cNvSpPr txBox="1">
            <a:spLocks noChangeArrowheads="1"/>
          </p:cNvSpPr>
          <p:nvPr/>
        </p:nvSpPr>
        <p:spPr bwMode="auto">
          <a:xfrm rot="20877703">
            <a:off x="1166443" y="2211840"/>
            <a:ext cx="2508553" cy="64197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4. If only I had hair like hers….</a:t>
            </a:r>
          </a:p>
        </p:txBody>
      </p:sp>
      <p:sp>
        <p:nvSpPr>
          <p:cNvPr id="15" name="Text Box 19">
            <a:extLst>
              <a:ext uri="{FF2B5EF4-FFF2-40B4-BE49-F238E27FC236}">
                <a16:creationId xmlns:a16="http://schemas.microsoft.com/office/drawing/2014/main" id="{42CAA65B-14BC-4493-8702-4D19AB7A7653}"/>
              </a:ext>
            </a:extLst>
          </p:cNvPr>
          <p:cNvSpPr txBox="1">
            <a:spLocks noChangeArrowheads="1"/>
          </p:cNvSpPr>
          <p:nvPr/>
        </p:nvSpPr>
        <p:spPr bwMode="auto">
          <a:xfrm>
            <a:off x="3559040" y="1247331"/>
            <a:ext cx="2120619" cy="641971"/>
          </a:xfrm>
          <a:prstGeom prst="rect">
            <a:avLst/>
          </a:prstGeom>
          <a:solidFill>
            <a:schemeClr val="accent4">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2. I think I am a good person</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6" name="Text Box 8">
            <a:extLst>
              <a:ext uri="{FF2B5EF4-FFF2-40B4-BE49-F238E27FC236}">
                <a16:creationId xmlns:a16="http://schemas.microsoft.com/office/drawing/2014/main" id="{3E5B3B75-8FCA-40A8-80A2-B2965F889253}"/>
              </a:ext>
            </a:extLst>
          </p:cNvPr>
          <p:cNvSpPr txBox="1">
            <a:spLocks noChangeArrowheads="1"/>
          </p:cNvSpPr>
          <p:nvPr/>
        </p:nvSpPr>
        <p:spPr bwMode="auto">
          <a:xfrm rot="21109237">
            <a:off x="2212480" y="2969377"/>
            <a:ext cx="2279650" cy="358816"/>
          </a:xfrm>
          <a:prstGeom prst="rect">
            <a:avLst/>
          </a:prstGeom>
          <a:solidFill>
            <a:schemeClr val="accent6">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5. I can’t do that</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7" name="Text Box 23">
            <a:extLst>
              <a:ext uri="{FF2B5EF4-FFF2-40B4-BE49-F238E27FC236}">
                <a16:creationId xmlns:a16="http://schemas.microsoft.com/office/drawing/2014/main" id="{FD572866-C5ED-4599-96E0-0FC3FB9C5DBA}"/>
              </a:ext>
            </a:extLst>
          </p:cNvPr>
          <p:cNvSpPr txBox="1">
            <a:spLocks noChangeArrowheads="1"/>
          </p:cNvSpPr>
          <p:nvPr/>
        </p:nvSpPr>
        <p:spPr bwMode="auto">
          <a:xfrm rot="228215">
            <a:off x="812354" y="3594552"/>
            <a:ext cx="2279650" cy="1491434"/>
          </a:xfrm>
          <a:prstGeom prst="rect">
            <a:avLst/>
          </a:prstGeom>
          <a:solidFill>
            <a:schemeClr val="accent5">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6. The teacher said my work was good. He gave me some tips on how                                       to make it even better, which is really helpful                    </a:t>
            </a:r>
          </a:p>
        </p:txBody>
      </p:sp>
      <p:sp>
        <p:nvSpPr>
          <p:cNvPr id="18" name="Text Box 6">
            <a:extLst>
              <a:ext uri="{FF2B5EF4-FFF2-40B4-BE49-F238E27FC236}">
                <a16:creationId xmlns:a16="http://schemas.microsoft.com/office/drawing/2014/main" id="{45867BCC-9E00-4DB8-A6BC-588DE13E075C}"/>
              </a:ext>
            </a:extLst>
          </p:cNvPr>
          <p:cNvSpPr txBox="1">
            <a:spLocks noChangeArrowheads="1"/>
          </p:cNvSpPr>
          <p:nvPr/>
        </p:nvSpPr>
        <p:spPr bwMode="auto">
          <a:xfrm>
            <a:off x="4230124" y="3296417"/>
            <a:ext cx="2279650" cy="925125"/>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7. I won’t go to that after school club because I’ll be no good at it.</a:t>
            </a:r>
          </a:p>
        </p:txBody>
      </p:sp>
      <p:sp>
        <p:nvSpPr>
          <p:cNvPr id="20" name="Text Box 20">
            <a:extLst>
              <a:ext uri="{FF2B5EF4-FFF2-40B4-BE49-F238E27FC236}">
                <a16:creationId xmlns:a16="http://schemas.microsoft.com/office/drawing/2014/main" id="{F2C6BEAE-4295-47E7-87E6-AE7383659BD1}"/>
              </a:ext>
            </a:extLst>
          </p:cNvPr>
          <p:cNvSpPr txBox="1">
            <a:spLocks noChangeArrowheads="1"/>
          </p:cNvSpPr>
          <p:nvPr/>
        </p:nvSpPr>
        <p:spPr bwMode="auto">
          <a:xfrm rot="21163782">
            <a:off x="5109128" y="4188765"/>
            <a:ext cx="2279650" cy="1208279"/>
          </a:xfrm>
          <a:prstGeom prst="rect">
            <a:avLst/>
          </a:prstGeom>
          <a:solidFill>
            <a:schemeClr val="accent6">
              <a:lumMod val="20000"/>
              <a:lumOff val="8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8. I didn’t do so well in the test, but I know what to do in order to do better next time.</a:t>
            </a:r>
          </a:p>
        </p:txBody>
      </p:sp>
      <p:sp>
        <p:nvSpPr>
          <p:cNvPr id="21" name="Text Box 2">
            <a:extLst>
              <a:ext uri="{FF2B5EF4-FFF2-40B4-BE49-F238E27FC236}">
                <a16:creationId xmlns:a16="http://schemas.microsoft.com/office/drawing/2014/main" id="{BA80B919-88C6-4BA9-993D-413EE47CC896}"/>
              </a:ext>
            </a:extLst>
          </p:cNvPr>
          <p:cNvSpPr txBox="1">
            <a:spLocks noChangeArrowheads="1"/>
          </p:cNvSpPr>
          <p:nvPr/>
        </p:nvSpPr>
        <p:spPr bwMode="auto">
          <a:xfrm rot="20700000">
            <a:off x="1559954" y="4968047"/>
            <a:ext cx="3108234" cy="1208279"/>
          </a:xfrm>
          <a:prstGeom prst="rect">
            <a:avLst/>
          </a:prstGeom>
          <a:solidFill>
            <a:schemeClr val="accent4">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9. The teacher only said my homework was good to be kind. She didn’t really think it was any good.                </a:t>
            </a:r>
          </a:p>
        </p:txBody>
      </p:sp>
      <p:pic>
        <p:nvPicPr>
          <p:cNvPr id="23" name="Audio 22">
            <a:hlinkClick r:id="" action="ppaction://media"/>
            <a:extLst>
              <a:ext uri="{FF2B5EF4-FFF2-40B4-BE49-F238E27FC236}">
                <a16:creationId xmlns:a16="http://schemas.microsoft.com/office/drawing/2014/main" id="{D7710F00-A889-4963-BF0E-E8B761F09F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4852042"/>
      </p:ext>
    </p:extLst>
  </p:cSld>
  <p:clrMapOvr>
    <a:masterClrMapping/>
  </p:clrMapOvr>
  <mc:AlternateContent xmlns:mc="http://schemas.openxmlformats.org/markup-compatibility/2006" xmlns:p14="http://schemas.microsoft.com/office/powerpoint/2010/main">
    <mc:Choice Requires="p14">
      <p:transition spd="slow" p14:dur="2000" advTm="69001"/>
    </mc:Choice>
    <mc:Fallback xmlns="">
      <p:transition spd="slow" advTm="6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EF48848B-D249-41A1-9310-E282D267EAEF}"/>
              </a:ext>
            </a:extLst>
          </p:cNvPr>
          <p:cNvSpPr/>
          <p:nvPr/>
        </p:nvSpPr>
        <p:spPr>
          <a:xfrm>
            <a:off x="1099639" y="1301077"/>
            <a:ext cx="6095099" cy="461665"/>
          </a:xfrm>
          <a:prstGeom prst="rect">
            <a:avLst/>
          </a:prstGeom>
        </p:spPr>
        <p:txBody>
          <a:bodyPr wrap="square">
            <a:spAutoFit/>
          </a:bodyPr>
          <a:lstStyle/>
          <a:p>
            <a:pPr algn="ctr"/>
            <a:r>
              <a:rPr lang="en-GB" sz="2400" b="1" dirty="0">
                <a:solidFill>
                  <a:srgbClr val="212B32"/>
                </a:solidFill>
              </a:rPr>
              <a:t>What causes low self esteem?</a:t>
            </a:r>
          </a:p>
        </p:txBody>
      </p:sp>
      <p:sp>
        <p:nvSpPr>
          <p:cNvPr id="7" name="Rectangle 6">
            <a:extLst>
              <a:ext uri="{FF2B5EF4-FFF2-40B4-BE49-F238E27FC236}">
                <a16:creationId xmlns:a16="http://schemas.microsoft.com/office/drawing/2014/main" id="{3F535364-45F8-411E-8C75-E7C75AAC3B74}"/>
              </a:ext>
            </a:extLst>
          </p:cNvPr>
          <p:cNvSpPr/>
          <p:nvPr/>
        </p:nvSpPr>
        <p:spPr>
          <a:xfrm>
            <a:off x="1861188" y="4858661"/>
            <a:ext cx="4572000" cy="923330"/>
          </a:xfrm>
          <a:prstGeom prst="rect">
            <a:avLst/>
          </a:prstGeom>
        </p:spPr>
        <p:txBody>
          <a:bodyPr>
            <a:spAutoFit/>
          </a:bodyPr>
          <a:lstStyle/>
          <a:p>
            <a:pPr algn="ctr"/>
            <a:r>
              <a:rPr lang="en-GB" dirty="0"/>
              <a:t>Sometimes it passes on its own. If not, there are steps children can learn to help themselves feel better.</a:t>
            </a:r>
          </a:p>
        </p:txBody>
      </p:sp>
      <p:sp>
        <p:nvSpPr>
          <p:cNvPr id="8" name="Rectangle 7">
            <a:extLst>
              <a:ext uri="{FF2B5EF4-FFF2-40B4-BE49-F238E27FC236}">
                <a16:creationId xmlns:a16="http://schemas.microsoft.com/office/drawing/2014/main" id="{9C20EE7F-C9C5-4910-85DB-0F14254278B5}"/>
              </a:ext>
            </a:extLst>
          </p:cNvPr>
          <p:cNvSpPr/>
          <p:nvPr/>
        </p:nvSpPr>
        <p:spPr>
          <a:xfrm>
            <a:off x="1493248" y="2866694"/>
            <a:ext cx="5426890" cy="1754326"/>
          </a:xfrm>
          <a:prstGeom prst="rect">
            <a:avLst/>
          </a:prstGeom>
        </p:spPr>
        <p:txBody>
          <a:bodyPr wrap="square">
            <a:spAutoFit/>
          </a:bodyPr>
          <a:lstStyle/>
          <a:p>
            <a:pPr algn="ctr"/>
            <a:r>
              <a:rPr lang="en-GB" dirty="0"/>
              <a:t>It can be caused by a number of things:</a:t>
            </a:r>
          </a:p>
          <a:p>
            <a:pPr algn="ctr"/>
            <a:r>
              <a:rPr lang="en-GB" dirty="0"/>
              <a:t> </a:t>
            </a:r>
          </a:p>
          <a:p>
            <a:pPr marL="285750" indent="-285750" algn="ctr">
              <a:buFont typeface="Arial" panose="020B0604020202020204" pitchFamily="34" charset="0"/>
              <a:buChar char="•"/>
            </a:pPr>
            <a:r>
              <a:rPr lang="en-GB" dirty="0"/>
              <a:t>Comparing ourselves to others.</a:t>
            </a:r>
          </a:p>
          <a:p>
            <a:pPr marL="285750" indent="-285750" algn="ctr">
              <a:buFont typeface="Arial" panose="020B0604020202020204" pitchFamily="34" charset="0"/>
              <a:buChar char="•"/>
            </a:pPr>
            <a:r>
              <a:rPr lang="en-GB" dirty="0"/>
              <a:t>Problems with family </a:t>
            </a:r>
          </a:p>
          <a:p>
            <a:pPr marL="285750" indent="-285750" algn="ctr">
              <a:buFont typeface="Arial" panose="020B0604020202020204" pitchFamily="34" charset="0"/>
              <a:buChar char="•"/>
            </a:pPr>
            <a:r>
              <a:rPr lang="en-GB" dirty="0"/>
              <a:t>Problems at school </a:t>
            </a:r>
          </a:p>
          <a:p>
            <a:pPr marL="285750" indent="-285750" algn="ctr">
              <a:buFont typeface="Arial" panose="020B0604020202020204" pitchFamily="34" charset="0"/>
              <a:buChar char="•"/>
            </a:pPr>
            <a:r>
              <a:rPr lang="en-GB" dirty="0"/>
              <a:t> Health</a:t>
            </a:r>
          </a:p>
        </p:txBody>
      </p:sp>
      <p:sp>
        <p:nvSpPr>
          <p:cNvPr id="12" name="Rectangle 11">
            <a:extLst>
              <a:ext uri="{FF2B5EF4-FFF2-40B4-BE49-F238E27FC236}">
                <a16:creationId xmlns:a16="http://schemas.microsoft.com/office/drawing/2014/main" id="{6AD248F7-A292-4C42-8BB1-F0CD0A4B93A6}"/>
              </a:ext>
            </a:extLst>
          </p:cNvPr>
          <p:cNvSpPr/>
          <p:nvPr/>
        </p:nvSpPr>
        <p:spPr>
          <a:xfrm>
            <a:off x="2077169" y="2259721"/>
            <a:ext cx="4209332" cy="369332"/>
          </a:xfrm>
          <a:prstGeom prst="rect">
            <a:avLst/>
          </a:prstGeom>
        </p:spPr>
        <p:txBody>
          <a:bodyPr wrap="square">
            <a:spAutoFit/>
          </a:bodyPr>
          <a:lstStyle/>
          <a:p>
            <a:pPr algn="ctr"/>
            <a:r>
              <a:rPr lang="en-GB" dirty="0">
                <a:solidFill>
                  <a:srgbClr val="212B32"/>
                </a:solidFill>
              </a:rPr>
              <a:t>Low self-esteem often begins in childhood. </a:t>
            </a:r>
          </a:p>
        </p:txBody>
      </p:sp>
      <p:pic>
        <p:nvPicPr>
          <p:cNvPr id="11" name="Audio 10">
            <a:hlinkClick r:id="" action="ppaction://media"/>
            <a:extLst>
              <a:ext uri="{FF2B5EF4-FFF2-40B4-BE49-F238E27FC236}">
                <a16:creationId xmlns:a16="http://schemas.microsoft.com/office/drawing/2014/main" id="{B01C8140-637B-4F04-B482-FE1AAA40373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0766640"/>
      </p:ext>
    </p:extLst>
  </p:cSld>
  <p:clrMapOvr>
    <a:masterClrMapping/>
  </p:clrMapOvr>
  <mc:AlternateContent xmlns:mc="http://schemas.openxmlformats.org/markup-compatibility/2006" xmlns:p14="http://schemas.microsoft.com/office/powerpoint/2010/main">
    <mc:Choice Requires="p14">
      <p:transition spd="slow" p14:dur="2000" advTm="63586"/>
    </mc:Choice>
    <mc:Fallback xmlns="">
      <p:transition spd="slow" advTm="6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7"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B94E71E2-7462-4E31-8C65-FAA937071BC7}"/>
              </a:ext>
            </a:extLst>
          </p:cNvPr>
          <p:cNvSpPr/>
          <p:nvPr/>
        </p:nvSpPr>
        <p:spPr>
          <a:xfrm>
            <a:off x="1146443" y="472232"/>
            <a:ext cx="6023269" cy="1231106"/>
          </a:xfrm>
          <a:prstGeom prst="rect">
            <a:avLst/>
          </a:prstGeom>
        </p:spPr>
        <p:txBody>
          <a:bodyPr wrap="square">
            <a:spAutoFit/>
          </a:bodyPr>
          <a:lstStyle/>
          <a:p>
            <a:pPr algn="ctr"/>
            <a:r>
              <a:rPr lang="en-GB" sz="2000" b="1" dirty="0"/>
              <a:t>Ways to improve low self esteem</a:t>
            </a:r>
          </a:p>
          <a:p>
            <a:pPr algn="ctr"/>
            <a:endParaRPr lang="en-GB" sz="1400" b="1" dirty="0"/>
          </a:p>
          <a:p>
            <a:pPr algn="ctr"/>
            <a:r>
              <a:rPr lang="en-GB" sz="2000" dirty="0"/>
              <a:t>Here are some simple techniques that may help a child  feel better about themselves.</a:t>
            </a:r>
          </a:p>
        </p:txBody>
      </p:sp>
      <p:sp>
        <p:nvSpPr>
          <p:cNvPr id="7" name="Star: 7 Points 6">
            <a:extLst>
              <a:ext uri="{FF2B5EF4-FFF2-40B4-BE49-F238E27FC236}">
                <a16:creationId xmlns:a16="http://schemas.microsoft.com/office/drawing/2014/main" id="{6EB108D6-B9F7-4968-B16A-04268473B468}"/>
              </a:ext>
            </a:extLst>
          </p:cNvPr>
          <p:cNvSpPr/>
          <p:nvPr/>
        </p:nvSpPr>
        <p:spPr>
          <a:xfrm>
            <a:off x="5383291" y="4354993"/>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Recognise what they’re good at </a:t>
            </a:r>
          </a:p>
        </p:txBody>
      </p:sp>
      <p:sp>
        <p:nvSpPr>
          <p:cNvPr id="11" name="Star: 7 Points 10">
            <a:extLst>
              <a:ext uri="{FF2B5EF4-FFF2-40B4-BE49-F238E27FC236}">
                <a16:creationId xmlns:a16="http://schemas.microsoft.com/office/drawing/2014/main" id="{DE3B41B4-79E9-4B20-919F-048CC1DC5E80}"/>
              </a:ext>
            </a:extLst>
          </p:cNvPr>
          <p:cNvSpPr/>
          <p:nvPr/>
        </p:nvSpPr>
        <p:spPr>
          <a:xfrm>
            <a:off x="907086" y="1916832"/>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Build positive relationships </a:t>
            </a:r>
          </a:p>
        </p:txBody>
      </p:sp>
      <p:sp>
        <p:nvSpPr>
          <p:cNvPr id="12" name="Star: 7 Points 11">
            <a:extLst>
              <a:ext uri="{FF2B5EF4-FFF2-40B4-BE49-F238E27FC236}">
                <a16:creationId xmlns:a16="http://schemas.microsoft.com/office/drawing/2014/main" id="{754230C5-C96D-4126-8B69-6B21C588451A}"/>
              </a:ext>
            </a:extLst>
          </p:cNvPr>
          <p:cNvSpPr/>
          <p:nvPr/>
        </p:nvSpPr>
        <p:spPr>
          <a:xfrm>
            <a:off x="907086" y="4354993"/>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Be kind to themselves</a:t>
            </a:r>
          </a:p>
        </p:txBody>
      </p:sp>
      <p:sp>
        <p:nvSpPr>
          <p:cNvPr id="13" name="Star: 7 Points 12">
            <a:extLst>
              <a:ext uri="{FF2B5EF4-FFF2-40B4-BE49-F238E27FC236}">
                <a16:creationId xmlns:a16="http://schemas.microsoft.com/office/drawing/2014/main" id="{46731466-FB35-42B8-86BD-BBCCAB2DEB23}"/>
              </a:ext>
            </a:extLst>
          </p:cNvPr>
          <p:cNvSpPr/>
          <p:nvPr/>
        </p:nvSpPr>
        <p:spPr>
          <a:xfrm>
            <a:off x="5383291" y="1916832"/>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Learn to be assertive</a:t>
            </a:r>
          </a:p>
        </p:txBody>
      </p:sp>
      <p:sp>
        <p:nvSpPr>
          <p:cNvPr id="14" name="Star: 7 Points 13">
            <a:extLst>
              <a:ext uri="{FF2B5EF4-FFF2-40B4-BE49-F238E27FC236}">
                <a16:creationId xmlns:a16="http://schemas.microsoft.com/office/drawing/2014/main" id="{7F1B6270-25D3-4399-A7C2-2E02F2EADCCF}"/>
              </a:ext>
            </a:extLst>
          </p:cNvPr>
          <p:cNvSpPr/>
          <p:nvPr/>
        </p:nvSpPr>
        <p:spPr>
          <a:xfrm>
            <a:off x="3207027" y="4574596"/>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Start saying “No”</a:t>
            </a:r>
          </a:p>
        </p:txBody>
      </p:sp>
      <p:sp>
        <p:nvSpPr>
          <p:cNvPr id="15" name="Star: 7 Points 14">
            <a:extLst>
              <a:ext uri="{FF2B5EF4-FFF2-40B4-BE49-F238E27FC236}">
                <a16:creationId xmlns:a16="http://schemas.microsoft.com/office/drawing/2014/main" id="{30C59D32-1351-4424-94DE-4FFCEA9ED407}"/>
              </a:ext>
            </a:extLst>
          </p:cNvPr>
          <p:cNvSpPr/>
          <p:nvPr/>
        </p:nvSpPr>
        <p:spPr>
          <a:xfrm>
            <a:off x="3149965" y="2197553"/>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Give themselves a challenge</a:t>
            </a:r>
          </a:p>
        </p:txBody>
      </p:sp>
      <p:pic>
        <p:nvPicPr>
          <p:cNvPr id="9" name="Audio 8">
            <a:hlinkClick r:id="" action="ppaction://media"/>
            <a:extLst>
              <a:ext uri="{FF2B5EF4-FFF2-40B4-BE49-F238E27FC236}">
                <a16:creationId xmlns:a16="http://schemas.microsoft.com/office/drawing/2014/main" id="{ADF4D06F-80D4-40D0-B53F-9C28C1CBD0D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3756588"/>
      </p:ext>
    </p:extLst>
  </p:cSld>
  <p:clrMapOvr>
    <a:masterClrMapping/>
  </p:clrMapOvr>
  <mc:AlternateContent xmlns:mc="http://schemas.openxmlformats.org/markup-compatibility/2006" xmlns:p14="http://schemas.microsoft.com/office/powerpoint/2010/main">
    <mc:Choice Requires="p14">
      <p:transition spd="slow" p14:dur="2000" advTm="203581"/>
    </mc:Choice>
    <mc:Fallback xmlns="">
      <p:transition spd="slow" advTm="20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9"/>
                </p:tgtEl>
              </p:cMediaNode>
            </p:audio>
          </p:childTnLst>
        </p:cTn>
      </p:par>
    </p:tnLst>
    <p:bldLst>
      <p:bldP spid="7"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82ECDAC7-802C-49A5-B7B4-E5A36DE626E2}"/>
              </a:ext>
            </a:extLst>
          </p:cNvPr>
          <p:cNvSpPr/>
          <p:nvPr/>
        </p:nvSpPr>
        <p:spPr>
          <a:xfrm>
            <a:off x="1261850" y="1039376"/>
            <a:ext cx="5616624" cy="830997"/>
          </a:xfrm>
          <a:prstGeom prst="rect">
            <a:avLst/>
          </a:prstGeom>
        </p:spPr>
        <p:txBody>
          <a:bodyPr wrap="square">
            <a:spAutoFit/>
          </a:bodyPr>
          <a:lstStyle/>
          <a:p>
            <a:pPr algn="ctr"/>
            <a:r>
              <a:rPr lang="en-GB" sz="2400" b="1" dirty="0"/>
              <a:t>Mirror Mirror On The Wall</a:t>
            </a:r>
            <a:endParaRPr lang="en-GB" sz="2400" dirty="0"/>
          </a:p>
          <a:p>
            <a:pPr algn="ctr"/>
            <a:r>
              <a:rPr lang="en-GB" sz="2400" dirty="0"/>
              <a:t>		</a:t>
            </a:r>
          </a:p>
        </p:txBody>
      </p:sp>
      <p:pic>
        <p:nvPicPr>
          <p:cNvPr id="9" name="Picture 8" descr="improve your self esteem | RISE® Self-Esteem">
            <a:extLst>
              <a:ext uri="{FF2B5EF4-FFF2-40B4-BE49-F238E27FC236}">
                <a16:creationId xmlns:a16="http://schemas.microsoft.com/office/drawing/2014/main" id="{B0A26150-BE0A-43EB-A96C-0EFA79A828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831723">
            <a:off x="1714383" y="3370480"/>
            <a:ext cx="968297" cy="25527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8422B2-CD59-4DDC-8DA1-B5B7269FA37F}"/>
              </a:ext>
            </a:extLst>
          </p:cNvPr>
          <p:cNvSpPr/>
          <p:nvPr/>
        </p:nvSpPr>
        <p:spPr>
          <a:xfrm>
            <a:off x="3388992" y="3717032"/>
            <a:ext cx="3824713" cy="1569660"/>
          </a:xfrm>
          <a:prstGeom prst="rect">
            <a:avLst/>
          </a:prstGeom>
        </p:spPr>
        <p:txBody>
          <a:bodyPr wrap="square">
            <a:spAutoFit/>
          </a:bodyPr>
          <a:lstStyle/>
          <a:p>
            <a:pPr algn="ctr"/>
            <a:r>
              <a:rPr lang="en-GB" sz="2400" dirty="0"/>
              <a:t>It may be difficult to start</a:t>
            </a:r>
          </a:p>
          <a:p>
            <a:pPr algn="ctr"/>
            <a:r>
              <a:rPr lang="en-GB" sz="2400" dirty="0"/>
              <a:t>with but this will </a:t>
            </a:r>
          </a:p>
          <a:p>
            <a:pPr algn="ctr"/>
            <a:r>
              <a:rPr lang="en-GB" sz="2400" dirty="0"/>
              <a:t>slowly start to help you feel happy in your own skin. </a:t>
            </a:r>
          </a:p>
        </p:txBody>
      </p:sp>
      <p:sp>
        <p:nvSpPr>
          <p:cNvPr id="8" name="Rectangle 7">
            <a:extLst>
              <a:ext uri="{FF2B5EF4-FFF2-40B4-BE49-F238E27FC236}">
                <a16:creationId xmlns:a16="http://schemas.microsoft.com/office/drawing/2014/main" id="{AF4C3719-A48F-48CC-9214-E763FA7D2303}"/>
              </a:ext>
            </a:extLst>
          </p:cNvPr>
          <p:cNvSpPr/>
          <p:nvPr/>
        </p:nvSpPr>
        <p:spPr>
          <a:xfrm>
            <a:off x="1653924" y="1931789"/>
            <a:ext cx="5603634" cy="1200329"/>
          </a:xfrm>
          <a:prstGeom prst="rect">
            <a:avLst/>
          </a:prstGeom>
        </p:spPr>
        <p:txBody>
          <a:bodyPr wrap="square">
            <a:spAutoFit/>
          </a:bodyPr>
          <a:lstStyle/>
          <a:p>
            <a:pPr algn="ctr"/>
            <a:r>
              <a:rPr lang="en-GB" sz="2400" dirty="0"/>
              <a:t>Looking in the mirror once a day and saying something that you like about yourself </a:t>
            </a:r>
          </a:p>
          <a:p>
            <a:pPr algn="ctr"/>
            <a:r>
              <a:rPr lang="en-GB" sz="2400" dirty="0"/>
              <a:t>can really help. </a:t>
            </a:r>
          </a:p>
        </p:txBody>
      </p:sp>
      <p:pic>
        <p:nvPicPr>
          <p:cNvPr id="12" name="Audio 11">
            <a:hlinkClick r:id="" action="ppaction://media"/>
            <a:extLst>
              <a:ext uri="{FF2B5EF4-FFF2-40B4-BE49-F238E27FC236}">
                <a16:creationId xmlns:a16="http://schemas.microsoft.com/office/drawing/2014/main" id="{CF7E1F53-7E87-4A2B-8D99-3D910002CC8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55760296"/>
      </p:ext>
    </p:extLst>
  </p:cSld>
  <p:clrMapOvr>
    <a:masterClrMapping/>
  </p:clrMapOvr>
  <mc:AlternateContent xmlns:mc="http://schemas.openxmlformats.org/markup-compatibility/2006" xmlns:p14="http://schemas.microsoft.com/office/powerpoint/2010/main">
    <mc:Choice Requires="p14">
      <p:transition spd="slow" p14:dur="2000" advTm="65268"/>
    </mc:Choice>
    <mc:Fallback xmlns="">
      <p:transition spd="slow" advTm="6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6"/>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9"/>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B94E71E2-7462-4E31-8C65-FAA937071BC7}"/>
              </a:ext>
            </a:extLst>
          </p:cNvPr>
          <p:cNvSpPr/>
          <p:nvPr/>
        </p:nvSpPr>
        <p:spPr>
          <a:xfrm>
            <a:off x="907085" y="298273"/>
            <a:ext cx="6492429" cy="1846659"/>
          </a:xfrm>
          <a:prstGeom prst="rect">
            <a:avLst/>
          </a:prstGeom>
        </p:spPr>
        <p:txBody>
          <a:bodyPr wrap="square">
            <a:spAutoFit/>
          </a:bodyPr>
          <a:lstStyle/>
          <a:p>
            <a:pPr algn="ctr"/>
            <a:r>
              <a:rPr lang="en-GB" sz="2400" b="1" dirty="0"/>
              <a:t>Building Confidence after Bullying</a:t>
            </a:r>
            <a:endParaRPr lang="en-GB" sz="2400" cap="all" dirty="0"/>
          </a:p>
          <a:p>
            <a:pPr algn="ctr"/>
            <a:endParaRPr lang="en-GB" dirty="0"/>
          </a:p>
          <a:p>
            <a:pPr algn="ctr"/>
            <a:r>
              <a:rPr lang="en-GB" dirty="0"/>
              <a:t>Bullying or cyberbullying can really affect your child’s confidence </a:t>
            </a:r>
          </a:p>
          <a:p>
            <a:pPr algn="ctr"/>
            <a:r>
              <a:rPr lang="en-GB" dirty="0"/>
              <a:t>and self esteem.</a:t>
            </a:r>
          </a:p>
          <a:p>
            <a:pPr algn="ctr"/>
            <a:endParaRPr lang="en-GB" dirty="0"/>
          </a:p>
          <a:p>
            <a:pPr algn="ctr"/>
            <a:r>
              <a:rPr lang="en-GB" dirty="0"/>
              <a:t>Feeling better can take time, but here are some tips  to help.</a:t>
            </a:r>
          </a:p>
        </p:txBody>
      </p:sp>
      <p:sp>
        <p:nvSpPr>
          <p:cNvPr id="11" name="Star: 7 Points 10">
            <a:extLst>
              <a:ext uri="{FF2B5EF4-FFF2-40B4-BE49-F238E27FC236}">
                <a16:creationId xmlns:a16="http://schemas.microsoft.com/office/drawing/2014/main" id="{DE3B41B4-79E9-4B20-919F-048CC1DC5E80}"/>
              </a:ext>
            </a:extLst>
          </p:cNvPr>
          <p:cNvSpPr/>
          <p:nvPr/>
        </p:nvSpPr>
        <p:spPr>
          <a:xfrm>
            <a:off x="1018025" y="2564783"/>
            <a:ext cx="2016224" cy="1637144"/>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t>Talk to someone</a:t>
            </a:r>
          </a:p>
        </p:txBody>
      </p:sp>
      <p:sp>
        <p:nvSpPr>
          <p:cNvPr id="12" name="Star: 7 Points 11">
            <a:extLst>
              <a:ext uri="{FF2B5EF4-FFF2-40B4-BE49-F238E27FC236}">
                <a16:creationId xmlns:a16="http://schemas.microsoft.com/office/drawing/2014/main" id="{754230C5-C96D-4126-8B69-6B21C588451A}"/>
              </a:ext>
            </a:extLst>
          </p:cNvPr>
          <p:cNvSpPr/>
          <p:nvPr/>
        </p:nvSpPr>
        <p:spPr>
          <a:xfrm>
            <a:off x="1938014" y="4437112"/>
            <a:ext cx="2016224" cy="1637144"/>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t>Be proud of what makes you different</a:t>
            </a:r>
          </a:p>
        </p:txBody>
      </p:sp>
      <p:sp>
        <p:nvSpPr>
          <p:cNvPr id="13" name="Star: 7 Points 12">
            <a:extLst>
              <a:ext uri="{FF2B5EF4-FFF2-40B4-BE49-F238E27FC236}">
                <a16:creationId xmlns:a16="http://schemas.microsoft.com/office/drawing/2014/main" id="{46731466-FB35-42B8-86BD-BBCCAB2DEB23}"/>
              </a:ext>
            </a:extLst>
          </p:cNvPr>
          <p:cNvSpPr/>
          <p:nvPr/>
        </p:nvSpPr>
        <p:spPr>
          <a:xfrm>
            <a:off x="5354481" y="2564783"/>
            <a:ext cx="2016224" cy="1637144"/>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t>Let go of any guilt</a:t>
            </a:r>
          </a:p>
        </p:txBody>
      </p:sp>
      <p:sp>
        <p:nvSpPr>
          <p:cNvPr id="14" name="Star: 7 Points 13">
            <a:extLst>
              <a:ext uri="{FF2B5EF4-FFF2-40B4-BE49-F238E27FC236}">
                <a16:creationId xmlns:a16="http://schemas.microsoft.com/office/drawing/2014/main" id="{7F1B6270-25D3-4399-A7C2-2E02F2EADCCF}"/>
              </a:ext>
            </a:extLst>
          </p:cNvPr>
          <p:cNvSpPr/>
          <p:nvPr/>
        </p:nvSpPr>
        <p:spPr>
          <a:xfrm>
            <a:off x="4288073" y="4437112"/>
            <a:ext cx="2016224" cy="1637144"/>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t>Take your time</a:t>
            </a:r>
          </a:p>
        </p:txBody>
      </p:sp>
      <p:sp>
        <p:nvSpPr>
          <p:cNvPr id="15" name="Star: 7 Points 14">
            <a:extLst>
              <a:ext uri="{FF2B5EF4-FFF2-40B4-BE49-F238E27FC236}">
                <a16:creationId xmlns:a16="http://schemas.microsoft.com/office/drawing/2014/main" id="{30C59D32-1351-4424-94DE-4FFCEA9ED407}"/>
              </a:ext>
            </a:extLst>
          </p:cNvPr>
          <p:cNvSpPr/>
          <p:nvPr/>
        </p:nvSpPr>
        <p:spPr>
          <a:xfrm>
            <a:off x="3186253" y="2564783"/>
            <a:ext cx="2016224" cy="1637144"/>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t>Try something new</a:t>
            </a:r>
          </a:p>
        </p:txBody>
      </p:sp>
      <p:pic>
        <p:nvPicPr>
          <p:cNvPr id="8" name="Audio 7">
            <a:hlinkClick r:id="" action="ppaction://media"/>
            <a:extLst>
              <a:ext uri="{FF2B5EF4-FFF2-40B4-BE49-F238E27FC236}">
                <a16:creationId xmlns:a16="http://schemas.microsoft.com/office/drawing/2014/main" id="{F765FCA2-AFC3-4368-9EC2-0EA2D84A126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3228359"/>
      </p:ext>
    </p:extLst>
  </p:cSld>
  <p:clrMapOvr>
    <a:masterClrMapping/>
  </p:clrMapOvr>
  <mc:AlternateContent xmlns:mc="http://schemas.openxmlformats.org/markup-compatibility/2006">
    <mc:Choice xmlns:p14="http://schemas.microsoft.com/office/powerpoint/2010/main" Requires="p14">
      <p:transition spd="slow" p14:dur="2000" advTm="163367"/>
    </mc:Choice>
    <mc:Fallback>
      <p:transition spd="slow" advTm="16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5E7B914B-AB6D-4E49-B04E-8DF559D363AE}"/>
              </a:ext>
            </a:extLst>
          </p:cNvPr>
          <p:cNvSpPr/>
          <p:nvPr/>
        </p:nvSpPr>
        <p:spPr>
          <a:xfrm>
            <a:off x="1121616" y="913524"/>
            <a:ext cx="6156218" cy="4893647"/>
          </a:xfrm>
          <a:prstGeom prst="rect">
            <a:avLst/>
          </a:prstGeom>
        </p:spPr>
        <p:txBody>
          <a:bodyPr wrap="square">
            <a:spAutoFit/>
          </a:bodyPr>
          <a:lstStyle/>
          <a:p>
            <a:pPr algn="ctr"/>
            <a:r>
              <a:rPr lang="en-GB" sz="2400" b="1" dirty="0"/>
              <a:t>Extra Tips to Boost your child’s Self Esteem</a:t>
            </a:r>
            <a:endParaRPr lang="en-GB" sz="2400" cap="all" dirty="0"/>
          </a:p>
          <a:p>
            <a:pPr algn="ctr"/>
            <a:endParaRPr lang="en-GB" sz="2400" dirty="0"/>
          </a:p>
          <a:p>
            <a:pPr algn="ctr"/>
            <a:r>
              <a:rPr lang="en-GB" sz="2000" dirty="0"/>
              <a:t>Building  confidence can take time. </a:t>
            </a:r>
          </a:p>
          <a:p>
            <a:pPr algn="ctr"/>
            <a:endParaRPr lang="en-GB" sz="2000" dirty="0"/>
          </a:p>
          <a:p>
            <a:pPr algn="ctr"/>
            <a:r>
              <a:rPr lang="en-GB" sz="2000" dirty="0"/>
              <a:t>But there are lots of things they can try to help them feel more confident in any situation.</a:t>
            </a:r>
          </a:p>
          <a:p>
            <a:endParaRPr lang="en-GB" sz="2400" dirty="0"/>
          </a:p>
          <a:p>
            <a:pPr marL="342900" indent="-342900">
              <a:buFont typeface="Arial" panose="020B0604020202020204" pitchFamily="34" charset="0"/>
              <a:buChar char="•"/>
            </a:pPr>
            <a:r>
              <a:rPr lang="en-GB" sz="2000" dirty="0"/>
              <a:t>Act as if you already have confidence </a:t>
            </a:r>
          </a:p>
          <a:p>
            <a:pPr marL="342900" indent="-342900">
              <a:buFont typeface="Arial" panose="020B0604020202020204" pitchFamily="34" charset="0"/>
              <a:buChar char="•"/>
            </a:pPr>
            <a:r>
              <a:rPr lang="en-GB" sz="2000" dirty="0"/>
              <a:t>Watch your words </a:t>
            </a:r>
          </a:p>
          <a:p>
            <a:pPr marL="342900" indent="-342900">
              <a:buFont typeface="Arial" panose="020B0604020202020204" pitchFamily="34" charset="0"/>
              <a:buChar char="•"/>
            </a:pPr>
            <a:r>
              <a:rPr lang="en-GB" sz="2000" dirty="0"/>
              <a:t>Try something new </a:t>
            </a:r>
          </a:p>
          <a:p>
            <a:pPr marL="342900" indent="-342900">
              <a:buFont typeface="Arial" panose="020B0604020202020204" pitchFamily="34" charset="0"/>
              <a:buChar char="•"/>
            </a:pPr>
            <a:r>
              <a:rPr lang="en-GB" sz="2000" dirty="0"/>
              <a:t>Listen to music </a:t>
            </a:r>
          </a:p>
          <a:p>
            <a:pPr marL="342900" indent="-342900">
              <a:buFont typeface="Arial" panose="020B0604020202020204" pitchFamily="34" charset="0"/>
              <a:buChar char="•"/>
            </a:pPr>
            <a:r>
              <a:rPr lang="en-GB" sz="2000" dirty="0"/>
              <a:t>Eat better, feel better </a:t>
            </a:r>
          </a:p>
          <a:p>
            <a:pPr marL="342900" indent="-342900">
              <a:buFont typeface="Arial" panose="020B0604020202020204" pitchFamily="34" charset="0"/>
              <a:buChar char="•"/>
            </a:pPr>
            <a:r>
              <a:rPr lang="en-GB" sz="2000" dirty="0"/>
              <a:t>Be kind </a:t>
            </a:r>
          </a:p>
          <a:p>
            <a:pPr marL="342900" indent="-342900">
              <a:buFont typeface="Arial" panose="020B0604020202020204" pitchFamily="34" charset="0"/>
              <a:buChar char="•"/>
            </a:pPr>
            <a:r>
              <a:rPr lang="en-GB" sz="2000" dirty="0"/>
              <a:t>Change the way you think </a:t>
            </a:r>
          </a:p>
          <a:p>
            <a:pPr marL="342900" indent="-342900">
              <a:buFont typeface="Arial" panose="020B0604020202020204" pitchFamily="34" charset="0"/>
              <a:buChar char="•"/>
            </a:pPr>
            <a:r>
              <a:rPr lang="en-GB" sz="2000" b="0" i="0" u="none" strike="noStrike" dirty="0">
                <a:effectLst/>
              </a:rPr>
              <a:t>Set yourself goals</a:t>
            </a:r>
          </a:p>
        </p:txBody>
      </p:sp>
      <p:pic>
        <p:nvPicPr>
          <p:cNvPr id="8" name="Audio 7">
            <a:hlinkClick r:id="" action="ppaction://media"/>
            <a:extLst>
              <a:ext uri="{FF2B5EF4-FFF2-40B4-BE49-F238E27FC236}">
                <a16:creationId xmlns:a16="http://schemas.microsoft.com/office/drawing/2014/main" id="{FC5A0FED-FF56-47F6-8A72-7555D11BB73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8437929"/>
      </p:ext>
    </p:extLst>
  </p:cSld>
  <p:clrMapOvr>
    <a:masterClrMapping/>
  </p:clrMapOvr>
  <mc:AlternateContent xmlns:mc="http://schemas.openxmlformats.org/markup-compatibility/2006">
    <mc:Choice xmlns:p14="http://schemas.microsoft.com/office/powerpoint/2010/main" Requires="p14">
      <p:transition spd="slow" p14:dur="2000" advTm="166937"/>
    </mc:Choice>
    <mc:Fallback>
      <p:transition spd="slow" advTm="16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 calcmode="lin" valueType="num">
                                      <p:cBhvr additive="base">
                                        <p:cTn id="4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 calcmode="lin" valueType="num">
                                      <p:cBhvr additive="base">
                                        <p:cTn id="5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anim calcmode="lin" valueType="num">
                                      <p:cBhvr additive="base">
                                        <p:cTn id="5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 calcmode="lin" valueType="num">
                                      <p:cBhvr additive="base">
                                        <p:cTn id="65"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
                                            <p:txEl>
                                              <p:pRg st="13" end="13"/>
                                            </p:txEl>
                                          </p:spTgt>
                                        </p:tgtEl>
                                        <p:attrNameLst>
                                          <p:attrName>style.visibility</p:attrName>
                                        </p:attrNameLst>
                                      </p:cBhvr>
                                      <p:to>
                                        <p:strVal val="visible"/>
                                      </p:to>
                                    </p:set>
                                    <p:anim calcmode="lin" valueType="num">
                                      <p:cBhvr additive="base">
                                        <p:cTn id="71"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8"/>
                </p:tgtEl>
              </p:cMediaNode>
            </p:audio>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4.4|2.2|11.5|3.4"/>
</p:tagLst>
</file>

<file path=ppt/tags/tag3.xml><?xml version="1.0" encoding="utf-8"?>
<p:tagLst xmlns:a="http://schemas.openxmlformats.org/drawingml/2006/main" xmlns:r="http://schemas.openxmlformats.org/officeDocument/2006/relationships" xmlns:p="http://schemas.openxmlformats.org/presentationml/2006/main">
  <p:tag name="TIMING" val="|10.4|3.2|37.7"/>
</p:tagLst>
</file>

<file path=ppt/tags/tag4.xml><?xml version="1.0" encoding="utf-8"?>
<p:tagLst xmlns:a="http://schemas.openxmlformats.org/drawingml/2006/main" xmlns:r="http://schemas.openxmlformats.org/officeDocument/2006/relationships" xmlns:p="http://schemas.openxmlformats.org/presentationml/2006/main">
  <p:tag name="TIMING" val="|11.2|24.6|32.1|55.1|31.6|24.6"/>
</p:tagLst>
</file>

<file path=ppt/tags/tag5.xml><?xml version="1.0" encoding="utf-8"?>
<p:tagLst xmlns:a="http://schemas.openxmlformats.org/drawingml/2006/main" xmlns:r="http://schemas.openxmlformats.org/officeDocument/2006/relationships" xmlns:p="http://schemas.openxmlformats.org/presentationml/2006/main">
  <p:tag name="TIMING" val="|2.8|22.4|23.3"/>
</p:tagLst>
</file>

<file path=ppt/tags/tag6.xml><?xml version="1.0" encoding="utf-8"?>
<p:tagLst xmlns:a="http://schemas.openxmlformats.org/drawingml/2006/main" xmlns:r="http://schemas.openxmlformats.org/officeDocument/2006/relationships" xmlns:p="http://schemas.openxmlformats.org/presentationml/2006/main">
  <p:tag name="TIMING" val="|19.7|21.2|25.9|27.5|30.4"/>
</p:tagLst>
</file>

<file path=ppt/tags/tag7.xml><?xml version="1.0" encoding="utf-8"?>
<p:tagLst xmlns:a="http://schemas.openxmlformats.org/drawingml/2006/main" xmlns:r="http://schemas.openxmlformats.org/officeDocument/2006/relationships" xmlns:p="http://schemas.openxmlformats.org/presentationml/2006/main">
  <p:tag name="TIMING" val="|2.4|1.8|3.7|7|1.1|35.6|30.8|6.3|15.1|13.6|32.9"/>
</p:tagLst>
</file>

<file path=ppt/tags/tag8.xml><?xml version="1.0" encoding="utf-8"?>
<p:tagLst xmlns:a="http://schemas.openxmlformats.org/drawingml/2006/main" xmlns:r="http://schemas.openxmlformats.org/officeDocument/2006/relationships" xmlns:p="http://schemas.openxmlformats.org/presentationml/2006/main">
  <p:tag name="TIMING" val="|2.5|2.7|4.2|2.8|19.3|22.5"/>
</p:tagLst>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967</TotalTime>
  <Words>3109</Words>
  <Application>Microsoft Office PowerPoint</Application>
  <PresentationFormat>On-screen Show (4:3)</PresentationFormat>
  <Paragraphs>277</Paragraphs>
  <Slides>14</Slides>
  <Notes>14</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DINNextRoundedLTPro</vt:lpstr>
      <vt:lpstr>Frutiger W01</vt:lpstr>
      <vt:lpstr>Open Sans</vt:lpstr>
      <vt:lpstr>Times New Roman</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Johnson Joy (RTF) NHCT</cp:lastModifiedBy>
  <cp:revision>90</cp:revision>
  <dcterms:created xsi:type="dcterms:W3CDTF">2020-01-21T09:22:57Z</dcterms:created>
  <dcterms:modified xsi:type="dcterms:W3CDTF">2021-05-11T11:04:21Z</dcterms:modified>
</cp:coreProperties>
</file>