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5" r:id="rId3"/>
    <p:sldId id="273" r:id="rId4"/>
    <p:sldId id="274" r:id="rId5"/>
    <p:sldId id="258" r:id="rId6"/>
    <p:sldId id="279" r:id="rId7"/>
    <p:sldId id="278" r:id="rId8"/>
    <p:sldId id="286" r:id="rId9"/>
    <p:sldId id="282" r:id="rId10"/>
    <p:sldId id="283" r:id="rId11"/>
    <p:sldId id="276" r:id="rId12"/>
    <p:sldId id="259" r:id="rId13"/>
    <p:sldId id="260"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81C"/>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autoAdjust="0"/>
    <p:restoredTop sz="58378" autoAdjust="0"/>
  </p:normalViewPr>
  <p:slideViewPr>
    <p:cSldViewPr>
      <p:cViewPr varScale="1">
        <p:scale>
          <a:sx n="39" d="100"/>
          <a:sy n="39" d="100"/>
        </p:scale>
        <p:origin x="1984"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523858-2DE8-43D3-BBEC-108554404DC9}" type="datetimeFigureOut">
              <a:rPr lang="en-GB" smtClean="0"/>
              <a:t>20/11/2020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A289E7-7D14-47ED-B516-ABA539E0AEB8}" type="slidenum">
              <a:rPr lang="en-GB" smtClean="0"/>
              <a:t>‹#›</a:t>
            </a:fld>
            <a:endParaRPr lang="en-GB"/>
          </a:p>
        </p:txBody>
      </p:sp>
    </p:spTree>
    <p:extLst>
      <p:ext uri="{BB962C8B-B14F-4D97-AF65-F5344CB8AC3E}">
        <p14:creationId xmlns:p14="http://schemas.microsoft.com/office/powerpoint/2010/main" val="2707316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www.childline.org.uk/info-advice/your-feelings/feelings-emotions/guilt/" TargetMode="External"/><Relationship Id="rId13" Type="http://schemas.openxmlformats.org/officeDocument/2006/relationships/hyperlink" Target="https://www.childline.org.uk/info-advice/you-your-body/disability/" TargetMode="External"/><Relationship Id="rId3" Type="http://schemas.openxmlformats.org/officeDocument/2006/relationships/hyperlink" Target="https://www.childline.org.uk/info-advice/your-feelings/feelings-emotions/building-confidence-self-esteem/#Buildingconfidenceafterbullying_ipnav49914" TargetMode="External"/><Relationship Id="rId7" Type="http://schemas.openxmlformats.org/officeDocument/2006/relationships/hyperlink" Target="https://www.childline.org.uk/info-advice/bullying-abuse-safety/types-bullying/bullying-cyberbullying/" TargetMode="External"/><Relationship Id="rId12" Type="http://schemas.openxmlformats.org/officeDocument/2006/relationships/hyperlink" Target="https://www.childline.org.uk/info-advice/bullying-abuse-safety/types-bullying/homophobic-bullying/" TargetMode="External"/><Relationship Id="rId2" Type="http://schemas.openxmlformats.org/officeDocument/2006/relationships/slide" Target="../slides/slide8.xml"/><Relationship Id="rId16" Type="http://schemas.openxmlformats.org/officeDocument/2006/relationships/hyperlink" Target="https://www.childline.org.uk/locker/" TargetMode="External"/><Relationship Id="rId1" Type="http://schemas.openxmlformats.org/officeDocument/2006/relationships/notesMaster" Target="../notesMasters/notesMaster1.xml"/><Relationship Id="rId6" Type="http://schemas.openxmlformats.org/officeDocument/2006/relationships/hyperlink" Target="https://www.childline.org.uk/info-advice/your-feelings/feelings-emotions/building-confidence-self-esteem/#Buildingconfidenceafterbullying_ipnav49916" TargetMode="External"/><Relationship Id="rId11" Type="http://schemas.openxmlformats.org/officeDocument/2006/relationships/hyperlink" Target="https://www.childline.org.uk/info-advice/bullying-abuse-safety/types-bullying/racial-bullying1/" TargetMode="External"/><Relationship Id="rId5" Type="http://schemas.openxmlformats.org/officeDocument/2006/relationships/hyperlink" Target="https://www.childline.org.uk/info-advice/your-feelings/feelings-emotions/building-confidence-self-esteem/#Buildingconfidenceafterbullying_ipnav49915" TargetMode="External"/><Relationship Id="rId15" Type="http://schemas.openxmlformats.org/officeDocument/2006/relationships/hyperlink" Target="https://www.childline.org.uk/info-advice/your-feelings/feelings-emotions/building-confidence-self-esteem/#Buildingconfidenceafterbullying_ipnav49918" TargetMode="External"/><Relationship Id="rId10" Type="http://schemas.openxmlformats.org/officeDocument/2006/relationships/hyperlink" Target="https://www.childline.org.uk/info-advice/you-your-body/my-body/how-you-look/" TargetMode="External"/><Relationship Id="rId4" Type="http://schemas.openxmlformats.org/officeDocument/2006/relationships/hyperlink" Target="https://www.childline.org.uk/info-advice/bullying-abuse-safety/getting-help/asking-adult-help/" TargetMode="External"/><Relationship Id="rId9" Type="http://schemas.openxmlformats.org/officeDocument/2006/relationships/hyperlink" Target="https://www.childline.org.uk/info-advice/your-feelings/feelings-emotions/building-confidence-self-esteem/#Buildingconfidenceafterbullying_ipnav49917" TargetMode="External"/><Relationship Id="rId14" Type="http://schemas.openxmlformats.org/officeDocument/2006/relationships/hyperlink" Target="https://www.childline.org.uk/get-support/"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1</a:t>
            </a:fld>
            <a:endParaRPr lang="en-GB"/>
          </a:p>
        </p:txBody>
      </p:sp>
    </p:spTree>
    <p:extLst>
      <p:ext uri="{BB962C8B-B14F-4D97-AF65-F5344CB8AC3E}">
        <p14:creationId xmlns:p14="http://schemas.microsoft.com/office/powerpoint/2010/main" val="583735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The Tower of Self Esteem</a:t>
            </a:r>
          </a:p>
          <a:p>
            <a:endParaRPr lang="en-GB" dirty="0"/>
          </a:p>
          <a:p>
            <a:pPr marL="171450" indent="-171450">
              <a:buFont typeface="Arial" panose="020B0604020202020204" pitchFamily="34" charset="0"/>
              <a:buChar char="•"/>
            </a:pPr>
            <a:r>
              <a:rPr lang="en-GB" dirty="0"/>
              <a:t>On the table, there are lots of Jenga bricks. </a:t>
            </a:r>
          </a:p>
          <a:p>
            <a:pPr marL="171450" indent="-171450">
              <a:buFont typeface="Arial" panose="020B0604020202020204" pitchFamily="34" charset="0"/>
              <a:buChar char="•"/>
            </a:pPr>
            <a:r>
              <a:rPr lang="en-GB" dirty="0"/>
              <a:t>On each Jenga brick, there is a positive message in relation to how we feel about ourselves. </a:t>
            </a:r>
          </a:p>
          <a:p>
            <a:pPr marL="171450" indent="-171450">
              <a:buFont typeface="Arial" panose="020B0604020202020204" pitchFamily="34" charset="0"/>
              <a:buChar char="•"/>
            </a:pPr>
            <a:r>
              <a:rPr lang="en-GB" dirty="0"/>
              <a:t>Everybody here is going to get the chance to choose a Jenga piece that represents something they like about themselves. </a:t>
            </a:r>
          </a:p>
          <a:p>
            <a:pPr marL="171450" indent="-171450">
              <a:buFont typeface="Arial" panose="020B0604020202020204" pitchFamily="34" charset="0"/>
              <a:buChar char="•"/>
            </a:pPr>
            <a:r>
              <a:rPr lang="en-GB" dirty="0"/>
              <a:t>Then, as a team, were going to build a Tower of Self Esteem. </a:t>
            </a:r>
          </a:p>
          <a:p>
            <a:endParaRPr lang="en-GB" dirty="0"/>
          </a:p>
          <a:p>
            <a:r>
              <a:rPr lang="en-GB" b="1" dirty="0"/>
              <a:t>**BUILD TOWER OF SELF ESTEEM**</a:t>
            </a:r>
          </a:p>
          <a:p>
            <a:endParaRPr lang="en-GB" dirty="0"/>
          </a:p>
          <a:p>
            <a:r>
              <a:rPr lang="en-GB" dirty="0"/>
              <a:t>I wonder, what would happen if a piece of the tower was either taken or fell out of the tower?</a:t>
            </a:r>
          </a:p>
          <a:p>
            <a:endParaRPr lang="en-GB" dirty="0"/>
          </a:p>
          <a:p>
            <a:r>
              <a:rPr lang="en-GB" dirty="0"/>
              <a:t>What might make someone not believe their own message of positivity? (being bullied, not having the same hair colour as someone else etc…) </a:t>
            </a:r>
          </a:p>
          <a:p>
            <a:endParaRPr lang="en-GB" dirty="0"/>
          </a:p>
          <a:p>
            <a:r>
              <a:rPr lang="en-GB" dirty="0"/>
              <a:t>Does this mean that this message isn’t true anymore?</a:t>
            </a:r>
          </a:p>
          <a:p>
            <a:endParaRPr lang="en-GB" dirty="0"/>
          </a:p>
          <a:p>
            <a:r>
              <a:rPr lang="en-GB" b="1" dirty="0"/>
              <a:t>**READ THE MESSAGE OUT**</a:t>
            </a:r>
          </a:p>
          <a:p>
            <a:endParaRPr lang="en-GB" dirty="0"/>
          </a:p>
          <a:p>
            <a:r>
              <a:rPr lang="en-GB" dirty="0"/>
              <a:t>What could we do to help re-build this persons Tower of Self Esteem?</a:t>
            </a:r>
          </a:p>
          <a:p>
            <a:endParaRPr lang="en-GB" dirty="0"/>
          </a:p>
          <a:p>
            <a:r>
              <a:rPr lang="en-GB" dirty="0"/>
              <a:t>Could we say anything to them to make them feel better?</a:t>
            </a:r>
          </a:p>
          <a:p>
            <a:endParaRPr lang="en-GB" dirty="0"/>
          </a:p>
          <a:p>
            <a:r>
              <a:rPr lang="en-GB" dirty="0"/>
              <a:t>Could we do anything to make them feel better?</a:t>
            </a:r>
          </a:p>
          <a:p>
            <a:endParaRPr lang="en-GB" dirty="0"/>
          </a:p>
          <a:p>
            <a:r>
              <a:rPr lang="en-GB" dirty="0"/>
              <a:t>Should we leave the Jenga brick out of the tower or should we use it to build the Tower of Self Esteem even higher?</a:t>
            </a:r>
          </a:p>
          <a:p>
            <a:endParaRPr lang="en-GB" dirty="0"/>
          </a:p>
          <a:p>
            <a:r>
              <a:rPr lang="en-GB" dirty="0"/>
              <a:t>If we place this brick on top, whilst thinking about all of the positive </a:t>
            </a:r>
            <a:r>
              <a:rPr lang="en-GB" dirty="0" err="1"/>
              <a:t>messgaes</a:t>
            </a:r>
            <a:r>
              <a:rPr lang="en-GB" dirty="0"/>
              <a:t> you have given this person, do you think this will help re-build there confidence?</a:t>
            </a:r>
          </a:p>
          <a:p>
            <a:endParaRPr lang="en-GB" dirty="0"/>
          </a:p>
          <a:p>
            <a:r>
              <a:rPr lang="en-GB" dirty="0"/>
              <a:t>Yes, Great!! </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10</a:t>
            </a:fld>
            <a:endParaRPr lang="en-GB"/>
          </a:p>
        </p:txBody>
      </p:sp>
    </p:spTree>
    <p:extLst>
      <p:ext uri="{BB962C8B-B14F-4D97-AF65-F5344CB8AC3E}">
        <p14:creationId xmlns:p14="http://schemas.microsoft.com/office/powerpoint/2010/main" val="2265995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Online Support</a:t>
            </a:r>
          </a:p>
          <a:p>
            <a:endParaRPr lang="en-GB" dirty="0"/>
          </a:p>
          <a:p>
            <a:r>
              <a:rPr lang="en-GB" dirty="0"/>
              <a:t>There is an abundance of online support and guidance in relation to Self Esteem. </a:t>
            </a:r>
          </a:p>
          <a:p>
            <a:endParaRPr lang="en-GB" dirty="0"/>
          </a:p>
          <a:p>
            <a:r>
              <a:rPr lang="en-GB" dirty="0"/>
              <a:t>We only recommend using websites and apps that have been verified and deemed appropriate for children and young people by professionals. </a:t>
            </a:r>
          </a:p>
          <a:p>
            <a:endParaRPr lang="en-GB" dirty="0"/>
          </a:p>
          <a:p>
            <a:r>
              <a:rPr lang="en-GB" dirty="0"/>
              <a:t>So please explore, investigate and find techniques and practices that work for you – just be careful.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They are all free and can provide you with advice, support and guidance on a number of issues that you might be facing right now. </a:t>
            </a:r>
          </a:p>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11</a:t>
            </a:fld>
            <a:endParaRPr lang="en-GB"/>
          </a:p>
        </p:txBody>
      </p:sp>
    </p:spTree>
    <p:extLst>
      <p:ext uri="{BB962C8B-B14F-4D97-AF65-F5344CB8AC3E}">
        <p14:creationId xmlns:p14="http://schemas.microsoft.com/office/powerpoint/2010/main" val="2754064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1A289E7-7D14-47ED-B516-ABA539E0AEB8}" type="slidenum">
              <a:rPr lang="en-GB" smtClean="0"/>
              <a:t>12</a:t>
            </a:fld>
            <a:endParaRPr lang="en-GB"/>
          </a:p>
        </p:txBody>
      </p:sp>
    </p:spTree>
    <p:extLst>
      <p:ext uri="{BB962C8B-B14F-4D97-AF65-F5344CB8AC3E}">
        <p14:creationId xmlns:p14="http://schemas.microsoft.com/office/powerpoint/2010/main" val="2157240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1A289E7-7D14-47ED-B516-ABA539E0AEB8}" type="slidenum">
              <a:rPr lang="en-GB" smtClean="0"/>
              <a:t>13</a:t>
            </a:fld>
            <a:endParaRPr lang="en-GB"/>
          </a:p>
        </p:txBody>
      </p:sp>
    </p:spTree>
    <p:extLst>
      <p:ext uri="{BB962C8B-B14F-4D97-AF65-F5344CB8AC3E}">
        <p14:creationId xmlns:p14="http://schemas.microsoft.com/office/powerpoint/2010/main" val="11410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14</a:t>
            </a:fld>
            <a:endParaRPr lang="en-GB"/>
          </a:p>
        </p:txBody>
      </p:sp>
    </p:spTree>
    <p:extLst>
      <p:ext uri="{BB962C8B-B14F-4D97-AF65-F5344CB8AC3E}">
        <p14:creationId xmlns:p14="http://schemas.microsoft.com/office/powerpoint/2010/main" val="1778023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212B32"/>
                </a:solidFill>
              </a:rPr>
              <a:t>What is Self Esteem?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rgbClr val="212B3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212B32"/>
                </a:solidFill>
              </a:rPr>
              <a:t>Ask the audience first!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rgbClr val="212B3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212B32"/>
                </a:solidFill>
              </a:rPr>
              <a:t>There are no wrong answers because Self-Esteem means different things to different people.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rgbClr val="212B3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212B32"/>
                </a:solidFill>
              </a:rPr>
              <a:t>Seek feedback from a variety of children and young people, boys and girls, to allow for a variety of responses.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rgbClr val="212B3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rgbClr val="212B32"/>
              </a:solidFill>
            </a:endParaRPr>
          </a:p>
        </p:txBody>
      </p:sp>
      <p:sp>
        <p:nvSpPr>
          <p:cNvPr id="4" name="Slide Number Placeholder 3"/>
          <p:cNvSpPr>
            <a:spLocks noGrp="1"/>
          </p:cNvSpPr>
          <p:nvPr>
            <p:ph type="sldNum" sz="quarter" idx="10"/>
          </p:nvPr>
        </p:nvSpPr>
        <p:spPr/>
        <p:txBody>
          <a:bodyPr/>
          <a:lstStyle/>
          <a:p>
            <a:fld id="{B1A289E7-7D14-47ED-B516-ABA539E0AEB8}" type="slidenum">
              <a:rPr lang="en-GB" smtClean="0"/>
              <a:t>2</a:t>
            </a:fld>
            <a:endParaRPr lang="en-GB"/>
          </a:p>
        </p:txBody>
      </p:sp>
    </p:spTree>
    <p:extLst>
      <p:ext uri="{BB962C8B-B14F-4D97-AF65-F5344CB8AC3E}">
        <p14:creationId xmlns:p14="http://schemas.microsoft.com/office/powerpoint/2010/main" val="2581600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What’s the difference between healthy self esteem and low self esteem?</a:t>
            </a:r>
          </a:p>
          <a:p>
            <a:endParaRPr lang="en-GB" dirty="0"/>
          </a:p>
          <a:p>
            <a:r>
              <a:rPr lang="en-GB" dirty="0"/>
              <a:t>Having healthy self esteem helps us deal with the ups and downs of life. When our self esteem is at a healthy level, usually we feel more positive about ourselves. </a:t>
            </a:r>
          </a:p>
          <a:p>
            <a:endParaRPr lang="en-GB" dirty="0"/>
          </a:p>
          <a:p>
            <a:r>
              <a:rPr lang="en-GB" dirty="0"/>
              <a:t>When our self esteem is low, we tend to see ourselves more negatively and are more critical of ourselves. Having low self esteem can often make us feel unable to deal with the challenges of life. </a:t>
            </a:r>
          </a:p>
          <a:p>
            <a:endParaRPr lang="en-GB" dirty="0"/>
          </a:p>
          <a:p>
            <a:r>
              <a:rPr lang="en-GB" dirty="0"/>
              <a:t>It is </a:t>
            </a:r>
            <a:r>
              <a:rPr lang="en-GB" b="1" dirty="0"/>
              <a:t>normal</a:t>
            </a:r>
            <a:r>
              <a:rPr lang="en-GB" dirty="0"/>
              <a:t> to have days when our self esteem is healthy and it is normal to have days when our self esteem is low. </a:t>
            </a:r>
          </a:p>
        </p:txBody>
      </p:sp>
      <p:sp>
        <p:nvSpPr>
          <p:cNvPr id="4" name="Slide Number Placeholder 3"/>
          <p:cNvSpPr>
            <a:spLocks noGrp="1"/>
          </p:cNvSpPr>
          <p:nvPr>
            <p:ph type="sldNum" sz="quarter" idx="10"/>
          </p:nvPr>
        </p:nvSpPr>
        <p:spPr/>
        <p:txBody>
          <a:bodyPr/>
          <a:lstStyle/>
          <a:p>
            <a:fld id="{B1A289E7-7D14-47ED-B516-ABA539E0AEB8}" type="slidenum">
              <a:rPr lang="en-GB" smtClean="0"/>
              <a:t>3</a:t>
            </a:fld>
            <a:endParaRPr lang="en-GB"/>
          </a:p>
        </p:txBody>
      </p:sp>
    </p:spTree>
    <p:extLst>
      <p:ext uri="{BB962C8B-B14F-4D97-AF65-F5344CB8AC3E}">
        <p14:creationId xmlns:p14="http://schemas.microsoft.com/office/powerpoint/2010/main" val="1132539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212B32"/>
                </a:solidFill>
              </a:rPr>
              <a:t>We all have times when we lack confidence and don’t feel good about ourselves.</a:t>
            </a:r>
          </a:p>
          <a:p>
            <a:endParaRPr lang="en-GB" dirty="0"/>
          </a:p>
          <a:p>
            <a:r>
              <a:rPr lang="en-GB" dirty="0"/>
              <a:t>It’s how we view ourselves that counts! </a:t>
            </a:r>
          </a:p>
          <a:p>
            <a:endParaRPr lang="en-GB" dirty="0"/>
          </a:p>
          <a:p>
            <a:r>
              <a:rPr lang="en-GB" dirty="0"/>
              <a:t>On one side of your piece of paper, write down three things that make you, you! It could be things like:</a:t>
            </a:r>
          </a:p>
          <a:p>
            <a:pPr marL="171450" indent="-171450">
              <a:buFont typeface="Arial" panose="020B0604020202020204" pitchFamily="34" charset="0"/>
              <a:buChar char="•"/>
            </a:pPr>
            <a:r>
              <a:rPr lang="en-GB" dirty="0"/>
              <a:t>Subjects you enjoy</a:t>
            </a:r>
          </a:p>
          <a:p>
            <a:pPr marL="171450" indent="-171450">
              <a:buFont typeface="Arial" panose="020B0604020202020204" pitchFamily="34" charset="0"/>
              <a:buChar char="•"/>
            </a:pPr>
            <a:r>
              <a:rPr lang="en-GB" dirty="0"/>
              <a:t>Sports you play</a:t>
            </a:r>
          </a:p>
          <a:p>
            <a:pPr marL="171450" indent="-171450">
              <a:buFont typeface="Arial" panose="020B0604020202020204" pitchFamily="34" charset="0"/>
              <a:buChar char="•"/>
            </a:pPr>
            <a:r>
              <a:rPr lang="en-GB" dirty="0"/>
              <a:t>Musical instruments you play</a:t>
            </a:r>
          </a:p>
          <a:p>
            <a:pPr marL="171450" indent="-171450">
              <a:buFont typeface="Arial" panose="020B0604020202020204" pitchFamily="34" charset="0"/>
              <a:buChar char="•"/>
            </a:pPr>
            <a:r>
              <a:rPr lang="en-GB" dirty="0"/>
              <a:t>The colour of your hair</a:t>
            </a:r>
          </a:p>
          <a:p>
            <a:pPr marL="171450" indent="-171450">
              <a:buFont typeface="Arial" panose="020B0604020202020204" pitchFamily="34" charset="0"/>
              <a:buChar char="•"/>
            </a:pPr>
            <a:r>
              <a:rPr lang="en-GB" dirty="0"/>
              <a:t>If you have freckles or wear glasses</a:t>
            </a:r>
          </a:p>
          <a:p>
            <a:pPr marL="171450" indent="-171450">
              <a:buFont typeface="Arial" panose="020B0604020202020204" pitchFamily="34" charset="0"/>
              <a:buChar char="•"/>
            </a:pPr>
            <a:r>
              <a:rPr lang="en-GB" dirty="0"/>
              <a:t>Interests you have</a:t>
            </a:r>
          </a:p>
          <a:p>
            <a:pPr marL="171450" indent="-171450">
              <a:buFont typeface="Arial" panose="020B0604020202020204" pitchFamily="34" charset="0"/>
              <a:buChar char="•"/>
            </a:pPr>
            <a:r>
              <a:rPr lang="en-GB" dirty="0"/>
              <a:t>Books you’ve read and enjoyed</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0" indent="0">
              <a:buFont typeface="Arial" panose="020B0604020202020204" pitchFamily="34" charset="0"/>
              <a:buNone/>
            </a:pPr>
            <a:r>
              <a:rPr lang="en-GB" dirty="0"/>
              <a:t>Now, turn your piece of paper over and write down three things that you would like to learn or improve at: So things like:</a:t>
            </a:r>
          </a:p>
          <a:p>
            <a:pPr marL="171450" indent="-171450">
              <a:buFont typeface="Arial" panose="020B0604020202020204" pitchFamily="34" charset="0"/>
              <a:buChar char="•"/>
            </a:pPr>
            <a:r>
              <a:rPr lang="en-GB" dirty="0"/>
              <a:t>Read more often</a:t>
            </a:r>
          </a:p>
          <a:p>
            <a:pPr marL="171450" indent="-171450">
              <a:buFont typeface="Arial" panose="020B0604020202020204" pitchFamily="34" charset="0"/>
              <a:buChar char="•"/>
            </a:pPr>
            <a:r>
              <a:rPr lang="en-GB" dirty="0"/>
              <a:t>Join a sports club</a:t>
            </a:r>
          </a:p>
          <a:p>
            <a:pPr marL="171450" indent="-171450">
              <a:buFont typeface="Arial" panose="020B0604020202020204" pitchFamily="34" charset="0"/>
              <a:buChar char="•"/>
            </a:pPr>
            <a:r>
              <a:rPr lang="en-GB" dirty="0"/>
              <a:t>Help out more at home</a:t>
            </a:r>
          </a:p>
          <a:p>
            <a:pPr marL="171450" indent="-171450">
              <a:buFont typeface="Arial" panose="020B0604020202020204" pitchFamily="34" charset="0"/>
              <a:buChar char="•"/>
            </a:pPr>
            <a:r>
              <a:rPr lang="en-GB" dirty="0"/>
              <a:t>Say Hello to younger students</a:t>
            </a:r>
          </a:p>
          <a:p>
            <a:pPr marL="171450" indent="-171450">
              <a:buFont typeface="Arial" panose="020B0604020202020204" pitchFamily="34" charset="0"/>
              <a:buChar char="•"/>
            </a:pPr>
            <a:r>
              <a:rPr lang="en-GB" dirty="0"/>
              <a:t>Not talk during assembly </a:t>
            </a:r>
          </a:p>
          <a:p>
            <a:pPr marL="171450" indent="-171450">
              <a:buFont typeface="Arial" panose="020B0604020202020204" pitchFamily="34" charset="0"/>
              <a:buChar char="•"/>
            </a:pPr>
            <a:endParaRPr lang="en-GB" dirty="0"/>
          </a:p>
          <a:p>
            <a:pPr marL="0" indent="0">
              <a:buFont typeface="Arial" panose="020B0604020202020204" pitchFamily="34" charset="0"/>
              <a:buNone/>
            </a:pPr>
            <a:r>
              <a:rPr lang="en-GB" b="1" dirty="0"/>
              <a:t>Now keep these pieces of paper safe for later! </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4</a:t>
            </a:fld>
            <a:endParaRPr lang="en-GB"/>
          </a:p>
        </p:txBody>
      </p:sp>
    </p:spTree>
    <p:extLst>
      <p:ext uri="{BB962C8B-B14F-4D97-AF65-F5344CB8AC3E}">
        <p14:creationId xmlns:p14="http://schemas.microsoft.com/office/powerpoint/2010/main" val="125957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b="1" dirty="0">
                <a:solidFill>
                  <a:srgbClr val="212B32"/>
                </a:solidFill>
              </a:rPr>
              <a:t>What causes low self esteem?</a:t>
            </a:r>
          </a:p>
          <a:p>
            <a:pPr algn="l"/>
            <a:endParaRPr lang="en-GB" sz="1200" b="1" dirty="0">
              <a:solidFill>
                <a:srgbClr val="212B32"/>
              </a:solidFill>
            </a:endParaRPr>
          </a:p>
          <a:p>
            <a:pPr marL="171450" indent="-171450" algn="l">
              <a:buFont typeface="Arial" panose="020B0604020202020204" pitchFamily="34" charset="0"/>
              <a:buChar char="•"/>
            </a:pPr>
            <a:r>
              <a:rPr lang="en-GB" sz="1200" dirty="0">
                <a:solidFill>
                  <a:srgbClr val="212B32"/>
                </a:solidFill>
              </a:rPr>
              <a:t>Low self-esteem often begins in childhood so it’s important to learn tips and techniques now. </a:t>
            </a:r>
          </a:p>
          <a:p>
            <a:pPr marL="171450" indent="-171450" algn="l">
              <a:buFont typeface="Arial" panose="020B0604020202020204" pitchFamily="34" charset="0"/>
              <a:buChar char="•"/>
            </a:pPr>
            <a:endParaRPr lang="en-GB" sz="1200" dirty="0">
              <a:solidFill>
                <a:srgbClr val="212B32"/>
              </a:solidFill>
            </a:endParaRPr>
          </a:p>
          <a:p>
            <a:pPr marL="171450" indent="-171450" algn="l">
              <a:buFont typeface="Arial" panose="020B0604020202020204" pitchFamily="34" charset="0"/>
              <a:buChar char="•"/>
            </a:pPr>
            <a:r>
              <a:rPr lang="en-GB" sz="1200" dirty="0">
                <a:solidFill>
                  <a:srgbClr val="212B32"/>
                </a:solidFill>
              </a:rPr>
              <a:t>Our teachers, friends, siblings, parents, and even social media send us positive and negative messages about ourselves daily, most of the time without meaning to. </a:t>
            </a:r>
          </a:p>
          <a:p>
            <a:pPr marL="171450" indent="-171450" algn="l">
              <a:buFont typeface="Arial" panose="020B0604020202020204" pitchFamily="34" charset="0"/>
              <a:buChar char="•"/>
            </a:pPr>
            <a:endParaRPr lang="en-GB" sz="1200" dirty="0">
              <a:solidFill>
                <a:srgbClr val="212B32"/>
              </a:solidFill>
            </a:endParaRPr>
          </a:p>
          <a:p>
            <a:pPr marL="171450" indent="-171450" algn="l">
              <a:buFont typeface="Arial" panose="020B0604020202020204" pitchFamily="34" charset="0"/>
              <a:buChar char="•"/>
            </a:pPr>
            <a:r>
              <a:rPr lang="en-GB" sz="1200" dirty="0">
                <a:solidFill>
                  <a:srgbClr val="212B32"/>
                </a:solidFill>
              </a:rPr>
              <a:t>For some reason, the message that you are not good enough is the one that stays with you rather than the message that </a:t>
            </a:r>
            <a:r>
              <a:rPr lang="en-GB" sz="1200" b="1" dirty="0">
                <a:solidFill>
                  <a:srgbClr val="212B32"/>
                </a:solidFill>
              </a:rPr>
              <a:t>you are enough</a:t>
            </a:r>
            <a:r>
              <a:rPr lang="en-GB" sz="1200" dirty="0">
                <a:solidFill>
                  <a:srgbClr val="212B32"/>
                </a:solidFill>
              </a:rPr>
              <a:t>!!! </a:t>
            </a:r>
          </a:p>
          <a:p>
            <a:pPr marL="171450" indent="-171450" algn="l">
              <a:buFont typeface="Arial" panose="020B0604020202020204" pitchFamily="34" charset="0"/>
              <a:buChar char="•"/>
            </a:pPr>
            <a:endParaRPr lang="en-GB" sz="1200" dirty="0">
              <a:solidFill>
                <a:srgbClr val="212B32"/>
              </a:solidFill>
            </a:endParaRPr>
          </a:p>
          <a:p>
            <a:pPr marL="171450" indent="-171450" algn="l">
              <a:buFont typeface="Arial" panose="020B0604020202020204" pitchFamily="34" charset="0"/>
              <a:buChar char="•"/>
            </a:pPr>
            <a:r>
              <a:rPr lang="en-GB" sz="1200" dirty="0"/>
              <a:t>It can be caused by a number of things – comparing yourself to your friends, problems with family or at school or having health issues. </a:t>
            </a:r>
          </a:p>
          <a:p>
            <a:pPr marL="171450" indent="-171450" algn="l">
              <a:buFont typeface="Arial" panose="020B0604020202020204" pitchFamily="34" charset="0"/>
              <a:buChar char="•"/>
            </a:pPr>
            <a:endParaRPr lang="en-GB" sz="1200" dirty="0"/>
          </a:p>
          <a:p>
            <a:pPr marL="171450" indent="-171450" algn="l">
              <a:buFont typeface="Arial" panose="020B0604020202020204" pitchFamily="34" charset="0"/>
              <a:buChar char="•"/>
            </a:pPr>
            <a:r>
              <a:rPr lang="en-GB" sz="1200" dirty="0"/>
              <a:t>Sometimes it passes on its own or you can take steps to help yourself feel better. And that’s what we’re here to help you with. </a:t>
            </a:r>
          </a:p>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5</a:t>
            </a:fld>
            <a:endParaRPr lang="en-GB"/>
          </a:p>
        </p:txBody>
      </p:sp>
    </p:spTree>
    <p:extLst>
      <p:ext uri="{BB962C8B-B14F-4D97-AF65-F5344CB8AC3E}">
        <p14:creationId xmlns:p14="http://schemas.microsoft.com/office/powerpoint/2010/main" val="345269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solidFill>
                  <a:srgbClr val="212B32"/>
                </a:solidFill>
                <a:latin typeface="Frutiger W01"/>
              </a:rPr>
              <a:t>Recognise what you're good at </a:t>
            </a:r>
          </a:p>
          <a:p>
            <a:r>
              <a:rPr lang="en-GB" sz="1200" dirty="0">
                <a:solidFill>
                  <a:srgbClr val="212B32"/>
                </a:solidFill>
                <a:latin typeface="Frutiger W01"/>
              </a:rPr>
              <a:t>We're all good at something, whether it's cooking, singing, doing puzzles or being a friend. We also tend to enjoy doing the things we're good at, which can help boost your mood.</a:t>
            </a:r>
          </a:p>
          <a:p>
            <a:endParaRPr lang="en-GB" sz="1200" dirty="0">
              <a:solidFill>
                <a:srgbClr val="212B32"/>
              </a:solidFill>
              <a:latin typeface="Frutiger W01"/>
            </a:endParaRPr>
          </a:p>
          <a:p>
            <a:r>
              <a:rPr lang="en-GB" sz="1200" b="1" dirty="0">
                <a:solidFill>
                  <a:srgbClr val="212B32"/>
                </a:solidFill>
                <a:latin typeface="Frutiger W01"/>
              </a:rPr>
              <a:t>Build positive relationships</a:t>
            </a:r>
          </a:p>
          <a:p>
            <a:r>
              <a:rPr lang="en-GB" sz="1200" dirty="0">
                <a:solidFill>
                  <a:srgbClr val="212B32"/>
                </a:solidFill>
                <a:latin typeface="Frutiger W01"/>
              </a:rPr>
              <a:t>If you find certain people tend to bring you down, try to spend less time with them, or tell them how you feel about their words or actions.</a:t>
            </a:r>
          </a:p>
          <a:p>
            <a:r>
              <a:rPr lang="en-GB" sz="1200" dirty="0">
                <a:solidFill>
                  <a:srgbClr val="212B32"/>
                </a:solidFill>
                <a:latin typeface="Frutiger W01"/>
              </a:rPr>
              <a:t>Try to build relationships with people who are positive and who appreciate you.</a:t>
            </a:r>
          </a:p>
          <a:p>
            <a:endParaRPr lang="en-GB" sz="1200" dirty="0">
              <a:solidFill>
                <a:srgbClr val="212B32"/>
              </a:solidFill>
              <a:latin typeface="Frutiger W01"/>
            </a:endParaRPr>
          </a:p>
          <a:p>
            <a:r>
              <a:rPr lang="en-GB" sz="1200" b="1" dirty="0">
                <a:solidFill>
                  <a:srgbClr val="212B32"/>
                </a:solidFill>
                <a:latin typeface="Frutiger W01"/>
              </a:rPr>
              <a:t>Be kind to yourself</a:t>
            </a:r>
          </a:p>
          <a:p>
            <a:r>
              <a:rPr lang="en-GB" sz="1200" dirty="0">
                <a:solidFill>
                  <a:srgbClr val="212B32"/>
                </a:solidFill>
                <a:latin typeface="Frutiger W01"/>
              </a:rPr>
              <a:t>Being kind to yourself means being gentle to yourself at times when you feel like being self-critical.</a:t>
            </a:r>
          </a:p>
          <a:p>
            <a:r>
              <a:rPr lang="en-GB" sz="1200" dirty="0">
                <a:solidFill>
                  <a:srgbClr val="212B32"/>
                </a:solidFill>
                <a:latin typeface="Frutiger W01"/>
              </a:rPr>
              <a:t>Think what you'd say to a friend in a similar situation. We often give far better advice to others than we do to ourselves.</a:t>
            </a:r>
          </a:p>
          <a:p>
            <a:endParaRPr lang="en-GB" sz="1200" dirty="0">
              <a:solidFill>
                <a:srgbClr val="212B32"/>
              </a:solidFill>
              <a:latin typeface="Frutiger W01"/>
            </a:endParaRPr>
          </a:p>
          <a:p>
            <a:r>
              <a:rPr lang="en-GB" sz="1200" b="1" dirty="0">
                <a:solidFill>
                  <a:srgbClr val="212B32"/>
                </a:solidFill>
                <a:latin typeface="Frutiger W01"/>
              </a:rPr>
              <a:t>Learn to be assertive</a:t>
            </a:r>
          </a:p>
          <a:p>
            <a:r>
              <a:rPr lang="en-GB" sz="1200" dirty="0">
                <a:solidFill>
                  <a:srgbClr val="212B32"/>
                </a:solidFill>
                <a:latin typeface="Frutiger W01"/>
              </a:rPr>
              <a:t>Being assertive is about respecting other people's opinions and needs, and expecting the same from them.</a:t>
            </a:r>
          </a:p>
          <a:p>
            <a:r>
              <a:rPr lang="en-GB" sz="1200" dirty="0">
                <a:solidFill>
                  <a:srgbClr val="212B32"/>
                </a:solidFill>
                <a:latin typeface="Frutiger W01"/>
              </a:rPr>
              <a:t>One trick is to look at other people who act assertively and copy what they do.</a:t>
            </a:r>
          </a:p>
          <a:p>
            <a:r>
              <a:rPr lang="en-GB" sz="1200" dirty="0">
                <a:solidFill>
                  <a:srgbClr val="212B32"/>
                </a:solidFill>
                <a:latin typeface="Frutiger W01"/>
              </a:rPr>
              <a:t>It's not about pretending you're someone you're not. It's picking up hints and tips from people you admire and letting the real you come out.</a:t>
            </a:r>
          </a:p>
          <a:p>
            <a:endParaRPr lang="en-GB" sz="1200" dirty="0">
              <a:solidFill>
                <a:srgbClr val="212B32"/>
              </a:solidFill>
              <a:latin typeface="Frutiger W01"/>
            </a:endParaRPr>
          </a:p>
          <a:p>
            <a:r>
              <a:rPr lang="en-GB" sz="1200" b="1" dirty="0">
                <a:solidFill>
                  <a:srgbClr val="212B32"/>
                </a:solidFill>
                <a:latin typeface="Frutiger W01"/>
              </a:rPr>
              <a:t>Start saying "no"</a:t>
            </a:r>
          </a:p>
          <a:p>
            <a:r>
              <a:rPr lang="en-GB" sz="1200" dirty="0">
                <a:solidFill>
                  <a:srgbClr val="212B32"/>
                </a:solidFill>
                <a:latin typeface="Frutiger W01"/>
              </a:rPr>
              <a:t>People with low self-esteem often feel they have to say yes to other people, even when they do not really want to.</a:t>
            </a:r>
          </a:p>
          <a:p>
            <a:r>
              <a:rPr lang="en-GB" sz="1200" dirty="0">
                <a:solidFill>
                  <a:srgbClr val="212B32"/>
                </a:solidFill>
                <a:latin typeface="Frutiger W01"/>
              </a:rPr>
              <a:t>The risk is that you become overburdened, resentful, angry and depressed.</a:t>
            </a:r>
          </a:p>
          <a:p>
            <a:r>
              <a:rPr lang="en-GB" sz="1200" dirty="0">
                <a:solidFill>
                  <a:srgbClr val="212B32"/>
                </a:solidFill>
                <a:latin typeface="Frutiger W01"/>
              </a:rPr>
              <a:t>For the most part, saying no does not upset relationships. It can be helpful to keep saying no, but in different ways, until they get the message.</a:t>
            </a:r>
          </a:p>
          <a:p>
            <a:endParaRPr lang="en-GB" sz="1200" dirty="0">
              <a:solidFill>
                <a:srgbClr val="212B32"/>
              </a:solidFill>
              <a:latin typeface="Frutiger W01"/>
            </a:endParaRPr>
          </a:p>
          <a:p>
            <a:r>
              <a:rPr lang="en-GB" sz="1200" b="1" dirty="0">
                <a:solidFill>
                  <a:srgbClr val="212B32"/>
                </a:solidFill>
                <a:latin typeface="Frutiger W01"/>
              </a:rPr>
              <a:t>Give yourself a challenge</a:t>
            </a:r>
          </a:p>
          <a:p>
            <a:r>
              <a:rPr lang="en-GB" sz="1200" dirty="0">
                <a:solidFill>
                  <a:srgbClr val="212B32"/>
                </a:solidFill>
                <a:latin typeface="Frutiger W01"/>
              </a:rPr>
              <a:t>We all feel nervous or afraid to do things at times. But people with healthy self-esteem do not let these feelings stop them trying new things or taking on challenges.</a:t>
            </a:r>
          </a:p>
          <a:p>
            <a:r>
              <a:rPr lang="en-GB" sz="1200" dirty="0">
                <a:solidFill>
                  <a:srgbClr val="212B32"/>
                </a:solidFill>
                <a:latin typeface="Frutiger W01"/>
              </a:rPr>
              <a:t>Set yourself a goal, such as joining an exercise class or going to a social occasion. Achieving your goals will help to increase your self-esteem.</a:t>
            </a:r>
            <a:endParaRPr lang="en-GB" sz="1200" b="0" i="0" u="none" strike="noStrike" dirty="0">
              <a:solidFill>
                <a:srgbClr val="212B32"/>
              </a:solidFill>
              <a:effectLst/>
              <a:latin typeface="Frutiger W01"/>
            </a:endParaRPr>
          </a:p>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6</a:t>
            </a:fld>
            <a:endParaRPr lang="en-GB"/>
          </a:p>
        </p:txBody>
      </p:sp>
    </p:spTree>
    <p:extLst>
      <p:ext uri="{BB962C8B-B14F-4D97-AF65-F5344CB8AC3E}">
        <p14:creationId xmlns:p14="http://schemas.microsoft.com/office/powerpoint/2010/main" val="3544656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Mirror </a:t>
            </a:r>
            <a:r>
              <a:rPr lang="en-GB" sz="1200" b="1" dirty="0" err="1"/>
              <a:t>Mirror</a:t>
            </a:r>
            <a:r>
              <a:rPr lang="en-GB" sz="1200" b="1" dirty="0"/>
              <a:t> On The Wall</a:t>
            </a:r>
            <a:endParaRPr lang="en-GB" dirty="0"/>
          </a:p>
          <a:p>
            <a:endParaRPr lang="en-GB" dirty="0"/>
          </a:p>
          <a:p>
            <a:r>
              <a:rPr lang="en-GB" b="1" dirty="0"/>
              <a:t>***you will need some mirrors for this activity***</a:t>
            </a:r>
          </a:p>
          <a:p>
            <a:endParaRPr lang="en-GB" dirty="0"/>
          </a:p>
          <a:p>
            <a:r>
              <a:rPr lang="en-GB" dirty="0"/>
              <a:t>Let’s have a go….</a:t>
            </a:r>
          </a:p>
          <a:p>
            <a:endParaRPr lang="en-GB" dirty="0"/>
          </a:p>
          <a:p>
            <a:r>
              <a:rPr lang="en-GB" b="0" dirty="0"/>
              <a:t>Everybody take a mirror and look at yourself for a few moments. </a:t>
            </a:r>
          </a:p>
          <a:p>
            <a:endParaRPr lang="en-GB" dirty="0"/>
          </a:p>
          <a:p>
            <a:r>
              <a:rPr lang="en-GB" dirty="0"/>
              <a:t>Think about things you like about yourself. It can be things you like about the way that you look, or things you like about your personality, or things that you are good at or enjoy doing. </a:t>
            </a:r>
          </a:p>
          <a:p>
            <a:endParaRPr lang="en-GB" dirty="0"/>
          </a:p>
          <a:p>
            <a:r>
              <a:rPr lang="en-GB" dirty="0"/>
              <a:t>For Example, you might say to yourself:</a:t>
            </a:r>
          </a:p>
          <a:p>
            <a:pPr marL="171450" indent="-171450">
              <a:buFont typeface="Arial" panose="020B0604020202020204" pitchFamily="34" charset="0"/>
              <a:buChar char="•"/>
            </a:pPr>
            <a:r>
              <a:rPr lang="en-GB" dirty="0"/>
              <a:t>I like my brown hair</a:t>
            </a:r>
          </a:p>
          <a:p>
            <a:pPr marL="171450" indent="-171450">
              <a:buFont typeface="Arial" panose="020B0604020202020204" pitchFamily="34" charset="0"/>
              <a:buChar char="•"/>
            </a:pPr>
            <a:r>
              <a:rPr lang="en-GB" dirty="0"/>
              <a:t>I like my glasses</a:t>
            </a:r>
          </a:p>
          <a:p>
            <a:pPr marL="171450" indent="-171450">
              <a:buFont typeface="Arial" panose="020B0604020202020204" pitchFamily="34" charset="0"/>
              <a:buChar char="•"/>
            </a:pPr>
            <a:r>
              <a:rPr lang="en-GB" dirty="0"/>
              <a:t>I like my sense of humour</a:t>
            </a:r>
          </a:p>
          <a:p>
            <a:pPr marL="171450" indent="-171450">
              <a:buFont typeface="Arial" panose="020B0604020202020204" pitchFamily="34" charset="0"/>
              <a:buChar char="•"/>
            </a:pPr>
            <a:r>
              <a:rPr lang="en-GB" dirty="0"/>
              <a:t>I like that I play football</a:t>
            </a:r>
          </a:p>
          <a:p>
            <a:pPr marL="171450" indent="-171450">
              <a:buFont typeface="Arial" panose="020B0604020202020204" pitchFamily="34" charset="0"/>
              <a:buChar char="•"/>
            </a:pPr>
            <a:r>
              <a:rPr lang="en-GB" dirty="0"/>
              <a:t>I like that I enjoy drawing and painting</a:t>
            </a:r>
          </a:p>
          <a:p>
            <a:pPr marL="171450" indent="-171450">
              <a:buFont typeface="Arial" panose="020B0604020202020204" pitchFamily="34" charset="0"/>
              <a:buChar char="•"/>
            </a:pPr>
            <a:r>
              <a:rPr lang="en-GB" dirty="0"/>
              <a:t>I like that I take my dog for a walk </a:t>
            </a:r>
          </a:p>
          <a:p>
            <a:pPr marL="171450" indent="-171450">
              <a:buFont typeface="Arial" panose="020B0604020202020204" pitchFamily="34" charset="0"/>
              <a:buChar char="•"/>
            </a:pPr>
            <a:r>
              <a:rPr lang="en-GB" dirty="0"/>
              <a:t>I like my family</a:t>
            </a:r>
          </a:p>
          <a:p>
            <a:pPr marL="171450" indent="-171450">
              <a:buFont typeface="Arial" panose="020B0604020202020204" pitchFamily="34" charset="0"/>
              <a:buChar char="•"/>
            </a:pPr>
            <a:r>
              <a:rPr lang="en-GB" dirty="0"/>
              <a:t>I like my friends</a:t>
            </a:r>
          </a:p>
          <a:p>
            <a:pPr marL="171450" indent="-171450">
              <a:buFont typeface="Arial" panose="020B0604020202020204" pitchFamily="34" charset="0"/>
              <a:buChar char="•"/>
            </a:pPr>
            <a:r>
              <a:rPr lang="en-GB" dirty="0"/>
              <a:t>I like that I have friends to play on the X-Box with </a:t>
            </a:r>
          </a:p>
          <a:p>
            <a:pPr marL="171450" indent="-171450">
              <a:buFont typeface="Arial" panose="020B0604020202020204" pitchFamily="34" charset="0"/>
              <a:buChar char="•"/>
            </a:pPr>
            <a:r>
              <a:rPr lang="en-GB" dirty="0"/>
              <a:t>I like my long legs</a:t>
            </a:r>
          </a:p>
          <a:p>
            <a:pPr marL="171450" indent="-171450">
              <a:buFont typeface="Arial" panose="020B0604020202020204" pitchFamily="34" charset="0"/>
              <a:buChar char="•"/>
            </a:pPr>
            <a:r>
              <a:rPr lang="en-GB" dirty="0"/>
              <a:t>I like my laugh </a:t>
            </a:r>
          </a:p>
          <a:p>
            <a:pPr marL="171450" indent="-171450">
              <a:buFont typeface="Arial" panose="020B0604020202020204" pitchFamily="34" charset="0"/>
              <a:buChar char="•"/>
            </a:pPr>
            <a:endParaRPr lang="en-GB" dirty="0"/>
          </a:p>
          <a:p>
            <a:pPr marL="0" indent="0">
              <a:buFont typeface="Arial" panose="020B0604020202020204" pitchFamily="34" charset="0"/>
              <a:buNone/>
            </a:pPr>
            <a:r>
              <a:rPr lang="en-GB" dirty="0"/>
              <a:t>Try saying what you like about yourself to yourself in the mirror.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If you find this difficult to do, you could whisper them to begin with, or even write them down and then work towards saying them out loud.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The more we practice telling ourselves that we like ourselves, the easier it will become and the more we will begin to believe it.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Keep practising at home! </a:t>
            </a:r>
          </a:p>
          <a:p>
            <a:pPr marL="171450" indent="-171450">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7</a:t>
            </a:fld>
            <a:endParaRPr lang="en-GB"/>
          </a:p>
        </p:txBody>
      </p:sp>
    </p:spTree>
    <p:extLst>
      <p:ext uri="{BB962C8B-B14F-4D97-AF65-F5344CB8AC3E}">
        <p14:creationId xmlns:p14="http://schemas.microsoft.com/office/powerpoint/2010/main" val="2888142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dirty="0">
                <a:solidFill>
                  <a:srgbClr val="0C3D52"/>
                </a:solidFill>
                <a:hlinkClick r:id="rId3"/>
              </a:rPr>
              <a:t>Talk to someone </a:t>
            </a:r>
            <a:endParaRPr lang="en-GB" sz="1200" dirty="0">
              <a:solidFill>
                <a:srgbClr val="0C3D52"/>
              </a:solidFill>
            </a:endParaRPr>
          </a:p>
          <a:p>
            <a:pPr algn="l"/>
            <a:r>
              <a:rPr lang="en-GB" sz="1200" dirty="0">
                <a:solidFill>
                  <a:srgbClr val="0C3D52"/>
                </a:solidFill>
              </a:rPr>
              <a:t>Having someone listen to you can help you to feel less alone. You could talk to a friend, family member or another </a:t>
            </a:r>
            <a:r>
              <a:rPr lang="en-GB" sz="1200" dirty="0">
                <a:solidFill>
                  <a:srgbClr val="0C3D52"/>
                </a:solidFill>
                <a:hlinkClick r:id="rId4"/>
              </a:rPr>
              <a:t>adult you trust</a:t>
            </a:r>
            <a:r>
              <a:rPr lang="en-GB" sz="1200" dirty="0">
                <a:solidFill>
                  <a:srgbClr val="0C3D52"/>
                </a:solidFill>
              </a:rPr>
              <a:t>. </a:t>
            </a:r>
          </a:p>
          <a:p>
            <a:pPr algn="l"/>
            <a:endParaRPr lang="en-GB" sz="1200" dirty="0">
              <a:solidFill>
                <a:srgbClr val="0C3D52"/>
              </a:solidFill>
            </a:endParaRPr>
          </a:p>
          <a:p>
            <a:pPr algn="l"/>
            <a:r>
              <a:rPr lang="en-GB" sz="1200" dirty="0">
                <a:solidFill>
                  <a:srgbClr val="0C3D52"/>
                </a:solidFill>
                <a:hlinkClick r:id="rId5"/>
              </a:rPr>
              <a:t>Try something new </a:t>
            </a:r>
            <a:endParaRPr lang="en-GB" sz="1200" dirty="0">
              <a:solidFill>
                <a:srgbClr val="0C3D52"/>
              </a:solidFill>
            </a:endParaRPr>
          </a:p>
          <a:p>
            <a:pPr algn="l"/>
            <a:r>
              <a:rPr lang="en-GB" sz="1200" dirty="0">
                <a:solidFill>
                  <a:srgbClr val="0C3D52"/>
                </a:solidFill>
              </a:rPr>
              <a:t>You could start a new hobby, make something creative or challenge yourself to say hello to someone new every day. It could be anything.</a:t>
            </a:r>
          </a:p>
          <a:p>
            <a:pPr algn="l"/>
            <a:endParaRPr lang="en-GB" sz="1200" dirty="0">
              <a:solidFill>
                <a:srgbClr val="0C3D52"/>
              </a:solidFill>
            </a:endParaRPr>
          </a:p>
          <a:p>
            <a:pPr algn="l"/>
            <a:r>
              <a:rPr lang="en-GB" sz="1200" dirty="0">
                <a:solidFill>
                  <a:srgbClr val="0C3D52"/>
                </a:solidFill>
                <a:hlinkClick r:id="rId6"/>
              </a:rPr>
              <a:t>Let go of your guilt </a:t>
            </a:r>
            <a:endParaRPr lang="en-GB" sz="1200" dirty="0">
              <a:solidFill>
                <a:srgbClr val="0C3D52"/>
              </a:solidFill>
            </a:endParaRPr>
          </a:p>
          <a:p>
            <a:pPr algn="l"/>
            <a:r>
              <a:rPr lang="en-GB" sz="1200" dirty="0">
                <a:solidFill>
                  <a:srgbClr val="0C3D52"/>
                </a:solidFill>
              </a:rPr>
              <a:t>Lots of people blame themselves for being bullied or end up thinking they deserved it. But </a:t>
            </a:r>
            <a:r>
              <a:rPr lang="en-GB" sz="1200" dirty="0">
                <a:solidFill>
                  <a:srgbClr val="0C3D52"/>
                </a:solidFill>
                <a:hlinkClick r:id="rId7"/>
              </a:rPr>
              <a:t>bullying</a:t>
            </a:r>
            <a:r>
              <a:rPr lang="en-GB" sz="1200" dirty="0">
                <a:solidFill>
                  <a:srgbClr val="0C3D52"/>
                </a:solidFill>
              </a:rPr>
              <a:t> is done by the bully, and it's never your fault. Try imagining what you'd say to a friend if they'd been bullied and felt </a:t>
            </a:r>
            <a:r>
              <a:rPr lang="en-GB" sz="1200" dirty="0">
                <a:solidFill>
                  <a:srgbClr val="0C3D52"/>
                </a:solidFill>
                <a:hlinkClick r:id="rId8"/>
              </a:rPr>
              <a:t>guilty</a:t>
            </a:r>
            <a:r>
              <a:rPr lang="en-GB" sz="1200" dirty="0">
                <a:solidFill>
                  <a:srgbClr val="0C3D52"/>
                </a:solidFill>
              </a:rPr>
              <a:t>. </a:t>
            </a:r>
          </a:p>
          <a:p>
            <a:pPr algn="l"/>
            <a:endParaRPr lang="en-GB" sz="1200" dirty="0">
              <a:solidFill>
                <a:srgbClr val="0C3D52"/>
              </a:solidFill>
            </a:endParaRPr>
          </a:p>
          <a:p>
            <a:pPr algn="l"/>
            <a:r>
              <a:rPr lang="en-GB" sz="1200" dirty="0">
                <a:solidFill>
                  <a:srgbClr val="0C3D52"/>
                </a:solidFill>
                <a:hlinkClick r:id="rId9"/>
              </a:rPr>
              <a:t>Be proud of what makes you different </a:t>
            </a:r>
            <a:endParaRPr lang="en-GB" sz="1200" dirty="0">
              <a:solidFill>
                <a:srgbClr val="0C3D52"/>
              </a:solidFill>
            </a:endParaRPr>
          </a:p>
          <a:p>
            <a:pPr algn="l"/>
            <a:r>
              <a:rPr lang="en-GB" sz="1200" dirty="0">
                <a:solidFill>
                  <a:srgbClr val="0C3D52"/>
                </a:solidFill>
              </a:rPr>
              <a:t>Difference is amazing. And the world would be boring if everyone was the same. If someone's made you feel bad for being or </a:t>
            </a:r>
            <a:r>
              <a:rPr lang="en-GB" sz="1200" dirty="0">
                <a:solidFill>
                  <a:srgbClr val="0C3D52"/>
                </a:solidFill>
                <a:hlinkClick r:id="rId10"/>
              </a:rPr>
              <a:t>looking different</a:t>
            </a:r>
            <a:r>
              <a:rPr lang="en-GB" sz="1200" dirty="0">
                <a:solidFill>
                  <a:srgbClr val="0C3D52"/>
                </a:solidFill>
              </a:rPr>
              <a:t>, or bullied you about your </a:t>
            </a:r>
            <a:r>
              <a:rPr lang="en-GB" sz="1200" dirty="0">
                <a:solidFill>
                  <a:srgbClr val="0C3D52"/>
                </a:solidFill>
                <a:hlinkClick r:id="rId11"/>
              </a:rPr>
              <a:t>race</a:t>
            </a:r>
            <a:r>
              <a:rPr lang="en-GB" sz="1200" dirty="0">
                <a:solidFill>
                  <a:srgbClr val="0C3D52"/>
                </a:solidFill>
              </a:rPr>
              <a:t>, </a:t>
            </a:r>
            <a:r>
              <a:rPr lang="en-GB" sz="1200" dirty="0">
                <a:solidFill>
                  <a:srgbClr val="0C3D52"/>
                </a:solidFill>
                <a:hlinkClick r:id="rId12"/>
              </a:rPr>
              <a:t>gender</a:t>
            </a:r>
            <a:r>
              <a:rPr lang="en-GB" sz="1200" dirty="0">
                <a:solidFill>
                  <a:srgbClr val="0C3D52"/>
                </a:solidFill>
              </a:rPr>
              <a:t>, or because you have a </a:t>
            </a:r>
            <a:r>
              <a:rPr lang="en-GB" sz="1200" dirty="0">
                <a:solidFill>
                  <a:srgbClr val="0C3D52"/>
                </a:solidFill>
                <a:hlinkClick r:id="rId13"/>
              </a:rPr>
              <a:t>disability</a:t>
            </a:r>
            <a:r>
              <a:rPr lang="en-GB" sz="1200" dirty="0">
                <a:solidFill>
                  <a:srgbClr val="0C3D52"/>
                </a:solidFill>
              </a:rPr>
              <a:t>, it can be really upsetting. Try making a list of all the things that you like about being different or that you're proud of. You can always ask a </a:t>
            </a:r>
            <a:r>
              <a:rPr lang="en-GB" sz="1200" dirty="0">
                <a:solidFill>
                  <a:srgbClr val="0C3D52"/>
                </a:solidFill>
                <a:hlinkClick r:id="rId14"/>
              </a:rPr>
              <a:t>Childline counsellor</a:t>
            </a:r>
            <a:r>
              <a:rPr lang="en-GB" sz="1200" dirty="0">
                <a:solidFill>
                  <a:srgbClr val="0C3D52"/>
                </a:solidFill>
              </a:rPr>
              <a:t> to help you. </a:t>
            </a:r>
          </a:p>
          <a:p>
            <a:pPr algn="l"/>
            <a:endParaRPr lang="en-GB" sz="1200" dirty="0">
              <a:solidFill>
                <a:srgbClr val="0C3D52"/>
              </a:solidFill>
            </a:endParaRPr>
          </a:p>
          <a:p>
            <a:pPr algn="l"/>
            <a:r>
              <a:rPr lang="en-GB" sz="1200" dirty="0">
                <a:solidFill>
                  <a:srgbClr val="0C3D52"/>
                </a:solidFill>
                <a:hlinkClick r:id="rId15"/>
              </a:rPr>
              <a:t>Take your time </a:t>
            </a:r>
            <a:endParaRPr lang="en-GB" sz="1200" dirty="0">
              <a:solidFill>
                <a:srgbClr val="0C3D52"/>
              </a:solidFill>
            </a:endParaRPr>
          </a:p>
          <a:p>
            <a:pPr algn="l"/>
            <a:r>
              <a:rPr lang="en-GB" sz="1200" dirty="0">
                <a:solidFill>
                  <a:srgbClr val="0C3D52"/>
                </a:solidFill>
              </a:rPr>
              <a:t>Building confidence isn't easy and it can take time to feel better. Taking small steps every day can make a big difference. Try using the </a:t>
            </a:r>
            <a:r>
              <a:rPr lang="en-GB" sz="1200" dirty="0">
                <a:solidFill>
                  <a:srgbClr val="0C3D52"/>
                </a:solidFill>
                <a:hlinkClick r:id="rId16"/>
              </a:rPr>
              <a:t>mood journal</a:t>
            </a:r>
            <a:r>
              <a:rPr lang="en-GB" sz="1200" dirty="0">
                <a:solidFill>
                  <a:srgbClr val="0C3D52"/>
                </a:solidFill>
              </a:rPr>
              <a:t> to write down what you've tried and how it made you feel. </a:t>
            </a:r>
            <a:endParaRPr lang="en-GB" sz="1200" b="0" i="0" u="none" strike="noStrike" dirty="0">
              <a:solidFill>
                <a:srgbClr val="0C3D52"/>
              </a:solidFill>
              <a:effectLst/>
            </a:endParaRPr>
          </a:p>
          <a:p>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8</a:t>
            </a:fld>
            <a:endParaRPr lang="en-GB"/>
          </a:p>
        </p:txBody>
      </p:sp>
    </p:spTree>
    <p:extLst>
      <p:ext uri="{BB962C8B-B14F-4D97-AF65-F5344CB8AC3E}">
        <p14:creationId xmlns:p14="http://schemas.microsoft.com/office/powerpoint/2010/main" val="3929139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Set yourself goals… </a:t>
            </a:r>
          </a:p>
          <a:p>
            <a:endParaRPr lang="en-GB" dirty="0"/>
          </a:p>
          <a:p>
            <a:pPr marL="171450" indent="-171450">
              <a:buFont typeface="Arial" panose="020B0604020202020204" pitchFamily="34" charset="0"/>
              <a:buChar char="•"/>
            </a:pPr>
            <a:r>
              <a:rPr lang="en-GB" dirty="0"/>
              <a:t>Remember the piece of paper from the first activity – you should have at least two things that you would like to learn or improve at. </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Well there you go! There’s you first goals to work towards! </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Now it’s up to you to make a plan about how to achieve your goals. </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Why not start now and begin working towards achieving just one of your goals today. </a:t>
            </a:r>
          </a:p>
          <a:p>
            <a:pPr marL="171450" indent="-171450">
              <a:buFont typeface="Arial" panose="020B0604020202020204" pitchFamily="34" charset="0"/>
              <a:buChar char="•"/>
            </a:pP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B1A289E7-7D14-47ED-B516-ABA539E0AEB8}" type="slidenum">
              <a:rPr lang="en-GB" smtClean="0"/>
              <a:t>9</a:t>
            </a:fld>
            <a:endParaRPr lang="en-GB"/>
          </a:p>
        </p:txBody>
      </p:sp>
    </p:spTree>
    <p:extLst>
      <p:ext uri="{BB962C8B-B14F-4D97-AF65-F5344CB8AC3E}">
        <p14:creationId xmlns:p14="http://schemas.microsoft.com/office/powerpoint/2010/main" val="1310241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657E91F-671D-4BDD-990F-DDCA5EEF53BF}"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670197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657E91F-671D-4BDD-990F-DDCA5EEF53BF}"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3197275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657E91F-671D-4BDD-990F-DDCA5EEF53BF}"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71113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657E91F-671D-4BDD-990F-DDCA5EEF53BF}"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84381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57E91F-671D-4BDD-990F-DDCA5EEF53BF}"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1376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657E91F-671D-4BDD-990F-DDCA5EEF53BF}"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30570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57E91F-671D-4BDD-990F-DDCA5EEF53BF}" type="datetimeFigureOut">
              <a:rPr lang="en-GB" smtClean="0"/>
              <a:t>20/11/2020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694067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657E91F-671D-4BDD-990F-DDCA5EEF53BF}" type="datetimeFigureOut">
              <a:rPr lang="en-GB" smtClean="0"/>
              <a:t>20/11/2020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715611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7E91F-671D-4BDD-990F-DDCA5EEF53BF}" type="datetimeFigureOut">
              <a:rPr lang="en-GB" smtClean="0"/>
              <a:t>20/11/2020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55152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7E91F-671D-4BDD-990F-DDCA5EEF53BF}"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236212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7E91F-671D-4BDD-990F-DDCA5EEF53BF}"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47E276-C365-4684-A644-9A5D3CA4784A}" type="slidenum">
              <a:rPr lang="en-GB" smtClean="0"/>
              <a:t>‹#›</a:t>
            </a:fld>
            <a:endParaRPr lang="en-GB"/>
          </a:p>
        </p:txBody>
      </p:sp>
    </p:spTree>
    <p:extLst>
      <p:ext uri="{BB962C8B-B14F-4D97-AF65-F5344CB8AC3E}">
        <p14:creationId xmlns:p14="http://schemas.microsoft.com/office/powerpoint/2010/main" val="164680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7E91F-671D-4BDD-990F-DDCA5EEF53BF}" type="datetimeFigureOut">
              <a:rPr lang="en-GB" smtClean="0"/>
              <a:t>20/11/2020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7E276-C365-4684-A644-9A5D3CA4784A}" type="slidenum">
              <a:rPr lang="en-GB" smtClean="0"/>
              <a:t>‹#›</a:t>
            </a:fld>
            <a:endParaRPr lang="en-GB"/>
          </a:p>
        </p:txBody>
      </p:sp>
    </p:spTree>
    <p:extLst>
      <p:ext uri="{BB962C8B-B14F-4D97-AF65-F5344CB8AC3E}">
        <p14:creationId xmlns:p14="http://schemas.microsoft.com/office/powerpoint/2010/main" val="12530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3.jpeg"/><Relationship Id="rId3" Type="http://schemas.openxmlformats.org/officeDocument/2006/relationships/image" Target="../media/image2.jpeg"/><Relationship Id="rId7" Type="http://schemas.openxmlformats.org/officeDocument/2006/relationships/image" Target="../media/image10.png"/><Relationship Id="rId12" Type="http://schemas.openxmlformats.org/officeDocument/2006/relationships/hyperlink" Target="https://www.childline.org.uk/" TargetMode="External"/><Relationship Id="rId2" Type="http://schemas.openxmlformats.org/officeDocument/2006/relationships/notesSlide" Target="../notesSlides/notesSlide11.xml"/><Relationship Id="rId16" Type="http://schemas.openxmlformats.org/officeDocument/2006/relationships/hyperlink" Target="https://www.kooth.com/" TargetMode="Externa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2.jpeg"/><Relationship Id="rId5" Type="http://schemas.openxmlformats.org/officeDocument/2006/relationships/image" Target="../media/image6.jpg"/><Relationship Id="rId15" Type="http://schemas.openxmlformats.org/officeDocument/2006/relationships/image" Target="../media/image14.jpeg"/><Relationship Id="rId10" Type="http://schemas.openxmlformats.org/officeDocument/2006/relationships/hyperlink" Target="https://youngminds.org.uk/find-help/looking-after-yourself/take-time-out/" TargetMode="External"/><Relationship Id="rId4" Type="http://schemas.openxmlformats.org/officeDocument/2006/relationships/image" Target="../media/image5.png"/><Relationship Id="rId9" Type="http://schemas.openxmlformats.org/officeDocument/2006/relationships/hyperlink" Target="https://www.nhs.uk/conditions/stress-anxiety-depression/ways-relieve-stress/" TargetMode="External"/><Relationship Id="rId14" Type="http://schemas.openxmlformats.org/officeDocument/2006/relationships/hyperlink" Target="https://www.mind.org.uk/information-support/for-children-and-young-peopl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1200" r="-1"/>
          <a:stretch/>
        </p:blipFill>
        <p:spPr>
          <a:xfrm flipH="1">
            <a:off x="-2" y="0"/>
            <a:ext cx="7433925" cy="6858000"/>
          </a:xfrm>
          <a:prstGeom prst="rect">
            <a:avLst/>
          </a:prstGeom>
        </p:spPr>
      </p:pic>
      <p:sp>
        <p:nvSpPr>
          <p:cNvPr id="7" name="Rectangle 1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10"/>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4" descr="S:\Corporate\Comms and Engagement\Logos\Northumberland CCG ­ RGB Blac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6595" t="27749" r="24061" b="48063"/>
          <a:stretch/>
        </p:blipFill>
        <p:spPr>
          <a:xfrm>
            <a:off x="1835696" y="2407284"/>
            <a:ext cx="3484316" cy="1021716"/>
          </a:xfrm>
          <a:prstGeom prst="rect">
            <a:avLst/>
          </a:prstGeom>
        </p:spPr>
      </p:pic>
      <p:sp>
        <p:nvSpPr>
          <p:cNvPr id="17" name="TextBox 16"/>
          <p:cNvSpPr txBox="1"/>
          <p:nvPr/>
        </p:nvSpPr>
        <p:spPr>
          <a:xfrm>
            <a:off x="2341187" y="3645024"/>
            <a:ext cx="3672408"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Self Esteem</a:t>
            </a:r>
          </a:p>
        </p:txBody>
      </p:sp>
      <p:sp>
        <p:nvSpPr>
          <p:cNvPr id="21"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22" name="Picture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Tree>
    <p:extLst>
      <p:ext uri="{BB962C8B-B14F-4D97-AF65-F5344CB8AC3E}">
        <p14:creationId xmlns:p14="http://schemas.microsoft.com/office/powerpoint/2010/main" val="3981474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7" name="Rectangle 6">
            <a:extLst>
              <a:ext uri="{FF2B5EF4-FFF2-40B4-BE49-F238E27FC236}">
                <a16:creationId xmlns:a16="http://schemas.microsoft.com/office/drawing/2014/main" id="{B5D14A9B-68DA-41B9-A03A-E377F53A8891}"/>
              </a:ext>
            </a:extLst>
          </p:cNvPr>
          <p:cNvSpPr/>
          <p:nvPr/>
        </p:nvSpPr>
        <p:spPr>
          <a:xfrm>
            <a:off x="1015912" y="1794994"/>
            <a:ext cx="5884718" cy="4247317"/>
          </a:xfrm>
          <a:prstGeom prst="rect">
            <a:avLst/>
          </a:prstGeom>
        </p:spPr>
        <p:txBody>
          <a:bodyPr wrap="square">
            <a:spAutoFit/>
          </a:bodyPr>
          <a:lstStyle/>
          <a:p>
            <a:r>
              <a:rPr lang="en-GB" dirty="0">
                <a:solidFill>
                  <a:srgbClr val="111111"/>
                </a:solidFill>
                <a:latin typeface="Amazon Ember"/>
              </a:rPr>
              <a:t>The Tower of Self Esteem is all about:</a:t>
            </a:r>
          </a:p>
          <a:p>
            <a:endParaRPr lang="en-GB" dirty="0">
              <a:solidFill>
                <a:srgbClr val="111111"/>
              </a:solidFill>
              <a:latin typeface="Amazon Ember"/>
            </a:endParaRPr>
          </a:p>
          <a:p>
            <a:pPr marL="285750" indent="-285750">
              <a:buFont typeface="Arial" panose="020B0604020202020204" pitchFamily="34" charset="0"/>
              <a:buChar char="•"/>
            </a:pPr>
            <a:r>
              <a:rPr lang="en-GB" dirty="0">
                <a:solidFill>
                  <a:srgbClr val="111111"/>
                </a:solidFill>
                <a:latin typeface="Amazon Ember"/>
              </a:rPr>
              <a:t>Recognising what you like about yourself</a:t>
            </a:r>
          </a:p>
          <a:p>
            <a:pPr marL="285750" indent="-285750">
              <a:buFont typeface="Arial" panose="020B0604020202020204" pitchFamily="34" charset="0"/>
              <a:buChar char="•"/>
            </a:pPr>
            <a:endParaRPr lang="en-GB" dirty="0">
              <a:solidFill>
                <a:srgbClr val="111111"/>
              </a:solidFill>
              <a:latin typeface="Amazon Ember"/>
            </a:endParaRPr>
          </a:p>
          <a:p>
            <a:pPr marL="285750" indent="-285750">
              <a:buFont typeface="Arial" panose="020B0604020202020204" pitchFamily="34" charset="0"/>
              <a:buChar char="•"/>
            </a:pPr>
            <a:r>
              <a:rPr lang="en-GB" dirty="0">
                <a:solidFill>
                  <a:srgbClr val="111111"/>
                </a:solidFill>
                <a:latin typeface="Amazon Ember"/>
              </a:rPr>
              <a:t>Working together as a team</a:t>
            </a:r>
          </a:p>
          <a:p>
            <a:pPr marL="285750" indent="-285750">
              <a:buFont typeface="Arial" panose="020B0604020202020204" pitchFamily="34" charset="0"/>
              <a:buChar char="•"/>
            </a:pPr>
            <a:endParaRPr lang="en-GB" dirty="0">
              <a:solidFill>
                <a:srgbClr val="111111"/>
              </a:solidFill>
              <a:latin typeface="Amazon Ember"/>
            </a:endParaRPr>
          </a:p>
          <a:p>
            <a:pPr marL="285750" indent="-285750">
              <a:buFont typeface="Arial" panose="020B0604020202020204" pitchFamily="34" charset="0"/>
              <a:buChar char="•"/>
            </a:pPr>
            <a:r>
              <a:rPr lang="en-GB" dirty="0">
                <a:solidFill>
                  <a:srgbClr val="111111"/>
                </a:solidFill>
                <a:latin typeface="Amazon Ember"/>
              </a:rPr>
              <a:t>Learning to accept everyone for who they </a:t>
            </a:r>
          </a:p>
          <a:p>
            <a:r>
              <a:rPr lang="en-GB" dirty="0">
                <a:solidFill>
                  <a:srgbClr val="111111"/>
                </a:solidFill>
                <a:latin typeface="Amazon Ember"/>
              </a:rPr>
              <a:t>      are</a:t>
            </a:r>
          </a:p>
          <a:p>
            <a:pPr marL="285750" indent="-285750">
              <a:buFont typeface="Arial" panose="020B0604020202020204" pitchFamily="34" charset="0"/>
              <a:buChar char="•"/>
            </a:pPr>
            <a:endParaRPr lang="en-GB" dirty="0">
              <a:solidFill>
                <a:srgbClr val="111111"/>
              </a:solidFill>
              <a:latin typeface="Amazon Ember"/>
            </a:endParaRPr>
          </a:p>
          <a:p>
            <a:pPr marL="285750" indent="-285750">
              <a:buFont typeface="Arial" panose="020B0604020202020204" pitchFamily="34" charset="0"/>
              <a:buChar char="•"/>
            </a:pPr>
            <a:r>
              <a:rPr lang="en-GB" dirty="0">
                <a:solidFill>
                  <a:srgbClr val="111111"/>
                </a:solidFill>
                <a:latin typeface="Amazon Ember"/>
              </a:rPr>
              <a:t>Learning how to re-build your self esteem </a:t>
            </a:r>
          </a:p>
          <a:p>
            <a:r>
              <a:rPr lang="en-GB" dirty="0">
                <a:solidFill>
                  <a:srgbClr val="111111"/>
                </a:solidFill>
                <a:latin typeface="Amazon Ember"/>
              </a:rPr>
              <a:t>      if it has been damaged</a:t>
            </a:r>
          </a:p>
          <a:p>
            <a:pPr marL="285750" indent="-285750">
              <a:buFont typeface="Arial" panose="020B0604020202020204" pitchFamily="34" charset="0"/>
              <a:buChar char="•"/>
            </a:pPr>
            <a:endParaRPr lang="en-GB" dirty="0">
              <a:solidFill>
                <a:srgbClr val="111111"/>
              </a:solidFill>
              <a:latin typeface="Amazon Ember"/>
            </a:endParaRPr>
          </a:p>
          <a:p>
            <a:pPr marL="285750" indent="-285750">
              <a:buFont typeface="Arial" panose="020B0604020202020204" pitchFamily="34" charset="0"/>
              <a:buChar char="•"/>
            </a:pPr>
            <a:r>
              <a:rPr lang="en-GB" dirty="0">
                <a:solidFill>
                  <a:srgbClr val="111111"/>
                </a:solidFill>
                <a:latin typeface="Amazon Ember"/>
              </a:rPr>
              <a:t>Learning how to help re-build someone </a:t>
            </a:r>
          </a:p>
          <a:p>
            <a:r>
              <a:rPr lang="en-GB" dirty="0">
                <a:solidFill>
                  <a:srgbClr val="111111"/>
                </a:solidFill>
                <a:latin typeface="Amazon Ember"/>
              </a:rPr>
              <a:t>      else’s self esteem if it has been damaged</a:t>
            </a:r>
          </a:p>
          <a:p>
            <a:endParaRPr lang="en-GB" dirty="0">
              <a:solidFill>
                <a:srgbClr val="111111"/>
              </a:solidFill>
              <a:latin typeface="Amazon Ember"/>
            </a:endParaRPr>
          </a:p>
        </p:txBody>
      </p:sp>
      <p:sp>
        <p:nvSpPr>
          <p:cNvPr id="11" name="Rectangle 10">
            <a:extLst>
              <a:ext uri="{FF2B5EF4-FFF2-40B4-BE49-F238E27FC236}">
                <a16:creationId xmlns:a16="http://schemas.microsoft.com/office/drawing/2014/main" id="{F52D171B-7C59-496F-952A-31D591A22CBE}"/>
              </a:ext>
            </a:extLst>
          </p:cNvPr>
          <p:cNvSpPr/>
          <p:nvPr/>
        </p:nvSpPr>
        <p:spPr>
          <a:xfrm>
            <a:off x="1099639" y="908720"/>
            <a:ext cx="6095099" cy="461665"/>
          </a:xfrm>
          <a:prstGeom prst="rect">
            <a:avLst/>
          </a:prstGeom>
        </p:spPr>
        <p:txBody>
          <a:bodyPr wrap="square">
            <a:spAutoFit/>
          </a:bodyPr>
          <a:lstStyle/>
          <a:p>
            <a:pPr algn="ctr"/>
            <a:r>
              <a:rPr lang="en-GB" sz="2400" b="1" dirty="0">
                <a:solidFill>
                  <a:srgbClr val="212B32"/>
                </a:solidFill>
              </a:rPr>
              <a:t>The Tower of Self Esteem</a:t>
            </a:r>
          </a:p>
        </p:txBody>
      </p:sp>
      <p:pic>
        <p:nvPicPr>
          <p:cNvPr id="12" name="Picture 11">
            <a:extLst>
              <a:ext uri="{FF2B5EF4-FFF2-40B4-BE49-F238E27FC236}">
                <a16:creationId xmlns:a16="http://schemas.microsoft.com/office/drawing/2014/main" id="{476B46D0-5E8E-447E-B115-68449B205A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17825" y="2654438"/>
            <a:ext cx="2146998" cy="3405399"/>
          </a:xfrm>
          <a:prstGeom prst="rect">
            <a:avLst/>
          </a:prstGeom>
        </p:spPr>
      </p:pic>
    </p:spTree>
    <p:extLst>
      <p:ext uri="{BB962C8B-B14F-4D97-AF65-F5344CB8AC3E}">
        <p14:creationId xmlns:p14="http://schemas.microsoft.com/office/powerpoint/2010/main" val="157344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12"/>
                                        </p:tgtEl>
                                        <p:attrNameLst>
                                          <p:attrName>r</p:attrName>
                                        </p:attrNameLst>
                                      </p:cBhvr>
                                    </p:animRot>
                                    <p:animRot by="-240000">
                                      <p:cBhvr>
                                        <p:cTn id="7" dur="200" fill="hold">
                                          <p:stCondLst>
                                            <p:cond delay="200"/>
                                          </p:stCondLst>
                                        </p:cTn>
                                        <p:tgtEl>
                                          <p:spTgt spid="12"/>
                                        </p:tgtEl>
                                        <p:attrNameLst>
                                          <p:attrName>r</p:attrName>
                                        </p:attrNameLst>
                                      </p:cBhvr>
                                    </p:animRot>
                                    <p:animRot by="240000">
                                      <p:cBhvr>
                                        <p:cTn id="8" dur="200" fill="hold">
                                          <p:stCondLst>
                                            <p:cond delay="400"/>
                                          </p:stCondLst>
                                        </p:cTn>
                                        <p:tgtEl>
                                          <p:spTgt spid="12"/>
                                        </p:tgtEl>
                                        <p:attrNameLst>
                                          <p:attrName>r</p:attrName>
                                        </p:attrNameLst>
                                      </p:cBhvr>
                                    </p:animRot>
                                    <p:animRot by="-240000">
                                      <p:cBhvr>
                                        <p:cTn id="9" dur="200" fill="hold">
                                          <p:stCondLst>
                                            <p:cond delay="600"/>
                                          </p:stCondLst>
                                        </p:cTn>
                                        <p:tgtEl>
                                          <p:spTgt spid="12"/>
                                        </p:tgtEl>
                                        <p:attrNameLst>
                                          <p:attrName>r</p:attrName>
                                        </p:attrNameLst>
                                      </p:cBhvr>
                                    </p:animRot>
                                    <p:animRot by="120000">
                                      <p:cBhvr>
                                        <p:cTn id="10" dur="200" fill="hold">
                                          <p:stCondLst>
                                            <p:cond delay="800"/>
                                          </p:stCondLst>
                                        </p:cTn>
                                        <p:tgtEl>
                                          <p:spTgt spid="1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112A4625-05E3-4793-AAEE-97E2060F1FF0}"/>
              </a:ext>
            </a:extLst>
          </p:cNvPr>
          <p:cNvSpPr/>
          <p:nvPr/>
        </p:nvSpPr>
        <p:spPr>
          <a:xfrm>
            <a:off x="1980199" y="477856"/>
            <a:ext cx="4572000" cy="461665"/>
          </a:xfrm>
          <a:prstGeom prst="rect">
            <a:avLst/>
          </a:prstGeom>
        </p:spPr>
        <p:txBody>
          <a:bodyPr>
            <a:spAutoFit/>
          </a:bodyPr>
          <a:lstStyle/>
          <a:p>
            <a:pPr algn="ctr"/>
            <a:r>
              <a:rPr lang="en-GB" sz="2400" b="1" dirty="0">
                <a:solidFill>
                  <a:srgbClr val="222222"/>
                </a:solidFill>
              </a:rPr>
              <a:t>Self Esteem</a:t>
            </a:r>
            <a:r>
              <a:rPr lang="en-GB" sz="2400" b="1" i="0" dirty="0">
                <a:solidFill>
                  <a:srgbClr val="222222"/>
                </a:solidFill>
                <a:effectLst/>
              </a:rPr>
              <a:t> Online Support</a:t>
            </a:r>
            <a:endParaRPr lang="en-GB" b="0" i="0" dirty="0">
              <a:solidFill>
                <a:srgbClr val="222222"/>
              </a:solidFill>
              <a:effectLst/>
              <a:latin typeface="Open Sans"/>
            </a:endParaRPr>
          </a:p>
        </p:txBody>
      </p:sp>
      <p:pic>
        <p:nvPicPr>
          <p:cNvPr id="7" name="Picture 2" descr="File:NHS-Logo.svg - Wikimedia Commons">
            <a:extLst>
              <a:ext uri="{FF2B5EF4-FFF2-40B4-BE49-F238E27FC236}">
                <a16:creationId xmlns:a16="http://schemas.microsoft.com/office/drawing/2014/main" id="{4C9FFE48-7233-4762-9F22-84DD5535833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54564" y="1689198"/>
            <a:ext cx="1190297" cy="4812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ealth Services">
            <a:extLst>
              <a:ext uri="{FF2B5EF4-FFF2-40B4-BE49-F238E27FC236}">
                <a16:creationId xmlns:a16="http://schemas.microsoft.com/office/drawing/2014/main" id="{A1F8D876-47F7-465B-BE44-8B616A9B91D8}"/>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54564" y="2371849"/>
            <a:ext cx="1155038" cy="76911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5101E0F5-B625-42B2-A8D6-8A9764EDC9E2}"/>
              </a:ext>
            </a:extLst>
          </p:cNvPr>
          <p:cNvSpPr/>
          <p:nvPr/>
        </p:nvSpPr>
        <p:spPr>
          <a:xfrm>
            <a:off x="2602558" y="1612635"/>
            <a:ext cx="4572000" cy="646331"/>
          </a:xfrm>
          <a:prstGeom prst="rect">
            <a:avLst/>
          </a:prstGeom>
        </p:spPr>
        <p:txBody>
          <a:bodyPr>
            <a:spAutoFit/>
          </a:bodyPr>
          <a:lstStyle/>
          <a:p>
            <a:r>
              <a:rPr lang="en-GB" dirty="0">
                <a:hlinkClick r:id="rId9"/>
              </a:rPr>
              <a:t>https://www.nhs.uk/conditions/stress-anxiety-depression/ways-relieve-stress/</a:t>
            </a:r>
            <a:endParaRPr lang="en-GB" dirty="0"/>
          </a:p>
        </p:txBody>
      </p:sp>
      <p:sp>
        <p:nvSpPr>
          <p:cNvPr id="9" name="Rectangle 8">
            <a:extLst>
              <a:ext uri="{FF2B5EF4-FFF2-40B4-BE49-F238E27FC236}">
                <a16:creationId xmlns:a16="http://schemas.microsoft.com/office/drawing/2014/main" id="{D56D6FB1-2194-496A-A0A5-7C38FCCDBD84}"/>
              </a:ext>
            </a:extLst>
          </p:cNvPr>
          <p:cNvSpPr/>
          <p:nvPr/>
        </p:nvSpPr>
        <p:spPr>
          <a:xfrm>
            <a:off x="2603176" y="2430903"/>
            <a:ext cx="4572000" cy="646331"/>
          </a:xfrm>
          <a:prstGeom prst="rect">
            <a:avLst/>
          </a:prstGeom>
        </p:spPr>
        <p:txBody>
          <a:bodyPr>
            <a:spAutoFit/>
          </a:bodyPr>
          <a:lstStyle/>
          <a:p>
            <a:r>
              <a:rPr lang="en-GB" dirty="0">
                <a:hlinkClick r:id="rId10"/>
              </a:rPr>
              <a:t>https://youngminds.org.uk/find-help/looking-after-yourself/take-time-out/</a:t>
            </a:r>
            <a:endParaRPr lang="en-GB" dirty="0"/>
          </a:p>
        </p:txBody>
      </p:sp>
      <p:pic>
        <p:nvPicPr>
          <p:cNvPr id="15" name="Picture 8" descr="Rochdale News | News Headlines | Beat exam result stress with ...">
            <a:extLst>
              <a:ext uri="{FF2B5EF4-FFF2-40B4-BE49-F238E27FC236}">
                <a16:creationId xmlns:a16="http://schemas.microsoft.com/office/drawing/2014/main" id="{3FF13FE2-3409-43A3-AF61-28EE1D1C2477}"/>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317290" y="3278828"/>
            <a:ext cx="1217430" cy="760894"/>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AB09C31E-8086-4269-8282-9FA0A2EFDE3E}"/>
              </a:ext>
            </a:extLst>
          </p:cNvPr>
          <p:cNvSpPr/>
          <p:nvPr/>
        </p:nvSpPr>
        <p:spPr>
          <a:xfrm>
            <a:off x="2574358" y="3388290"/>
            <a:ext cx="2976905" cy="369332"/>
          </a:xfrm>
          <a:prstGeom prst="rect">
            <a:avLst/>
          </a:prstGeom>
        </p:spPr>
        <p:txBody>
          <a:bodyPr wrap="none">
            <a:spAutoFit/>
          </a:bodyPr>
          <a:lstStyle/>
          <a:p>
            <a:r>
              <a:rPr lang="en-GB" dirty="0">
                <a:hlinkClick r:id="rId12"/>
              </a:rPr>
              <a:t>https://www.childline.org.uk/</a:t>
            </a:r>
            <a:endParaRPr lang="en-GB" dirty="0"/>
          </a:p>
        </p:txBody>
      </p:sp>
      <p:pic>
        <p:nvPicPr>
          <p:cNvPr id="17" name="Picture 6" descr="Mind Logo - The Rakem Group">
            <a:extLst>
              <a:ext uri="{FF2B5EF4-FFF2-40B4-BE49-F238E27FC236}">
                <a16:creationId xmlns:a16="http://schemas.microsoft.com/office/drawing/2014/main" id="{D9DB47DA-7F6B-48B5-808A-894885281F74}"/>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40997" y="4177582"/>
            <a:ext cx="1217430" cy="782656"/>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F87D6838-86A5-4B87-A5A3-9F2D454F96E8}"/>
              </a:ext>
            </a:extLst>
          </p:cNvPr>
          <p:cNvSpPr/>
          <p:nvPr/>
        </p:nvSpPr>
        <p:spPr>
          <a:xfrm>
            <a:off x="2602558" y="4177582"/>
            <a:ext cx="4572000" cy="646331"/>
          </a:xfrm>
          <a:prstGeom prst="rect">
            <a:avLst/>
          </a:prstGeom>
        </p:spPr>
        <p:txBody>
          <a:bodyPr wrap="square">
            <a:spAutoFit/>
          </a:bodyPr>
          <a:lstStyle/>
          <a:p>
            <a:r>
              <a:rPr lang="en-GB" dirty="0">
                <a:hlinkClick r:id="rId14"/>
              </a:rPr>
              <a:t>https://www.mind.org.uk/information-support/for-children-and-young-people/</a:t>
            </a:r>
            <a:endParaRPr lang="en-GB" dirty="0"/>
          </a:p>
        </p:txBody>
      </p:sp>
      <p:pic>
        <p:nvPicPr>
          <p:cNvPr id="19" name="Picture 10" descr="Free online counselling now available for children and young ...">
            <a:extLst>
              <a:ext uri="{FF2B5EF4-FFF2-40B4-BE49-F238E27FC236}">
                <a16:creationId xmlns:a16="http://schemas.microsoft.com/office/drawing/2014/main" id="{C18EB989-ABB5-4611-8E75-DBC117B07BB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45077" y="5203230"/>
            <a:ext cx="1370016" cy="757238"/>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a:extLst>
              <a:ext uri="{FF2B5EF4-FFF2-40B4-BE49-F238E27FC236}">
                <a16:creationId xmlns:a16="http://schemas.microsoft.com/office/drawing/2014/main" id="{A474FC8A-D584-4DBD-B30D-916EE5533E9C}"/>
              </a:ext>
            </a:extLst>
          </p:cNvPr>
          <p:cNvSpPr/>
          <p:nvPr/>
        </p:nvSpPr>
        <p:spPr>
          <a:xfrm>
            <a:off x="2652100" y="5388226"/>
            <a:ext cx="2535951" cy="369332"/>
          </a:xfrm>
          <a:prstGeom prst="rect">
            <a:avLst/>
          </a:prstGeom>
        </p:spPr>
        <p:txBody>
          <a:bodyPr wrap="none">
            <a:spAutoFit/>
          </a:bodyPr>
          <a:lstStyle/>
          <a:p>
            <a:r>
              <a:rPr lang="en-GB" dirty="0">
                <a:hlinkClick r:id="rId16"/>
              </a:rPr>
              <a:t>https://www.kooth.com/</a:t>
            </a:r>
            <a:endParaRPr lang="en-GB" dirty="0"/>
          </a:p>
        </p:txBody>
      </p:sp>
    </p:spTree>
    <p:extLst>
      <p:ext uri="{BB962C8B-B14F-4D97-AF65-F5344CB8AC3E}">
        <p14:creationId xmlns:p14="http://schemas.microsoft.com/office/powerpoint/2010/main" val="1628149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pic>
        <p:nvPicPr>
          <p:cNvPr id="8" name="Google Shape;234;g7dcf7e230f_0_488">
            <a:extLst>
              <a:ext uri="{FF2B5EF4-FFF2-40B4-BE49-F238E27FC236}">
                <a16:creationId xmlns:a16="http://schemas.microsoft.com/office/drawing/2014/main" id="{5BD884EC-8043-4C74-86ED-A7EE33526046}"/>
              </a:ext>
            </a:extLst>
          </p:cNvPr>
          <p:cNvPicPr preferRelativeResize="0"/>
          <p:nvPr/>
        </p:nvPicPr>
        <p:blipFill rotWithShape="1">
          <a:blip r:embed="rId7">
            <a:alphaModFix/>
          </a:blip>
          <a:srcRect b="23251"/>
          <a:stretch/>
        </p:blipFill>
        <p:spPr>
          <a:xfrm>
            <a:off x="1372527" y="908720"/>
            <a:ext cx="5668334" cy="4415257"/>
          </a:xfrm>
          <a:prstGeom prst="rect">
            <a:avLst/>
          </a:prstGeom>
          <a:noFill/>
          <a:ln>
            <a:noFill/>
          </a:ln>
        </p:spPr>
      </p:pic>
    </p:spTree>
    <p:extLst>
      <p:ext uri="{BB962C8B-B14F-4D97-AF65-F5344CB8AC3E}">
        <p14:creationId xmlns:p14="http://schemas.microsoft.com/office/powerpoint/2010/main" val="1259076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8" name="TextBox 7">
            <a:extLst>
              <a:ext uri="{FF2B5EF4-FFF2-40B4-BE49-F238E27FC236}">
                <a16:creationId xmlns:a16="http://schemas.microsoft.com/office/drawing/2014/main" id="{81C2BEF3-2540-4A16-AC60-E72C466FCB7F}"/>
              </a:ext>
            </a:extLst>
          </p:cNvPr>
          <p:cNvSpPr txBox="1"/>
          <p:nvPr/>
        </p:nvSpPr>
        <p:spPr>
          <a:xfrm>
            <a:off x="1725284" y="2204864"/>
            <a:ext cx="5081830" cy="1569660"/>
          </a:xfrm>
          <a:prstGeom prst="rect">
            <a:avLst/>
          </a:prstGeom>
          <a:noFill/>
        </p:spPr>
        <p:txBody>
          <a:bodyPr wrap="square" rtlCol="0">
            <a:spAutoFit/>
          </a:bodyPr>
          <a:lstStyle/>
          <a:p>
            <a:pPr algn="ctr"/>
            <a:r>
              <a:rPr lang="en-GB" sz="3200" b="1" dirty="0"/>
              <a:t>THANK YOU </a:t>
            </a:r>
          </a:p>
          <a:p>
            <a:pPr algn="ctr"/>
            <a:endParaRPr lang="en-GB" sz="3200" b="1" dirty="0"/>
          </a:p>
          <a:p>
            <a:pPr algn="ctr"/>
            <a:r>
              <a:rPr lang="en-GB" sz="3200" b="1" dirty="0"/>
              <a:t>for listening and taking part</a:t>
            </a:r>
          </a:p>
        </p:txBody>
      </p:sp>
    </p:spTree>
    <p:extLst>
      <p:ext uri="{BB962C8B-B14F-4D97-AF65-F5344CB8AC3E}">
        <p14:creationId xmlns:p14="http://schemas.microsoft.com/office/powerpoint/2010/main" val="643582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8" name="TextBox 7">
            <a:extLst>
              <a:ext uri="{FF2B5EF4-FFF2-40B4-BE49-F238E27FC236}">
                <a16:creationId xmlns:a16="http://schemas.microsoft.com/office/drawing/2014/main" id="{4F832376-65B9-411B-B664-B91A308E5D1B}"/>
              </a:ext>
            </a:extLst>
          </p:cNvPr>
          <p:cNvSpPr txBox="1"/>
          <p:nvPr/>
        </p:nvSpPr>
        <p:spPr>
          <a:xfrm>
            <a:off x="1275829" y="477856"/>
            <a:ext cx="5112568" cy="461665"/>
          </a:xfrm>
          <a:prstGeom prst="rect">
            <a:avLst/>
          </a:prstGeom>
          <a:noFill/>
        </p:spPr>
        <p:txBody>
          <a:bodyPr wrap="square" rtlCol="0">
            <a:spAutoFit/>
          </a:bodyPr>
          <a:lstStyle/>
          <a:p>
            <a:r>
              <a:rPr lang="en-GB" sz="2400" b="1" dirty="0">
                <a:cs typeface="Arial" panose="020B0604020202020204" pitchFamily="34" charset="0"/>
              </a:rPr>
              <a:t>References </a:t>
            </a:r>
          </a:p>
        </p:txBody>
      </p:sp>
      <p:sp>
        <p:nvSpPr>
          <p:cNvPr id="6" name="Rectangle 5">
            <a:extLst>
              <a:ext uri="{FF2B5EF4-FFF2-40B4-BE49-F238E27FC236}">
                <a16:creationId xmlns:a16="http://schemas.microsoft.com/office/drawing/2014/main" id="{C11782AD-C3EB-4CA5-AA07-6BC619C31D25}"/>
              </a:ext>
            </a:extLst>
          </p:cNvPr>
          <p:cNvSpPr/>
          <p:nvPr/>
        </p:nvSpPr>
        <p:spPr>
          <a:xfrm>
            <a:off x="1099583" y="1124744"/>
            <a:ext cx="6023270" cy="3970318"/>
          </a:xfrm>
          <a:prstGeom prst="rect">
            <a:avLst/>
          </a:prstGeom>
        </p:spPr>
        <p:txBody>
          <a:bodyPr wrap="square">
            <a:spAutoFit/>
          </a:bodyPr>
          <a:lstStyle/>
          <a:p>
            <a:pPr marL="285750" indent="-285750">
              <a:buFont typeface="Arial" panose="020B0604020202020204" pitchFamily="34" charset="0"/>
              <a:buChar char="•"/>
            </a:pPr>
            <a:r>
              <a:rPr lang="en-GB" dirty="0">
                <a:solidFill>
                  <a:schemeClr val="bg1">
                    <a:lumMod val="65000"/>
                  </a:schemeClr>
                </a:solidFill>
              </a:rPr>
              <a:t>https://www.nhs.uk/conditions/stress-anxiety-depression/raising-low-self-esteem/</a:t>
            </a:r>
          </a:p>
          <a:p>
            <a:pPr marL="285750" indent="-285750">
              <a:buFont typeface="Arial" panose="020B0604020202020204" pitchFamily="34" charset="0"/>
              <a:buChar char="•"/>
            </a:pPr>
            <a:r>
              <a:rPr lang="en-GB" dirty="0">
                <a:solidFill>
                  <a:schemeClr val="bg1">
                    <a:lumMod val="65000"/>
                  </a:schemeClr>
                </a:solidFill>
              </a:rPr>
              <a:t>https://healthtalk.org/depression-and-low-mood/depression-self-and-self-esteem</a:t>
            </a:r>
          </a:p>
          <a:p>
            <a:pPr marL="285750" indent="-285750">
              <a:buFont typeface="Arial" panose="020B0604020202020204" pitchFamily="34" charset="0"/>
              <a:buChar char="•"/>
            </a:pPr>
            <a:r>
              <a:rPr lang="en-GB" dirty="0">
                <a:solidFill>
                  <a:schemeClr val="bg1">
                    <a:lumMod val="65000"/>
                  </a:schemeClr>
                </a:solidFill>
              </a:rPr>
              <a:t> https://youngminds.org.uk/find-help/looking-after-yourself/believe-in-yourself/</a:t>
            </a:r>
          </a:p>
          <a:p>
            <a:pPr marL="285750" indent="-285750">
              <a:buFont typeface="Arial" panose="020B0604020202020204" pitchFamily="34" charset="0"/>
              <a:buChar char="•"/>
            </a:pPr>
            <a:r>
              <a:rPr lang="en-GB" dirty="0">
                <a:solidFill>
                  <a:schemeClr val="bg1">
                    <a:lumMod val="65000"/>
                  </a:schemeClr>
                </a:solidFill>
              </a:rPr>
              <a:t>https://www.childline.org.uk/info-advice/your-feelings/feelings-emotions/building-confidence-self-esteem/</a:t>
            </a:r>
          </a:p>
          <a:p>
            <a:pPr marL="285750" indent="-285750">
              <a:buFont typeface="Arial" panose="020B0604020202020204" pitchFamily="34" charset="0"/>
              <a:buChar char="•"/>
            </a:pPr>
            <a:endParaRPr lang="en-GB" dirty="0">
              <a:solidFill>
                <a:schemeClr val="bg1">
                  <a:lumMod val="65000"/>
                </a:schemeClr>
              </a:solidFill>
            </a:endParaRPr>
          </a:p>
          <a:p>
            <a:pPr marL="285750" indent="-285750">
              <a:buFont typeface="Arial" panose="020B0604020202020204" pitchFamily="34" charset="0"/>
              <a:buChar char="•"/>
            </a:pPr>
            <a:endParaRPr lang="en-GB" dirty="0">
              <a:solidFill>
                <a:schemeClr val="bg1">
                  <a:lumMod val="65000"/>
                </a:schemeClr>
              </a:solidFill>
            </a:endParaRPr>
          </a:p>
          <a:p>
            <a:pPr marL="285750" indent="-285750">
              <a:buFont typeface="Arial" panose="020B0604020202020204" pitchFamily="34" charset="0"/>
              <a:buChar char="•"/>
            </a:pPr>
            <a:endParaRPr lang="en-GB" dirty="0">
              <a:solidFill>
                <a:schemeClr val="bg1">
                  <a:lumMod val="65000"/>
                </a:schemeClr>
              </a:solidFill>
            </a:endParaRPr>
          </a:p>
          <a:p>
            <a:pPr>
              <a:buFont typeface="+mj-lt"/>
              <a:buAutoNum type="arabicPeriod"/>
            </a:pPr>
            <a:endParaRPr lang="en-GB" dirty="0">
              <a:solidFill>
                <a:srgbClr val="A3A3A3"/>
              </a:solidFill>
              <a:latin typeface="DINNextRoundedLTPro"/>
            </a:endParaRPr>
          </a:p>
          <a:p>
            <a:pPr>
              <a:buFont typeface="+mj-lt"/>
              <a:buAutoNum type="arabicPeriod"/>
            </a:pPr>
            <a:endParaRPr lang="en-GB" b="0" i="0" dirty="0">
              <a:solidFill>
                <a:srgbClr val="0C2536"/>
              </a:solidFill>
              <a:effectLst/>
              <a:latin typeface="DINNextRoundedLTPro"/>
            </a:endParaRPr>
          </a:p>
        </p:txBody>
      </p:sp>
    </p:spTree>
    <p:extLst>
      <p:ext uri="{BB962C8B-B14F-4D97-AF65-F5344CB8AC3E}">
        <p14:creationId xmlns:p14="http://schemas.microsoft.com/office/powerpoint/2010/main" val="253269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E5D3B5BE-7A11-4318-9CAB-E6E2BBA4BA3E}"/>
              </a:ext>
            </a:extLst>
          </p:cNvPr>
          <p:cNvSpPr/>
          <p:nvPr/>
        </p:nvSpPr>
        <p:spPr>
          <a:xfrm>
            <a:off x="1127081" y="3129515"/>
            <a:ext cx="6150753" cy="461665"/>
          </a:xfrm>
          <a:prstGeom prst="rect">
            <a:avLst/>
          </a:prstGeom>
        </p:spPr>
        <p:txBody>
          <a:bodyPr wrap="square">
            <a:spAutoFit/>
          </a:bodyPr>
          <a:lstStyle/>
          <a:p>
            <a:pPr algn="ctr"/>
            <a:r>
              <a:rPr lang="en-GB" sz="2400" b="1" dirty="0">
                <a:solidFill>
                  <a:srgbClr val="212B32"/>
                </a:solidFill>
              </a:rPr>
              <a:t>What is Self Esteem?</a:t>
            </a:r>
          </a:p>
        </p:txBody>
      </p:sp>
      <p:pic>
        <p:nvPicPr>
          <p:cNvPr id="9" name="Picture 4" descr="Self Esteem Stock Illustrations – 1,847 Self Esteem Stock ...">
            <a:extLst>
              <a:ext uri="{FF2B5EF4-FFF2-40B4-BE49-F238E27FC236}">
                <a16:creationId xmlns:a16="http://schemas.microsoft.com/office/drawing/2014/main" id="{D508F647-8967-4922-8525-EE6618E8216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1226433">
            <a:off x="2459267" y="514877"/>
            <a:ext cx="3494854" cy="247261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90384CC-CCD7-40E1-A052-2CC146EA5636}"/>
              </a:ext>
            </a:extLst>
          </p:cNvPr>
          <p:cNvSpPr/>
          <p:nvPr/>
        </p:nvSpPr>
        <p:spPr>
          <a:xfrm>
            <a:off x="995797" y="3940588"/>
            <a:ext cx="6397248" cy="461665"/>
          </a:xfrm>
          <a:prstGeom prst="rect">
            <a:avLst/>
          </a:prstGeom>
        </p:spPr>
        <p:txBody>
          <a:bodyPr wrap="square">
            <a:spAutoFit/>
          </a:bodyPr>
          <a:lstStyle/>
          <a:p>
            <a:pPr algn="ctr"/>
            <a:r>
              <a:rPr lang="en-GB" sz="2400" dirty="0">
                <a:solidFill>
                  <a:srgbClr val="212B32"/>
                </a:solidFill>
              </a:rPr>
              <a:t>Self-esteem is the opinion we have of ourselves.</a:t>
            </a:r>
          </a:p>
        </p:txBody>
      </p:sp>
    </p:spTree>
    <p:extLst>
      <p:ext uri="{BB962C8B-B14F-4D97-AF65-F5344CB8AC3E}">
        <p14:creationId xmlns:p14="http://schemas.microsoft.com/office/powerpoint/2010/main" val="167684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5D0F5AD7-51B4-4839-B29E-F07BC7B979BA}"/>
              </a:ext>
            </a:extLst>
          </p:cNvPr>
          <p:cNvSpPr/>
          <p:nvPr/>
        </p:nvSpPr>
        <p:spPr>
          <a:xfrm>
            <a:off x="1509126" y="739274"/>
            <a:ext cx="5760640" cy="461665"/>
          </a:xfrm>
          <a:prstGeom prst="rect">
            <a:avLst/>
          </a:prstGeom>
        </p:spPr>
        <p:txBody>
          <a:bodyPr wrap="square">
            <a:spAutoFit/>
          </a:bodyPr>
          <a:lstStyle/>
          <a:p>
            <a:pPr algn="ctr"/>
            <a:r>
              <a:rPr lang="en-GB" sz="2400" b="1" dirty="0">
                <a:solidFill>
                  <a:srgbClr val="212B32"/>
                </a:solidFill>
              </a:rPr>
              <a:t>                      Healthy Self Esteem</a:t>
            </a:r>
          </a:p>
        </p:txBody>
      </p:sp>
      <p:sp>
        <p:nvSpPr>
          <p:cNvPr id="7" name="Arrow: Right 6">
            <a:extLst>
              <a:ext uri="{FF2B5EF4-FFF2-40B4-BE49-F238E27FC236}">
                <a16:creationId xmlns:a16="http://schemas.microsoft.com/office/drawing/2014/main" id="{986459EF-71E9-4EE7-BFA6-3601CEB3EC39}"/>
              </a:ext>
            </a:extLst>
          </p:cNvPr>
          <p:cNvSpPr/>
          <p:nvPr/>
        </p:nvSpPr>
        <p:spPr>
          <a:xfrm>
            <a:off x="1254564" y="735114"/>
            <a:ext cx="2195778" cy="461499"/>
          </a:xfrm>
          <a:prstGeom prst="rightArrow">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id="{A2D56560-4CD0-4944-97EC-421C3325A5E7}"/>
              </a:ext>
            </a:extLst>
          </p:cNvPr>
          <p:cNvSpPr/>
          <p:nvPr/>
        </p:nvSpPr>
        <p:spPr>
          <a:xfrm flipH="1">
            <a:off x="4716016" y="3645024"/>
            <a:ext cx="2195778" cy="461499"/>
          </a:xfrm>
          <a:prstGeom prst="rightArrow">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CABF0BD7-3C05-4498-B3B1-3DA4D7F025C7}"/>
              </a:ext>
            </a:extLst>
          </p:cNvPr>
          <p:cNvSpPr/>
          <p:nvPr/>
        </p:nvSpPr>
        <p:spPr>
          <a:xfrm>
            <a:off x="1135554" y="4478341"/>
            <a:ext cx="5879650" cy="1569660"/>
          </a:xfrm>
          <a:prstGeom prst="rect">
            <a:avLst/>
          </a:prstGeom>
        </p:spPr>
        <p:txBody>
          <a:bodyPr wrap="square">
            <a:spAutoFit/>
          </a:bodyPr>
          <a:lstStyle/>
          <a:p>
            <a:pPr algn="ctr"/>
            <a:r>
              <a:rPr lang="en-GB" sz="2400" dirty="0">
                <a:solidFill>
                  <a:srgbClr val="212B32"/>
                </a:solidFill>
              </a:rPr>
              <a:t>When our self esteem is low, we tend to see ourselves and our life in a more negative and critical light. We also feel less able to take on the challenges that life throws at us.</a:t>
            </a:r>
          </a:p>
        </p:txBody>
      </p:sp>
      <p:sp>
        <p:nvSpPr>
          <p:cNvPr id="9" name="Rectangle 8">
            <a:extLst>
              <a:ext uri="{FF2B5EF4-FFF2-40B4-BE49-F238E27FC236}">
                <a16:creationId xmlns:a16="http://schemas.microsoft.com/office/drawing/2014/main" id="{64EF2259-29DD-4DA1-A338-6B8B27BB74D3}"/>
              </a:ext>
            </a:extLst>
          </p:cNvPr>
          <p:cNvSpPr/>
          <p:nvPr/>
        </p:nvSpPr>
        <p:spPr>
          <a:xfrm>
            <a:off x="1127080" y="1505773"/>
            <a:ext cx="5760640" cy="1569660"/>
          </a:xfrm>
          <a:prstGeom prst="rect">
            <a:avLst/>
          </a:prstGeom>
        </p:spPr>
        <p:txBody>
          <a:bodyPr wrap="square">
            <a:spAutoFit/>
          </a:bodyPr>
          <a:lstStyle/>
          <a:p>
            <a:pPr algn="ctr"/>
            <a:r>
              <a:rPr lang="en-GB" sz="2400" dirty="0">
                <a:solidFill>
                  <a:srgbClr val="212B32"/>
                </a:solidFill>
              </a:rPr>
              <a:t>When we have healthy self esteem, we tend to feel positive about ourselves and about life in general. It makes us better able to deal with life's ups and downs.</a:t>
            </a:r>
          </a:p>
        </p:txBody>
      </p:sp>
      <p:sp>
        <p:nvSpPr>
          <p:cNvPr id="12" name="Rectangle 11">
            <a:extLst>
              <a:ext uri="{FF2B5EF4-FFF2-40B4-BE49-F238E27FC236}">
                <a16:creationId xmlns:a16="http://schemas.microsoft.com/office/drawing/2014/main" id="{9D9C7BCB-44CF-49D5-A469-B160CFB59BC1}"/>
              </a:ext>
            </a:extLst>
          </p:cNvPr>
          <p:cNvSpPr/>
          <p:nvPr/>
        </p:nvSpPr>
        <p:spPr>
          <a:xfrm>
            <a:off x="1751461" y="3645024"/>
            <a:ext cx="2255939" cy="461665"/>
          </a:xfrm>
          <a:prstGeom prst="rect">
            <a:avLst/>
          </a:prstGeom>
        </p:spPr>
        <p:txBody>
          <a:bodyPr wrap="none">
            <a:spAutoFit/>
          </a:bodyPr>
          <a:lstStyle/>
          <a:p>
            <a:r>
              <a:rPr lang="en-GB" sz="2400" b="1" dirty="0">
                <a:solidFill>
                  <a:srgbClr val="212B32"/>
                </a:solidFill>
              </a:rPr>
              <a:t>Low Self Esteem</a:t>
            </a:r>
            <a:endParaRPr lang="en-GB" sz="2400" dirty="0"/>
          </a:p>
        </p:txBody>
      </p:sp>
    </p:spTree>
    <p:extLst>
      <p:ext uri="{BB962C8B-B14F-4D97-AF65-F5344CB8AC3E}">
        <p14:creationId xmlns:p14="http://schemas.microsoft.com/office/powerpoint/2010/main" val="132067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1+#ppt_w/2"/>
                                          </p:val>
                                        </p:tav>
                                        <p:tav tm="100000">
                                          <p:val>
                                            <p:strVal val="#ppt_x"/>
                                          </p:val>
                                        </p:tav>
                                      </p:tavLst>
                                    </p:anim>
                                    <p:anim calcmode="lin" valueType="num">
                                      <p:cBhvr additive="base">
                                        <p:cTn id="23" dur="5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1+#ppt_w/2"/>
                                          </p:val>
                                        </p:tav>
                                        <p:tav tm="100000">
                                          <p:val>
                                            <p:strVal val="#ppt_x"/>
                                          </p:val>
                                        </p:tav>
                                      </p:tavLst>
                                    </p:anim>
                                    <p:anim calcmode="lin" valueType="num">
                                      <p:cBhvr additive="base">
                                        <p:cTn id="2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1" grpId="0" animBg="1"/>
      <p:bldP spid="8" grpId="0"/>
      <p:bldP spid="9"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1A7C5341-102E-42AC-B331-4365AADCA04D}"/>
              </a:ext>
            </a:extLst>
          </p:cNvPr>
          <p:cNvSpPr/>
          <p:nvPr/>
        </p:nvSpPr>
        <p:spPr>
          <a:xfrm>
            <a:off x="1024639" y="783744"/>
            <a:ext cx="6156218" cy="830997"/>
          </a:xfrm>
          <a:prstGeom prst="rect">
            <a:avLst/>
          </a:prstGeom>
        </p:spPr>
        <p:txBody>
          <a:bodyPr wrap="square">
            <a:spAutoFit/>
          </a:bodyPr>
          <a:lstStyle/>
          <a:p>
            <a:pPr algn="ctr"/>
            <a:r>
              <a:rPr lang="en-GB" sz="2400" b="1" dirty="0">
                <a:solidFill>
                  <a:srgbClr val="212B32"/>
                </a:solidFill>
              </a:rPr>
              <a:t>We all have times when we lack confidence and don’t feel good about ourselves.</a:t>
            </a:r>
          </a:p>
        </p:txBody>
      </p:sp>
      <p:sp>
        <p:nvSpPr>
          <p:cNvPr id="7" name="Scroll: Vertical 6">
            <a:extLst>
              <a:ext uri="{FF2B5EF4-FFF2-40B4-BE49-F238E27FC236}">
                <a16:creationId xmlns:a16="http://schemas.microsoft.com/office/drawing/2014/main" id="{CD6DB178-9C0F-425B-8219-82AC5E4399C2}"/>
              </a:ext>
            </a:extLst>
          </p:cNvPr>
          <p:cNvSpPr/>
          <p:nvPr/>
        </p:nvSpPr>
        <p:spPr>
          <a:xfrm>
            <a:off x="2226474" y="2020579"/>
            <a:ext cx="3960440" cy="3914516"/>
          </a:xfrm>
          <a:prstGeom prst="verticalScroll">
            <a:avLst/>
          </a:prstGeom>
          <a:solidFill>
            <a:schemeClr val="accent1">
              <a:lumMod val="20000"/>
              <a:lumOff val="80000"/>
            </a:schemeClr>
          </a:solidFill>
          <a:ln w="28575">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2000" dirty="0"/>
          </a:p>
        </p:txBody>
      </p:sp>
      <p:sp>
        <p:nvSpPr>
          <p:cNvPr id="8" name="Rectangle 7">
            <a:extLst>
              <a:ext uri="{FF2B5EF4-FFF2-40B4-BE49-F238E27FC236}">
                <a16:creationId xmlns:a16="http://schemas.microsoft.com/office/drawing/2014/main" id="{BC4FACCD-FDFE-4DD1-9C9A-185F46BE9E7F}"/>
              </a:ext>
            </a:extLst>
          </p:cNvPr>
          <p:cNvSpPr/>
          <p:nvPr/>
        </p:nvSpPr>
        <p:spPr>
          <a:xfrm>
            <a:off x="1956354" y="4375755"/>
            <a:ext cx="4572000" cy="923330"/>
          </a:xfrm>
          <a:prstGeom prst="rect">
            <a:avLst/>
          </a:prstGeom>
        </p:spPr>
        <p:txBody>
          <a:bodyPr>
            <a:spAutoFit/>
          </a:bodyPr>
          <a:lstStyle/>
          <a:p>
            <a:pPr algn="ctr"/>
            <a:r>
              <a:rPr lang="en-GB" dirty="0"/>
              <a:t>Write down 3 things that </a:t>
            </a:r>
          </a:p>
          <a:p>
            <a:pPr algn="ctr"/>
            <a:r>
              <a:rPr lang="en-GB" dirty="0"/>
              <a:t>you would like to learn </a:t>
            </a:r>
          </a:p>
          <a:p>
            <a:pPr algn="ctr"/>
            <a:r>
              <a:rPr lang="en-GB" dirty="0"/>
              <a:t>or improve!</a:t>
            </a:r>
          </a:p>
        </p:txBody>
      </p:sp>
      <p:sp>
        <p:nvSpPr>
          <p:cNvPr id="9" name="Rectangle 8">
            <a:extLst>
              <a:ext uri="{FF2B5EF4-FFF2-40B4-BE49-F238E27FC236}">
                <a16:creationId xmlns:a16="http://schemas.microsoft.com/office/drawing/2014/main" id="{FC04E610-6DB5-4C24-8D15-6DDC55174A30}"/>
              </a:ext>
            </a:extLst>
          </p:cNvPr>
          <p:cNvSpPr/>
          <p:nvPr/>
        </p:nvSpPr>
        <p:spPr>
          <a:xfrm>
            <a:off x="2915816" y="3105834"/>
            <a:ext cx="2653077" cy="646331"/>
          </a:xfrm>
          <a:prstGeom prst="rect">
            <a:avLst/>
          </a:prstGeom>
        </p:spPr>
        <p:txBody>
          <a:bodyPr wrap="square">
            <a:spAutoFit/>
          </a:bodyPr>
          <a:lstStyle/>
          <a:p>
            <a:pPr algn="ctr"/>
            <a:r>
              <a:rPr lang="en-GB" dirty="0"/>
              <a:t>Write down 3 things that make you, you!</a:t>
            </a:r>
          </a:p>
        </p:txBody>
      </p:sp>
    </p:spTree>
    <p:extLst>
      <p:ext uri="{BB962C8B-B14F-4D97-AF65-F5344CB8AC3E}">
        <p14:creationId xmlns:p14="http://schemas.microsoft.com/office/powerpoint/2010/main" val="399485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EF48848B-D249-41A1-9310-E282D267EAEF}"/>
              </a:ext>
            </a:extLst>
          </p:cNvPr>
          <p:cNvSpPr/>
          <p:nvPr/>
        </p:nvSpPr>
        <p:spPr>
          <a:xfrm>
            <a:off x="1099639" y="1301077"/>
            <a:ext cx="6095099" cy="461665"/>
          </a:xfrm>
          <a:prstGeom prst="rect">
            <a:avLst/>
          </a:prstGeom>
        </p:spPr>
        <p:txBody>
          <a:bodyPr wrap="square">
            <a:spAutoFit/>
          </a:bodyPr>
          <a:lstStyle/>
          <a:p>
            <a:pPr algn="ctr"/>
            <a:r>
              <a:rPr lang="en-GB" sz="2400" b="1" dirty="0">
                <a:solidFill>
                  <a:srgbClr val="212B32"/>
                </a:solidFill>
              </a:rPr>
              <a:t>What causes low self esteem?</a:t>
            </a:r>
          </a:p>
        </p:txBody>
      </p:sp>
      <p:sp>
        <p:nvSpPr>
          <p:cNvPr id="7" name="Rectangle 6">
            <a:extLst>
              <a:ext uri="{FF2B5EF4-FFF2-40B4-BE49-F238E27FC236}">
                <a16:creationId xmlns:a16="http://schemas.microsoft.com/office/drawing/2014/main" id="{3F535364-45F8-411E-8C75-E7C75AAC3B74}"/>
              </a:ext>
            </a:extLst>
          </p:cNvPr>
          <p:cNvSpPr/>
          <p:nvPr/>
        </p:nvSpPr>
        <p:spPr>
          <a:xfrm>
            <a:off x="1861188" y="4858661"/>
            <a:ext cx="4572000" cy="646331"/>
          </a:xfrm>
          <a:prstGeom prst="rect">
            <a:avLst/>
          </a:prstGeom>
        </p:spPr>
        <p:txBody>
          <a:bodyPr>
            <a:spAutoFit/>
          </a:bodyPr>
          <a:lstStyle/>
          <a:p>
            <a:pPr algn="ctr"/>
            <a:r>
              <a:rPr lang="en-GB" dirty="0"/>
              <a:t>Sometimes it passes on its own or you can take steps to help yourself feel better.</a:t>
            </a:r>
          </a:p>
        </p:txBody>
      </p:sp>
      <p:sp>
        <p:nvSpPr>
          <p:cNvPr id="8" name="Rectangle 7">
            <a:extLst>
              <a:ext uri="{FF2B5EF4-FFF2-40B4-BE49-F238E27FC236}">
                <a16:creationId xmlns:a16="http://schemas.microsoft.com/office/drawing/2014/main" id="{9C20EE7F-C9C5-4910-85DB-0F14254278B5}"/>
              </a:ext>
            </a:extLst>
          </p:cNvPr>
          <p:cNvSpPr/>
          <p:nvPr/>
        </p:nvSpPr>
        <p:spPr>
          <a:xfrm>
            <a:off x="1493248" y="2866694"/>
            <a:ext cx="5426890" cy="1754326"/>
          </a:xfrm>
          <a:prstGeom prst="rect">
            <a:avLst/>
          </a:prstGeom>
        </p:spPr>
        <p:txBody>
          <a:bodyPr wrap="square">
            <a:spAutoFit/>
          </a:bodyPr>
          <a:lstStyle/>
          <a:p>
            <a:pPr algn="ctr"/>
            <a:r>
              <a:rPr lang="en-GB" dirty="0"/>
              <a:t>It can be caused by a number of things:</a:t>
            </a:r>
          </a:p>
          <a:p>
            <a:pPr algn="ctr"/>
            <a:r>
              <a:rPr lang="en-GB" dirty="0"/>
              <a:t> </a:t>
            </a:r>
          </a:p>
          <a:p>
            <a:pPr marL="285750" indent="-285750" algn="ctr">
              <a:buFont typeface="Arial" panose="020B0604020202020204" pitchFamily="34" charset="0"/>
              <a:buChar char="•"/>
            </a:pPr>
            <a:r>
              <a:rPr lang="en-GB" dirty="0"/>
              <a:t>Comparing yourself to your friends</a:t>
            </a:r>
          </a:p>
          <a:p>
            <a:pPr marL="285750" indent="-285750" algn="ctr">
              <a:buFont typeface="Arial" panose="020B0604020202020204" pitchFamily="34" charset="0"/>
              <a:buChar char="•"/>
            </a:pPr>
            <a:r>
              <a:rPr lang="en-GB" dirty="0"/>
              <a:t>Problems with family </a:t>
            </a:r>
          </a:p>
          <a:p>
            <a:pPr marL="285750" indent="-285750" algn="ctr">
              <a:buFont typeface="Arial" panose="020B0604020202020204" pitchFamily="34" charset="0"/>
              <a:buChar char="•"/>
            </a:pPr>
            <a:r>
              <a:rPr lang="en-GB" dirty="0"/>
              <a:t>Problems at school </a:t>
            </a:r>
          </a:p>
          <a:p>
            <a:pPr marL="285750" indent="-285750" algn="ctr">
              <a:buFont typeface="Arial" panose="020B0604020202020204" pitchFamily="34" charset="0"/>
              <a:buChar char="•"/>
            </a:pPr>
            <a:r>
              <a:rPr lang="en-GB" dirty="0"/>
              <a:t>Your health</a:t>
            </a:r>
          </a:p>
        </p:txBody>
      </p:sp>
      <p:sp>
        <p:nvSpPr>
          <p:cNvPr id="12" name="Rectangle 11">
            <a:extLst>
              <a:ext uri="{FF2B5EF4-FFF2-40B4-BE49-F238E27FC236}">
                <a16:creationId xmlns:a16="http://schemas.microsoft.com/office/drawing/2014/main" id="{6AD248F7-A292-4C42-8BB1-F0CD0A4B93A6}"/>
              </a:ext>
            </a:extLst>
          </p:cNvPr>
          <p:cNvSpPr/>
          <p:nvPr/>
        </p:nvSpPr>
        <p:spPr>
          <a:xfrm>
            <a:off x="2077168" y="2259721"/>
            <a:ext cx="4259051" cy="369332"/>
          </a:xfrm>
          <a:prstGeom prst="rect">
            <a:avLst/>
          </a:prstGeom>
        </p:spPr>
        <p:txBody>
          <a:bodyPr wrap="none">
            <a:spAutoFit/>
          </a:bodyPr>
          <a:lstStyle/>
          <a:p>
            <a:pPr algn="ctr"/>
            <a:r>
              <a:rPr lang="en-GB" dirty="0">
                <a:solidFill>
                  <a:srgbClr val="212B32"/>
                </a:solidFill>
              </a:rPr>
              <a:t>Low self-esteem often begins in childhood. </a:t>
            </a:r>
          </a:p>
        </p:txBody>
      </p:sp>
    </p:spTree>
    <p:extLst>
      <p:ext uri="{BB962C8B-B14F-4D97-AF65-F5344CB8AC3E}">
        <p14:creationId xmlns:p14="http://schemas.microsoft.com/office/powerpoint/2010/main" val="164076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B94E71E2-7462-4E31-8C65-FAA937071BC7}"/>
              </a:ext>
            </a:extLst>
          </p:cNvPr>
          <p:cNvSpPr/>
          <p:nvPr/>
        </p:nvSpPr>
        <p:spPr>
          <a:xfrm>
            <a:off x="1146443" y="472232"/>
            <a:ext cx="6023269" cy="1231106"/>
          </a:xfrm>
          <a:prstGeom prst="rect">
            <a:avLst/>
          </a:prstGeom>
        </p:spPr>
        <p:txBody>
          <a:bodyPr wrap="square">
            <a:spAutoFit/>
          </a:bodyPr>
          <a:lstStyle/>
          <a:p>
            <a:pPr algn="ctr"/>
            <a:r>
              <a:rPr lang="en-GB" sz="2000" b="1" dirty="0"/>
              <a:t>Ways to improve low self esteem</a:t>
            </a:r>
          </a:p>
          <a:p>
            <a:pPr algn="ctr"/>
            <a:endParaRPr lang="en-GB" sz="1400" b="1" dirty="0"/>
          </a:p>
          <a:p>
            <a:pPr algn="ctr"/>
            <a:r>
              <a:rPr lang="en-GB" sz="2000" dirty="0"/>
              <a:t>Here are some simple techniques that may help you feel better about yourself.</a:t>
            </a:r>
          </a:p>
        </p:txBody>
      </p:sp>
      <p:sp>
        <p:nvSpPr>
          <p:cNvPr id="7" name="Star: 7 Points 6">
            <a:extLst>
              <a:ext uri="{FF2B5EF4-FFF2-40B4-BE49-F238E27FC236}">
                <a16:creationId xmlns:a16="http://schemas.microsoft.com/office/drawing/2014/main" id="{6EB108D6-B9F7-4968-B16A-04268473B468}"/>
              </a:ext>
            </a:extLst>
          </p:cNvPr>
          <p:cNvSpPr/>
          <p:nvPr/>
        </p:nvSpPr>
        <p:spPr>
          <a:xfrm>
            <a:off x="5383291" y="4354993"/>
            <a:ext cx="2016224" cy="1637144"/>
          </a:xfrm>
          <a:prstGeom prst="star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a:t>Recognise what you’re good at </a:t>
            </a:r>
          </a:p>
        </p:txBody>
      </p:sp>
      <p:sp>
        <p:nvSpPr>
          <p:cNvPr id="11" name="Star: 7 Points 10">
            <a:extLst>
              <a:ext uri="{FF2B5EF4-FFF2-40B4-BE49-F238E27FC236}">
                <a16:creationId xmlns:a16="http://schemas.microsoft.com/office/drawing/2014/main" id="{DE3B41B4-79E9-4B20-919F-048CC1DC5E80}"/>
              </a:ext>
            </a:extLst>
          </p:cNvPr>
          <p:cNvSpPr/>
          <p:nvPr/>
        </p:nvSpPr>
        <p:spPr>
          <a:xfrm>
            <a:off x="907086" y="1916832"/>
            <a:ext cx="2016224" cy="1637144"/>
          </a:xfrm>
          <a:prstGeom prst="star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a:t>Build positive relationships </a:t>
            </a:r>
          </a:p>
        </p:txBody>
      </p:sp>
      <p:sp>
        <p:nvSpPr>
          <p:cNvPr id="12" name="Star: 7 Points 11">
            <a:extLst>
              <a:ext uri="{FF2B5EF4-FFF2-40B4-BE49-F238E27FC236}">
                <a16:creationId xmlns:a16="http://schemas.microsoft.com/office/drawing/2014/main" id="{754230C5-C96D-4126-8B69-6B21C588451A}"/>
              </a:ext>
            </a:extLst>
          </p:cNvPr>
          <p:cNvSpPr/>
          <p:nvPr/>
        </p:nvSpPr>
        <p:spPr>
          <a:xfrm>
            <a:off x="907086" y="4354993"/>
            <a:ext cx="2016224" cy="1637144"/>
          </a:xfrm>
          <a:prstGeom prst="star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a:t>Be kind to yourself</a:t>
            </a:r>
          </a:p>
        </p:txBody>
      </p:sp>
      <p:sp>
        <p:nvSpPr>
          <p:cNvPr id="13" name="Star: 7 Points 12">
            <a:extLst>
              <a:ext uri="{FF2B5EF4-FFF2-40B4-BE49-F238E27FC236}">
                <a16:creationId xmlns:a16="http://schemas.microsoft.com/office/drawing/2014/main" id="{46731466-FB35-42B8-86BD-BBCCAB2DEB23}"/>
              </a:ext>
            </a:extLst>
          </p:cNvPr>
          <p:cNvSpPr/>
          <p:nvPr/>
        </p:nvSpPr>
        <p:spPr>
          <a:xfrm>
            <a:off x="5383291" y="1916832"/>
            <a:ext cx="2016224" cy="1637144"/>
          </a:xfrm>
          <a:prstGeom prst="star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a:t>Learn to be assertive</a:t>
            </a:r>
          </a:p>
        </p:txBody>
      </p:sp>
      <p:sp>
        <p:nvSpPr>
          <p:cNvPr id="14" name="Star: 7 Points 13">
            <a:extLst>
              <a:ext uri="{FF2B5EF4-FFF2-40B4-BE49-F238E27FC236}">
                <a16:creationId xmlns:a16="http://schemas.microsoft.com/office/drawing/2014/main" id="{7F1B6270-25D3-4399-A7C2-2E02F2EADCCF}"/>
              </a:ext>
            </a:extLst>
          </p:cNvPr>
          <p:cNvSpPr/>
          <p:nvPr/>
        </p:nvSpPr>
        <p:spPr>
          <a:xfrm>
            <a:off x="3207027" y="4574596"/>
            <a:ext cx="2016224" cy="1637144"/>
          </a:xfrm>
          <a:prstGeom prst="star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a:t>Start saying “No”</a:t>
            </a:r>
          </a:p>
        </p:txBody>
      </p:sp>
      <p:sp>
        <p:nvSpPr>
          <p:cNvPr id="15" name="Star: 7 Points 14">
            <a:extLst>
              <a:ext uri="{FF2B5EF4-FFF2-40B4-BE49-F238E27FC236}">
                <a16:creationId xmlns:a16="http://schemas.microsoft.com/office/drawing/2014/main" id="{30C59D32-1351-4424-94DE-4FFCEA9ED407}"/>
              </a:ext>
            </a:extLst>
          </p:cNvPr>
          <p:cNvSpPr/>
          <p:nvPr/>
        </p:nvSpPr>
        <p:spPr>
          <a:xfrm>
            <a:off x="3149965" y="2197553"/>
            <a:ext cx="2016224" cy="1637144"/>
          </a:xfrm>
          <a:prstGeom prst="star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a:t>Give yourself a challenge</a:t>
            </a:r>
          </a:p>
        </p:txBody>
      </p:sp>
    </p:spTree>
    <p:extLst>
      <p:ext uri="{BB962C8B-B14F-4D97-AF65-F5344CB8AC3E}">
        <p14:creationId xmlns:p14="http://schemas.microsoft.com/office/powerpoint/2010/main" val="262375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1000" fill="hold"/>
                                        <p:tgtEl>
                                          <p:spTgt spid="12"/>
                                        </p:tgtEl>
                                        <p:attrNameLst>
                                          <p:attrName>ppt_w</p:attrName>
                                        </p:attrNameLst>
                                      </p:cBhvr>
                                      <p:tavLst>
                                        <p:tav tm="0">
                                          <p:val>
                                            <p:fltVal val="0"/>
                                          </p:val>
                                        </p:tav>
                                        <p:tav tm="100000">
                                          <p:val>
                                            <p:strVal val="#ppt_w"/>
                                          </p:val>
                                        </p:tav>
                                      </p:tavLst>
                                    </p:anim>
                                    <p:anim calcmode="lin" valueType="num">
                                      <p:cBhvr>
                                        <p:cTn id="32" dur="1000" fill="hold"/>
                                        <p:tgtEl>
                                          <p:spTgt spid="12"/>
                                        </p:tgtEl>
                                        <p:attrNameLst>
                                          <p:attrName>ppt_h</p:attrName>
                                        </p:attrNameLst>
                                      </p:cBhvr>
                                      <p:tavLst>
                                        <p:tav tm="0">
                                          <p:val>
                                            <p:fltVal val="0"/>
                                          </p:val>
                                        </p:tav>
                                        <p:tav tm="100000">
                                          <p:val>
                                            <p:strVal val="#ppt_h"/>
                                          </p:val>
                                        </p:tav>
                                      </p:tavLst>
                                    </p:anim>
                                    <p:anim calcmode="lin" valueType="num">
                                      <p:cBhvr>
                                        <p:cTn id="33" dur="1000" fill="hold"/>
                                        <p:tgtEl>
                                          <p:spTgt spid="12"/>
                                        </p:tgtEl>
                                        <p:attrNameLst>
                                          <p:attrName>style.rotation</p:attrName>
                                        </p:attrNameLst>
                                      </p:cBhvr>
                                      <p:tavLst>
                                        <p:tav tm="0">
                                          <p:val>
                                            <p:fltVal val="90"/>
                                          </p:val>
                                        </p:tav>
                                        <p:tav tm="100000">
                                          <p:val>
                                            <p:fltVal val="0"/>
                                          </p:val>
                                        </p:tav>
                                      </p:tavLst>
                                    </p:anim>
                                    <p:animEffect transition="in" filter="fade">
                                      <p:cBhvr>
                                        <p:cTn id="34" dur="10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1000" fill="hold"/>
                                        <p:tgtEl>
                                          <p:spTgt spid="7"/>
                                        </p:tgtEl>
                                        <p:attrNameLst>
                                          <p:attrName>ppt_w</p:attrName>
                                        </p:attrNameLst>
                                      </p:cBhvr>
                                      <p:tavLst>
                                        <p:tav tm="0">
                                          <p:val>
                                            <p:fltVal val="0"/>
                                          </p:val>
                                        </p:tav>
                                        <p:tav tm="100000">
                                          <p:val>
                                            <p:strVal val="#ppt_w"/>
                                          </p:val>
                                        </p:tav>
                                      </p:tavLst>
                                    </p:anim>
                                    <p:anim calcmode="lin" valueType="num">
                                      <p:cBhvr>
                                        <p:cTn id="48" dur="1000" fill="hold"/>
                                        <p:tgtEl>
                                          <p:spTgt spid="7"/>
                                        </p:tgtEl>
                                        <p:attrNameLst>
                                          <p:attrName>ppt_h</p:attrName>
                                        </p:attrNameLst>
                                      </p:cBhvr>
                                      <p:tavLst>
                                        <p:tav tm="0">
                                          <p:val>
                                            <p:fltVal val="0"/>
                                          </p:val>
                                        </p:tav>
                                        <p:tav tm="100000">
                                          <p:val>
                                            <p:strVal val="#ppt_h"/>
                                          </p:val>
                                        </p:tav>
                                      </p:tavLst>
                                    </p:anim>
                                    <p:anim calcmode="lin" valueType="num">
                                      <p:cBhvr>
                                        <p:cTn id="49" dur="1000" fill="hold"/>
                                        <p:tgtEl>
                                          <p:spTgt spid="7"/>
                                        </p:tgtEl>
                                        <p:attrNameLst>
                                          <p:attrName>style.rotation</p:attrName>
                                        </p:attrNameLst>
                                      </p:cBhvr>
                                      <p:tavLst>
                                        <p:tav tm="0">
                                          <p:val>
                                            <p:fltVal val="90"/>
                                          </p:val>
                                        </p:tav>
                                        <p:tav tm="100000">
                                          <p:val>
                                            <p:fltVal val="0"/>
                                          </p:val>
                                        </p:tav>
                                      </p:tavLst>
                                    </p:anim>
                                    <p:animEffect transition="in" filter="fade">
                                      <p:cBhvr>
                                        <p:cTn id="5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82ECDAC7-802C-49A5-B7B4-E5A36DE626E2}"/>
              </a:ext>
            </a:extLst>
          </p:cNvPr>
          <p:cNvSpPr/>
          <p:nvPr/>
        </p:nvSpPr>
        <p:spPr>
          <a:xfrm>
            <a:off x="1261850" y="1039376"/>
            <a:ext cx="5616624" cy="830997"/>
          </a:xfrm>
          <a:prstGeom prst="rect">
            <a:avLst/>
          </a:prstGeom>
        </p:spPr>
        <p:txBody>
          <a:bodyPr wrap="square">
            <a:spAutoFit/>
          </a:bodyPr>
          <a:lstStyle/>
          <a:p>
            <a:pPr algn="ctr"/>
            <a:r>
              <a:rPr lang="en-GB" sz="2400" b="1" dirty="0"/>
              <a:t>Mirror </a:t>
            </a:r>
            <a:r>
              <a:rPr lang="en-GB" sz="2400" b="1" dirty="0" err="1"/>
              <a:t>Mirror</a:t>
            </a:r>
            <a:r>
              <a:rPr lang="en-GB" sz="2400" b="1" dirty="0"/>
              <a:t> On The Wall</a:t>
            </a:r>
            <a:endParaRPr lang="en-GB" sz="2400" dirty="0"/>
          </a:p>
          <a:p>
            <a:pPr algn="ctr"/>
            <a:r>
              <a:rPr lang="en-GB" sz="2400" dirty="0"/>
              <a:t>		</a:t>
            </a:r>
          </a:p>
        </p:txBody>
      </p:sp>
      <p:pic>
        <p:nvPicPr>
          <p:cNvPr id="9" name="Picture 8" descr="improve your self esteem | RISE® Self-Esteem">
            <a:extLst>
              <a:ext uri="{FF2B5EF4-FFF2-40B4-BE49-F238E27FC236}">
                <a16:creationId xmlns:a16="http://schemas.microsoft.com/office/drawing/2014/main" id="{B0A26150-BE0A-43EB-A96C-0EFA79A8287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0831723">
            <a:off x="1714383" y="3370480"/>
            <a:ext cx="968297" cy="255278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8D8422B2-CD59-4DDC-8DA1-B5B7269FA37F}"/>
              </a:ext>
            </a:extLst>
          </p:cNvPr>
          <p:cNvSpPr/>
          <p:nvPr/>
        </p:nvSpPr>
        <p:spPr>
          <a:xfrm>
            <a:off x="3388992" y="3717032"/>
            <a:ext cx="3824713" cy="1569660"/>
          </a:xfrm>
          <a:prstGeom prst="rect">
            <a:avLst/>
          </a:prstGeom>
        </p:spPr>
        <p:txBody>
          <a:bodyPr wrap="square">
            <a:spAutoFit/>
          </a:bodyPr>
          <a:lstStyle/>
          <a:p>
            <a:pPr algn="ctr"/>
            <a:r>
              <a:rPr lang="en-GB" sz="2400" dirty="0"/>
              <a:t>It may be difficult to start</a:t>
            </a:r>
          </a:p>
          <a:p>
            <a:pPr algn="ctr"/>
            <a:r>
              <a:rPr lang="en-GB" sz="2400" dirty="0"/>
              <a:t>with but this will </a:t>
            </a:r>
          </a:p>
          <a:p>
            <a:pPr algn="ctr"/>
            <a:r>
              <a:rPr lang="en-GB" sz="2400" dirty="0"/>
              <a:t>slowly start to help you feel happy in your own skin. </a:t>
            </a:r>
          </a:p>
        </p:txBody>
      </p:sp>
      <p:sp>
        <p:nvSpPr>
          <p:cNvPr id="8" name="Rectangle 7">
            <a:extLst>
              <a:ext uri="{FF2B5EF4-FFF2-40B4-BE49-F238E27FC236}">
                <a16:creationId xmlns:a16="http://schemas.microsoft.com/office/drawing/2014/main" id="{AF4C3719-A48F-48CC-9214-E763FA7D2303}"/>
              </a:ext>
            </a:extLst>
          </p:cNvPr>
          <p:cNvSpPr/>
          <p:nvPr/>
        </p:nvSpPr>
        <p:spPr>
          <a:xfrm>
            <a:off x="1653924" y="1931789"/>
            <a:ext cx="5603634" cy="1200329"/>
          </a:xfrm>
          <a:prstGeom prst="rect">
            <a:avLst/>
          </a:prstGeom>
        </p:spPr>
        <p:txBody>
          <a:bodyPr wrap="square">
            <a:spAutoFit/>
          </a:bodyPr>
          <a:lstStyle/>
          <a:p>
            <a:pPr algn="ctr"/>
            <a:r>
              <a:rPr lang="en-GB" sz="2400" dirty="0"/>
              <a:t>Looking in the mirror once a day and saying something that you like about yourself </a:t>
            </a:r>
          </a:p>
          <a:p>
            <a:pPr algn="ctr"/>
            <a:r>
              <a:rPr lang="en-GB" sz="2400" dirty="0"/>
              <a:t>can really help. </a:t>
            </a:r>
          </a:p>
        </p:txBody>
      </p:sp>
    </p:spTree>
    <p:extLst>
      <p:ext uri="{BB962C8B-B14F-4D97-AF65-F5344CB8AC3E}">
        <p14:creationId xmlns:p14="http://schemas.microsoft.com/office/powerpoint/2010/main" val="125576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9"/>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B94E71E2-7462-4E31-8C65-FAA937071BC7}"/>
              </a:ext>
            </a:extLst>
          </p:cNvPr>
          <p:cNvSpPr/>
          <p:nvPr/>
        </p:nvSpPr>
        <p:spPr>
          <a:xfrm>
            <a:off x="907085" y="298273"/>
            <a:ext cx="6492429" cy="2123658"/>
          </a:xfrm>
          <a:prstGeom prst="rect">
            <a:avLst/>
          </a:prstGeom>
        </p:spPr>
        <p:txBody>
          <a:bodyPr wrap="square">
            <a:spAutoFit/>
          </a:bodyPr>
          <a:lstStyle/>
          <a:p>
            <a:pPr algn="ctr"/>
            <a:r>
              <a:rPr lang="en-GB" sz="2400" b="1" dirty="0"/>
              <a:t>Building Confidence after Bullying</a:t>
            </a:r>
            <a:endParaRPr lang="en-GB" sz="2400" cap="all" dirty="0"/>
          </a:p>
          <a:p>
            <a:pPr algn="ctr"/>
            <a:endParaRPr lang="en-GB" dirty="0"/>
          </a:p>
          <a:p>
            <a:pPr algn="ctr"/>
            <a:r>
              <a:rPr lang="en-GB" dirty="0"/>
              <a:t>Bullying or cyberbullying can really affect your confidence </a:t>
            </a:r>
          </a:p>
          <a:p>
            <a:pPr algn="ctr"/>
            <a:r>
              <a:rPr lang="en-GB" dirty="0"/>
              <a:t>and self esteem.</a:t>
            </a:r>
          </a:p>
          <a:p>
            <a:pPr algn="ctr"/>
            <a:endParaRPr lang="en-GB" dirty="0"/>
          </a:p>
          <a:p>
            <a:pPr algn="ctr"/>
            <a:r>
              <a:rPr lang="en-GB" dirty="0"/>
              <a:t>Feeling better about yourself can take time, but our tips can </a:t>
            </a:r>
          </a:p>
          <a:p>
            <a:pPr algn="ctr"/>
            <a:r>
              <a:rPr lang="en-GB" dirty="0"/>
              <a:t>help if you're struggling.</a:t>
            </a:r>
          </a:p>
        </p:txBody>
      </p:sp>
      <p:sp>
        <p:nvSpPr>
          <p:cNvPr id="11" name="Star: 7 Points 10">
            <a:extLst>
              <a:ext uri="{FF2B5EF4-FFF2-40B4-BE49-F238E27FC236}">
                <a16:creationId xmlns:a16="http://schemas.microsoft.com/office/drawing/2014/main" id="{DE3B41B4-79E9-4B20-919F-048CC1DC5E80}"/>
              </a:ext>
            </a:extLst>
          </p:cNvPr>
          <p:cNvSpPr/>
          <p:nvPr/>
        </p:nvSpPr>
        <p:spPr>
          <a:xfrm>
            <a:off x="1018025" y="2564783"/>
            <a:ext cx="2016224" cy="1637144"/>
          </a:xfrm>
          <a:prstGeom prst="star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t>Talk to someone</a:t>
            </a:r>
          </a:p>
        </p:txBody>
      </p:sp>
      <p:sp>
        <p:nvSpPr>
          <p:cNvPr id="12" name="Star: 7 Points 11">
            <a:extLst>
              <a:ext uri="{FF2B5EF4-FFF2-40B4-BE49-F238E27FC236}">
                <a16:creationId xmlns:a16="http://schemas.microsoft.com/office/drawing/2014/main" id="{754230C5-C96D-4126-8B69-6B21C588451A}"/>
              </a:ext>
            </a:extLst>
          </p:cNvPr>
          <p:cNvSpPr/>
          <p:nvPr/>
        </p:nvSpPr>
        <p:spPr>
          <a:xfrm>
            <a:off x="1938014" y="4437112"/>
            <a:ext cx="2016224" cy="1637144"/>
          </a:xfrm>
          <a:prstGeom prst="star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t>Be proud of what makes you different</a:t>
            </a:r>
          </a:p>
        </p:txBody>
      </p:sp>
      <p:sp>
        <p:nvSpPr>
          <p:cNvPr id="13" name="Star: 7 Points 12">
            <a:extLst>
              <a:ext uri="{FF2B5EF4-FFF2-40B4-BE49-F238E27FC236}">
                <a16:creationId xmlns:a16="http://schemas.microsoft.com/office/drawing/2014/main" id="{46731466-FB35-42B8-86BD-BBCCAB2DEB23}"/>
              </a:ext>
            </a:extLst>
          </p:cNvPr>
          <p:cNvSpPr/>
          <p:nvPr/>
        </p:nvSpPr>
        <p:spPr>
          <a:xfrm>
            <a:off x="5354481" y="2564783"/>
            <a:ext cx="2016224" cy="1637144"/>
          </a:xfrm>
          <a:prstGeom prst="star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t>Let go of any guilt</a:t>
            </a:r>
          </a:p>
        </p:txBody>
      </p:sp>
      <p:sp>
        <p:nvSpPr>
          <p:cNvPr id="14" name="Star: 7 Points 13">
            <a:extLst>
              <a:ext uri="{FF2B5EF4-FFF2-40B4-BE49-F238E27FC236}">
                <a16:creationId xmlns:a16="http://schemas.microsoft.com/office/drawing/2014/main" id="{7F1B6270-25D3-4399-A7C2-2E02F2EADCCF}"/>
              </a:ext>
            </a:extLst>
          </p:cNvPr>
          <p:cNvSpPr/>
          <p:nvPr/>
        </p:nvSpPr>
        <p:spPr>
          <a:xfrm>
            <a:off x="4288073" y="4437112"/>
            <a:ext cx="2016224" cy="1637144"/>
          </a:xfrm>
          <a:prstGeom prst="star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t>Take your time</a:t>
            </a:r>
          </a:p>
        </p:txBody>
      </p:sp>
      <p:sp>
        <p:nvSpPr>
          <p:cNvPr id="15" name="Star: 7 Points 14">
            <a:extLst>
              <a:ext uri="{FF2B5EF4-FFF2-40B4-BE49-F238E27FC236}">
                <a16:creationId xmlns:a16="http://schemas.microsoft.com/office/drawing/2014/main" id="{30C59D32-1351-4424-94DE-4FFCEA9ED407}"/>
              </a:ext>
            </a:extLst>
          </p:cNvPr>
          <p:cNvSpPr/>
          <p:nvPr/>
        </p:nvSpPr>
        <p:spPr>
          <a:xfrm>
            <a:off x="3186253" y="2564783"/>
            <a:ext cx="2016224" cy="1637144"/>
          </a:xfrm>
          <a:prstGeom prst="star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t>Try something new</a:t>
            </a:r>
          </a:p>
        </p:txBody>
      </p:sp>
    </p:spTree>
    <p:extLst>
      <p:ext uri="{BB962C8B-B14F-4D97-AF65-F5344CB8AC3E}">
        <p14:creationId xmlns:p14="http://schemas.microsoft.com/office/powerpoint/2010/main" val="289322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1000" fill="hold"/>
                                        <p:tgtEl>
                                          <p:spTgt spid="12"/>
                                        </p:tgtEl>
                                        <p:attrNameLst>
                                          <p:attrName>ppt_w</p:attrName>
                                        </p:attrNameLst>
                                      </p:cBhvr>
                                      <p:tavLst>
                                        <p:tav tm="0">
                                          <p:val>
                                            <p:fltVal val="0"/>
                                          </p:val>
                                        </p:tav>
                                        <p:tav tm="100000">
                                          <p:val>
                                            <p:strVal val="#ppt_w"/>
                                          </p:val>
                                        </p:tav>
                                      </p:tavLst>
                                    </p:anim>
                                    <p:anim calcmode="lin" valueType="num">
                                      <p:cBhvr>
                                        <p:cTn id="32" dur="1000" fill="hold"/>
                                        <p:tgtEl>
                                          <p:spTgt spid="12"/>
                                        </p:tgtEl>
                                        <p:attrNameLst>
                                          <p:attrName>ppt_h</p:attrName>
                                        </p:attrNameLst>
                                      </p:cBhvr>
                                      <p:tavLst>
                                        <p:tav tm="0">
                                          <p:val>
                                            <p:fltVal val="0"/>
                                          </p:val>
                                        </p:tav>
                                        <p:tav tm="100000">
                                          <p:val>
                                            <p:strVal val="#ppt_h"/>
                                          </p:val>
                                        </p:tav>
                                      </p:tavLst>
                                    </p:anim>
                                    <p:anim calcmode="lin" valueType="num">
                                      <p:cBhvr>
                                        <p:cTn id="33" dur="1000" fill="hold"/>
                                        <p:tgtEl>
                                          <p:spTgt spid="12"/>
                                        </p:tgtEl>
                                        <p:attrNameLst>
                                          <p:attrName>style.rotation</p:attrName>
                                        </p:attrNameLst>
                                      </p:cBhvr>
                                      <p:tavLst>
                                        <p:tav tm="0">
                                          <p:val>
                                            <p:fltVal val="90"/>
                                          </p:val>
                                        </p:tav>
                                        <p:tav tm="100000">
                                          <p:val>
                                            <p:fltVal val="0"/>
                                          </p:val>
                                        </p:tav>
                                      </p:tavLst>
                                    </p:anim>
                                    <p:animEffect transition="in" filter="fade">
                                      <p:cBhvr>
                                        <p:cTn id="34" dur="10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328" y="-25862"/>
            <a:ext cx="1681190" cy="688386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4" descr="S:\Corporate\Comms and Engagement\Logos\Northumberland CCG ­ RGB Black.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76" t="12867" r="5970" b="20871"/>
          <a:stretch/>
        </p:blipFill>
        <p:spPr bwMode="auto">
          <a:xfrm>
            <a:off x="7662701" y="171968"/>
            <a:ext cx="1368152" cy="6117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035" t="35024" r="92371" b="9806"/>
          <a:stretch/>
        </p:blipFill>
        <p:spPr bwMode="auto">
          <a:xfrm>
            <a:off x="0" y="0"/>
            <a:ext cx="1008070" cy="672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0072" y="6211740"/>
            <a:ext cx="2057762" cy="508956"/>
          </a:xfrm>
          <a:prstGeom prst="rect">
            <a:avLst/>
          </a:prstGeom>
        </p:spPr>
      </p:pic>
      <p:sp>
        <p:nvSpPr>
          <p:cNvPr id="10" name="Rectangle 11"/>
          <p:cNvSpPr>
            <a:spLocks noChangeArrowheads="1"/>
          </p:cNvSpPr>
          <p:nvPr/>
        </p:nvSpPr>
        <p:spPr bwMode="auto">
          <a:xfrm>
            <a:off x="7405318" y="5653017"/>
            <a:ext cx="1800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1pPr>
            <a:lvl2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2pPr>
            <a:lvl3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3pPr>
            <a:lvl4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4pPr>
            <a:lvl5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5pPr>
            <a:lvl6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6pPr>
            <a:lvl7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7pPr>
            <a:lvl8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8pPr>
            <a:lvl9pPr fontAlgn="base">
              <a:spcBef>
                <a:spcPct val="0"/>
              </a:spcBef>
              <a:spcAft>
                <a:spcPct val="0"/>
              </a:spcAft>
              <a:tabLst>
                <a:tab pos="2865438" algn="ctr"/>
                <a:tab pos="5730875" algn="r"/>
              </a:tabLs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Working in partnership with:</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Northumbria Healthcare NHS Foundation Trust</a:t>
            </a:r>
            <a:endParaRPr kumimoji="0" lang="en-GB" altLang="en-US" sz="800" b="0" u="none" strike="noStrike" cap="none" normalizeH="0" baseline="0" dirty="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u="none" strike="noStrike" cap="none" normalizeH="0" baseline="0" dirty="0">
                <a:ln>
                  <a:noFill/>
                </a:ln>
                <a:solidFill>
                  <a:schemeClr val="bg1"/>
                </a:solidFill>
                <a:effectLst/>
                <a:latin typeface="Arial" pitchFamily="34" charset="0"/>
                <a:ea typeface="Calibri" pitchFamily="34" charset="0"/>
                <a:cs typeface="Arial" pitchFamily="34" charset="0"/>
              </a:rPr>
              <a:t>Cumbria, Northumberland, Tyne and Wear NHS Foundation Trust</a:t>
            </a:r>
            <a:endParaRPr kumimoji="0" lang="en-GB" altLang="en-US" sz="1600" b="0" u="none" strike="noStrike" cap="none" normalizeH="0" baseline="0" dirty="0">
              <a:ln>
                <a:noFill/>
              </a:ln>
              <a:solidFill>
                <a:schemeClr val="bg1"/>
              </a:solidFill>
              <a:effectLst/>
              <a:latin typeface="Arial" pitchFamily="34" charset="0"/>
              <a:cs typeface="Arial"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65785" y="6466218"/>
            <a:ext cx="1415197" cy="213876"/>
          </a:xfrm>
          <a:prstGeom prst="rect">
            <a:avLst/>
          </a:prstGeom>
        </p:spPr>
      </p:pic>
      <p:sp>
        <p:nvSpPr>
          <p:cNvPr id="6" name="Rectangle 5">
            <a:extLst>
              <a:ext uri="{FF2B5EF4-FFF2-40B4-BE49-F238E27FC236}">
                <a16:creationId xmlns:a16="http://schemas.microsoft.com/office/drawing/2014/main" id="{5E7B914B-AB6D-4E49-B04E-8DF559D363AE}"/>
              </a:ext>
            </a:extLst>
          </p:cNvPr>
          <p:cNvSpPr/>
          <p:nvPr/>
        </p:nvSpPr>
        <p:spPr>
          <a:xfrm>
            <a:off x="1121616" y="913524"/>
            <a:ext cx="6156218" cy="4893647"/>
          </a:xfrm>
          <a:prstGeom prst="rect">
            <a:avLst/>
          </a:prstGeom>
        </p:spPr>
        <p:txBody>
          <a:bodyPr wrap="square">
            <a:spAutoFit/>
          </a:bodyPr>
          <a:lstStyle/>
          <a:p>
            <a:pPr algn="ctr"/>
            <a:r>
              <a:rPr lang="en-GB" sz="2400" b="1" dirty="0"/>
              <a:t>Extra Tips to Boost your Self Esteem</a:t>
            </a:r>
            <a:endParaRPr lang="en-GB" sz="2400" cap="all" dirty="0"/>
          </a:p>
          <a:p>
            <a:pPr algn="ctr"/>
            <a:endParaRPr lang="en-GB" sz="2400" dirty="0"/>
          </a:p>
          <a:p>
            <a:pPr algn="ctr"/>
            <a:r>
              <a:rPr lang="en-GB" sz="2000" dirty="0"/>
              <a:t>Building your confidence can take time. </a:t>
            </a:r>
          </a:p>
          <a:p>
            <a:pPr algn="ctr"/>
            <a:endParaRPr lang="en-GB" sz="2000" dirty="0"/>
          </a:p>
          <a:p>
            <a:pPr algn="ctr"/>
            <a:r>
              <a:rPr lang="en-GB" sz="2000" dirty="0"/>
              <a:t>But there are lots of things you can try to help you feel more confident in any situation.</a:t>
            </a:r>
          </a:p>
          <a:p>
            <a:endParaRPr lang="en-GB" sz="2400" dirty="0"/>
          </a:p>
          <a:p>
            <a:pPr marL="342900" indent="-342900">
              <a:buFont typeface="Arial" panose="020B0604020202020204" pitchFamily="34" charset="0"/>
              <a:buChar char="•"/>
            </a:pPr>
            <a:r>
              <a:rPr lang="en-GB" sz="2000" dirty="0"/>
              <a:t>Act as if you already have confidence </a:t>
            </a:r>
          </a:p>
          <a:p>
            <a:pPr marL="342900" indent="-342900">
              <a:buFont typeface="Arial" panose="020B0604020202020204" pitchFamily="34" charset="0"/>
              <a:buChar char="•"/>
            </a:pPr>
            <a:r>
              <a:rPr lang="en-GB" sz="2000" dirty="0"/>
              <a:t>Watch your words </a:t>
            </a:r>
          </a:p>
          <a:p>
            <a:pPr marL="342900" indent="-342900">
              <a:buFont typeface="Arial" panose="020B0604020202020204" pitchFamily="34" charset="0"/>
              <a:buChar char="•"/>
            </a:pPr>
            <a:r>
              <a:rPr lang="en-GB" sz="2000" dirty="0"/>
              <a:t>Try something new </a:t>
            </a:r>
          </a:p>
          <a:p>
            <a:pPr marL="342900" indent="-342900">
              <a:buFont typeface="Arial" panose="020B0604020202020204" pitchFamily="34" charset="0"/>
              <a:buChar char="•"/>
            </a:pPr>
            <a:r>
              <a:rPr lang="en-GB" sz="2000" dirty="0"/>
              <a:t>Listen to music </a:t>
            </a:r>
          </a:p>
          <a:p>
            <a:pPr marL="342900" indent="-342900">
              <a:buFont typeface="Arial" panose="020B0604020202020204" pitchFamily="34" charset="0"/>
              <a:buChar char="•"/>
            </a:pPr>
            <a:r>
              <a:rPr lang="en-GB" sz="2000" dirty="0"/>
              <a:t>Eat better, feel better </a:t>
            </a:r>
          </a:p>
          <a:p>
            <a:pPr marL="342900" indent="-342900">
              <a:buFont typeface="Arial" panose="020B0604020202020204" pitchFamily="34" charset="0"/>
              <a:buChar char="•"/>
            </a:pPr>
            <a:r>
              <a:rPr lang="en-GB" sz="2000" dirty="0"/>
              <a:t>Be kind </a:t>
            </a:r>
          </a:p>
          <a:p>
            <a:pPr marL="342900" indent="-342900">
              <a:buFont typeface="Arial" panose="020B0604020202020204" pitchFamily="34" charset="0"/>
              <a:buChar char="•"/>
            </a:pPr>
            <a:r>
              <a:rPr lang="en-GB" sz="2000" dirty="0"/>
              <a:t>Change the way you think </a:t>
            </a:r>
          </a:p>
          <a:p>
            <a:pPr marL="342900" indent="-342900">
              <a:buFont typeface="Arial" panose="020B0604020202020204" pitchFamily="34" charset="0"/>
              <a:buChar char="•"/>
            </a:pPr>
            <a:r>
              <a:rPr lang="en-GB" sz="2000" b="0" i="0" u="none" strike="noStrike" dirty="0">
                <a:effectLst/>
              </a:rPr>
              <a:t>Set yourself goals</a:t>
            </a:r>
          </a:p>
        </p:txBody>
      </p:sp>
    </p:spTree>
    <p:extLst>
      <p:ext uri="{BB962C8B-B14F-4D97-AF65-F5344CB8AC3E}">
        <p14:creationId xmlns:p14="http://schemas.microsoft.com/office/powerpoint/2010/main" val="260843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 calcmode="lin" valueType="num">
                                      <p:cBhvr additive="base">
                                        <p:cTn id="2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 calcmode="lin" valueType="num">
                                      <p:cBhvr additive="base">
                                        <p:cTn id="3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 calcmode="lin" valueType="num">
                                      <p:cBhvr additive="base">
                                        <p:cTn id="3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0" end="10"/>
                                            </p:txEl>
                                          </p:spTgt>
                                        </p:tgtEl>
                                        <p:attrNameLst>
                                          <p:attrName>style.visibility</p:attrName>
                                        </p:attrNameLst>
                                      </p:cBhvr>
                                      <p:to>
                                        <p:strVal val="visible"/>
                                      </p:to>
                                    </p:set>
                                    <p:anim calcmode="lin" valueType="num">
                                      <p:cBhvr additive="base">
                                        <p:cTn id="49"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anim calcmode="lin" valueType="num">
                                      <p:cBhvr additive="base">
                                        <p:cTn id="55"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12" end="12"/>
                                            </p:txEl>
                                          </p:spTgt>
                                        </p:tgtEl>
                                        <p:attrNameLst>
                                          <p:attrName>style.visibility</p:attrName>
                                        </p:attrNameLst>
                                      </p:cBhvr>
                                      <p:to>
                                        <p:strVal val="visible"/>
                                      </p:to>
                                    </p:set>
                                    <p:anim calcmode="lin" valueType="num">
                                      <p:cBhvr additive="base">
                                        <p:cTn id="61"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13" end="13"/>
                                            </p:txEl>
                                          </p:spTgt>
                                        </p:tgtEl>
                                        <p:attrNameLst>
                                          <p:attrName>style.visibility</p:attrName>
                                        </p:attrNameLst>
                                      </p:cBhvr>
                                      <p:to>
                                        <p:strVal val="visible"/>
                                      </p:to>
                                    </p:set>
                                    <p:anim calcmode="lin" valueType="num">
                                      <p:cBhvr additive="base">
                                        <p:cTn id="67" dur="500" fill="hold"/>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Be You presentation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 You presentation template 2</Template>
  <TotalTime>290</TotalTime>
  <Words>2530</Words>
  <Application>Microsoft Office PowerPoint</Application>
  <PresentationFormat>On-screen Show (4:3)</PresentationFormat>
  <Paragraphs>313</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Amazon Ember</vt:lpstr>
      <vt:lpstr>Arial</vt:lpstr>
      <vt:lpstr>Calibri</vt:lpstr>
      <vt:lpstr>DINNextRoundedLTPro</vt:lpstr>
      <vt:lpstr>Frutiger W01</vt:lpstr>
      <vt:lpstr>Open Sans</vt:lpstr>
      <vt:lpstr>Be You presentation template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Waugh Kimberley</dc:creator>
  <cp:lastModifiedBy>Slater Melanie (RTF) NHCT</cp:lastModifiedBy>
  <cp:revision>47</cp:revision>
  <dcterms:created xsi:type="dcterms:W3CDTF">2020-01-21T09:22:57Z</dcterms:created>
  <dcterms:modified xsi:type="dcterms:W3CDTF">2020-11-20T13:46:34Z</dcterms:modified>
</cp:coreProperties>
</file>