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14" r:id="rId3"/>
    <p:sldId id="298" r:id="rId4"/>
    <p:sldId id="316" r:id="rId5"/>
    <p:sldId id="320" r:id="rId6"/>
    <p:sldId id="289" r:id="rId7"/>
    <p:sldId id="315" r:id="rId8"/>
    <p:sldId id="288" r:id="rId9"/>
    <p:sldId id="313" r:id="rId10"/>
    <p:sldId id="319" r:id="rId11"/>
    <p:sldId id="293" r:id="rId12"/>
    <p:sldId id="299" r:id="rId13"/>
    <p:sldId id="318" r:id="rId14"/>
    <p:sldId id="317" r:id="rId15"/>
    <p:sldId id="306" r:id="rId16"/>
    <p:sldId id="294" r:id="rId17"/>
    <p:sldId id="26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70051" autoAdjust="0"/>
  </p:normalViewPr>
  <p:slideViewPr>
    <p:cSldViewPr>
      <p:cViewPr>
        <p:scale>
          <a:sx n="60" d="100"/>
          <a:sy n="60" d="100"/>
        </p:scale>
        <p:origin x="-13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523858-2DE8-43D3-BBEC-108554404DC9}" type="datetimeFigureOut">
              <a:rPr lang="en-GB" smtClean="0"/>
              <a:t>04/12/2020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289E7-7D14-47ED-B516-ABA539E0AEB8}" type="slidenum">
              <a:rPr lang="en-GB" smtClean="0"/>
              <a:t>‹#›</a:t>
            </a:fld>
            <a:endParaRPr lang="en-GB"/>
          </a:p>
        </p:txBody>
      </p:sp>
    </p:spTree>
    <p:extLst>
      <p:ext uri="{BB962C8B-B14F-4D97-AF65-F5344CB8AC3E}">
        <p14:creationId xmlns:p14="http://schemas.microsoft.com/office/powerpoint/2010/main" val="270731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spcc.org.uk/keeping-children-safe/childrens-mental-health/self-har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self and role/service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Today we are going to discuss Self Harm, which we acknowledge for some you will trigger some difficult feelings. We hope to provide you with some further understanding of self-harm and why our young people do it. We want you to take away some strategies of support and guidance of who to go to if you need to seek help for you child. Please ask questions as we progress, there are no silly questions. We appreciate that you may need some time out, please feel free to step out of the room if needed. We will be available for further discussion at the end if required. This is a safe confidential space, please be considerate of others in the room.</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cap="none" dirty="0" smtClean="0">
                <a:solidFill>
                  <a:schemeClr val="dk1"/>
                </a:solidFill>
                <a:latin typeface="+mn-lt"/>
                <a:ea typeface="Calibri"/>
                <a:cs typeface="Calibri"/>
                <a:sym typeface="Calibri"/>
              </a:rPr>
              <a:t>Aims/objectives</a:t>
            </a:r>
            <a:endParaRPr lang="en-GB" sz="1200" b="0" i="0" u="none" strike="noStrike" cap="none" dirty="0" smtClean="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baseline="0" dirty="0" smtClean="0">
                <a:solidFill>
                  <a:schemeClr val="dk1"/>
                </a:solidFill>
                <a:latin typeface="+mn-lt"/>
                <a:ea typeface="Calibri"/>
                <a:cs typeface="Calibri"/>
                <a:sym typeface="Calibri"/>
              </a:rPr>
              <a:t>what self-harm 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baseline="0" dirty="0" smtClean="0">
                <a:solidFill>
                  <a:schemeClr val="dk1"/>
                </a:solidFill>
                <a:latin typeface="+mn-lt"/>
                <a:ea typeface="Calibri"/>
                <a:cs typeface="Calibri"/>
                <a:sym typeface="Calibri"/>
              </a:rPr>
              <a:t>Methods of self-harm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baseline="0" dirty="0" smtClean="0">
                <a:solidFill>
                  <a:schemeClr val="dk1"/>
                </a:solidFill>
                <a:latin typeface="+mn-lt"/>
                <a:ea typeface="Calibri"/>
                <a:cs typeface="Calibri"/>
                <a:sym typeface="Calibri"/>
              </a:rPr>
              <a:t>potential causes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baseline="0" dirty="0" smtClean="0">
                <a:solidFill>
                  <a:schemeClr val="dk1"/>
                </a:solidFill>
                <a:latin typeface="+mn-lt"/>
                <a:ea typeface="Calibri"/>
                <a:cs typeface="Calibri"/>
                <a:sym typeface="Calibri"/>
              </a:rPr>
              <a:t>Warning signs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cap="none" baseline="0" dirty="0" smtClean="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cap="none" dirty="0" smtClean="0">
                <a:solidFill>
                  <a:schemeClr val="dk1"/>
                </a:solidFill>
                <a:latin typeface="+mn-lt"/>
                <a:ea typeface="Calibri"/>
                <a:cs typeface="Calibri"/>
                <a:sym typeface="Calibri"/>
              </a:rPr>
              <a:t>Ground Rules</a:t>
            </a:r>
          </a:p>
          <a:p>
            <a:r>
              <a:rPr lang="en-GB" dirty="0" smtClean="0"/>
              <a:t>Confidentiality</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Look after yourself- I understand that some people may find this</a:t>
            </a:r>
            <a:r>
              <a:rPr lang="en-GB" baseline="0" dirty="0" smtClean="0"/>
              <a:t> topic a little uncomfortable, so if you need to leave the room you can.</a:t>
            </a:r>
            <a:endParaRPr lang="en-GB" dirty="0" smtClean="0"/>
          </a:p>
          <a:p>
            <a:r>
              <a:rPr lang="en-GB" dirty="0" smtClean="0"/>
              <a:t>Look after each other</a:t>
            </a:r>
          </a:p>
          <a:p>
            <a:r>
              <a:rPr lang="en-GB" dirty="0" smtClean="0"/>
              <a:t>Ask any questions you have </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a:t>
            </a:fld>
            <a:endParaRPr lang="en-GB"/>
          </a:p>
        </p:txBody>
      </p:sp>
    </p:spTree>
    <p:extLst>
      <p:ext uri="{BB962C8B-B14F-4D97-AF65-F5344CB8AC3E}">
        <p14:creationId xmlns:p14="http://schemas.microsoft.com/office/powerpoint/2010/main" val="58373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Adds to previous slide-</a:t>
            </a:r>
            <a:r>
              <a:rPr lang="en-GB" baseline="0" dirty="0" smtClean="0"/>
              <a:t> </a:t>
            </a:r>
            <a:r>
              <a:rPr lang="en-GB" dirty="0" smtClean="0"/>
              <a:t>How emotions feed in</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10</a:t>
            </a:fld>
            <a:endParaRPr lang="en-GB"/>
          </a:p>
        </p:txBody>
      </p:sp>
    </p:spTree>
    <p:extLst>
      <p:ext uri="{BB962C8B-B14F-4D97-AF65-F5344CB8AC3E}">
        <p14:creationId xmlns:p14="http://schemas.microsoft.com/office/powerpoint/2010/main" val="2157240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How to recognise self-harm</a:t>
            </a:r>
          </a:p>
          <a:p>
            <a:r>
              <a:rPr lang="en-GB" sz="1200" b="0" i="0" kern="1200" dirty="0" smtClean="0">
                <a:solidFill>
                  <a:schemeClr val="tx1"/>
                </a:solidFill>
                <a:effectLst/>
                <a:latin typeface="+mn-lt"/>
                <a:ea typeface="+mn-ea"/>
                <a:cs typeface="+mn-cs"/>
              </a:rPr>
              <a:t>It can be hard to recognise when someone has started to self-harm as they may not want anyone else to know.</a:t>
            </a:r>
          </a:p>
          <a:p>
            <a:r>
              <a:rPr lang="en-GB" sz="1200" b="0" i="0" kern="1200" dirty="0" smtClean="0">
                <a:solidFill>
                  <a:schemeClr val="tx1"/>
                </a:solidFill>
                <a:effectLst/>
                <a:latin typeface="+mn-lt"/>
                <a:ea typeface="+mn-ea"/>
                <a:cs typeface="+mn-cs"/>
              </a:rPr>
              <a:t>There are also many different ways that someone might self-harm.</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Warning signs</a:t>
            </a:r>
          </a:p>
          <a:p>
            <a:pPr marL="457200" indent="-457200">
              <a:buFont typeface="Arial" pitchFamily="34" charset="0"/>
              <a:buChar char="•"/>
            </a:pPr>
            <a:r>
              <a:rPr lang="en-GB" sz="1200" dirty="0" smtClean="0">
                <a:solidFill>
                  <a:schemeClr val="tx1"/>
                </a:solidFill>
              </a:rPr>
              <a:t>Unexplained wounds or scars from cuts, bruises or burns. Usually wrists, arms, thighs or chest</a:t>
            </a:r>
          </a:p>
          <a:p>
            <a:pPr marL="457200" indent="-457200">
              <a:buFont typeface="Arial" pitchFamily="34" charset="0"/>
              <a:buChar char="•"/>
            </a:pPr>
            <a:r>
              <a:rPr lang="en-GB" sz="1200" dirty="0" smtClean="0">
                <a:solidFill>
                  <a:schemeClr val="tx1"/>
                </a:solidFill>
              </a:rPr>
              <a:t>Blood stains on clothing, towels, bedding or tissues</a:t>
            </a:r>
          </a:p>
          <a:p>
            <a:pPr marL="457200" indent="-457200">
              <a:buFont typeface="Arial" pitchFamily="34" charset="0"/>
              <a:buChar char="•"/>
            </a:pPr>
            <a:r>
              <a:rPr lang="en-GB" sz="1200" dirty="0" smtClean="0">
                <a:solidFill>
                  <a:schemeClr val="tx1"/>
                </a:solidFill>
              </a:rPr>
              <a:t>Sharp objects i.e. razors, knives, needles, blades in person’s belongings</a:t>
            </a:r>
          </a:p>
          <a:p>
            <a:pPr marL="457200" indent="-457200">
              <a:buFont typeface="Arial" pitchFamily="34" charset="0"/>
              <a:buChar char="•"/>
            </a:pPr>
            <a:r>
              <a:rPr lang="en-GB" sz="1200" dirty="0" smtClean="0">
                <a:solidFill>
                  <a:schemeClr val="tx1"/>
                </a:solidFill>
              </a:rPr>
              <a:t>Frequent ‘accidents’</a:t>
            </a:r>
          </a:p>
          <a:p>
            <a:pPr marL="457200" indent="-457200">
              <a:buFont typeface="Arial" pitchFamily="34" charset="0"/>
              <a:buChar char="•"/>
            </a:pPr>
            <a:r>
              <a:rPr lang="en-GB" sz="1200" dirty="0" smtClean="0">
                <a:solidFill>
                  <a:schemeClr val="tx1"/>
                </a:solidFill>
              </a:rPr>
              <a:t>Covering up, even in hot weather</a:t>
            </a:r>
          </a:p>
          <a:p>
            <a:pPr marL="457200" indent="-457200">
              <a:buFont typeface="Arial" pitchFamily="34" charset="0"/>
              <a:buChar char="•"/>
            </a:pPr>
            <a:r>
              <a:rPr lang="en-GB" sz="1200" dirty="0" smtClean="0">
                <a:solidFill>
                  <a:schemeClr val="tx1"/>
                </a:solidFill>
              </a:rPr>
              <a:t>Avoiding activities/situations that may require exposure of scars/marks</a:t>
            </a:r>
          </a:p>
          <a:p>
            <a:pPr marL="457200" indent="-457200">
              <a:buFont typeface="Arial" pitchFamily="34" charset="0"/>
              <a:buChar char="•"/>
            </a:pPr>
            <a:r>
              <a:rPr lang="en-GB" sz="1200" dirty="0" smtClean="0">
                <a:solidFill>
                  <a:schemeClr val="tx1"/>
                </a:solidFill>
              </a:rPr>
              <a:t>Needing to be alone for long periods of time, especially in the bedroom or bathroom </a:t>
            </a:r>
          </a:p>
          <a:p>
            <a:pPr marL="457200" indent="-457200">
              <a:buFont typeface="Arial" pitchFamily="34" charset="0"/>
              <a:buChar char="•"/>
            </a:pPr>
            <a:r>
              <a:rPr lang="en-GB" sz="1200" dirty="0" smtClean="0">
                <a:solidFill>
                  <a:schemeClr val="tx1"/>
                </a:solidFill>
              </a:rPr>
              <a:t>Isolation or irritability </a:t>
            </a:r>
          </a:p>
          <a:p>
            <a:pPr marL="457200" indent="-457200">
              <a:buFont typeface="Arial" pitchFamily="34" charset="0"/>
              <a:buChar char="•"/>
            </a:pPr>
            <a:r>
              <a:rPr lang="en-GB" sz="1200" dirty="0" smtClean="0">
                <a:solidFill>
                  <a:schemeClr val="tx1"/>
                </a:solidFill>
              </a:rPr>
              <a:t>Withdrawal</a:t>
            </a:r>
          </a:p>
          <a:p>
            <a:pPr marL="457200" indent="-457200">
              <a:buFont typeface="Arial" pitchFamily="34" charset="0"/>
              <a:buChar char="•"/>
            </a:pPr>
            <a:r>
              <a:rPr lang="en-GB" sz="1200" dirty="0" smtClean="0">
                <a:solidFill>
                  <a:schemeClr val="tx1"/>
                </a:solidFill>
              </a:rPr>
              <a:t>Anger/frustration</a:t>
            </a:r>
          </a:p>
          <a:p>
            <a:pPr marL="457200" indent="-457200">
              <a:buFont typeface="Arial" pitchFamily="34" charset="0"/>
              <a:buChar char="•"/>
            </a:pPr>
            <a:r>
              <a:rPr lang="en-GB" sz="1200" dirty="0" smtClean="0">
                <a:solidFill>
                  <a:schemeClr val="tx1"/>
                </a:solidFill>
              </a:rPr>
              <a:t>Signs of low mood/depression </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11</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 What can help</a:t>
            </a: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 Remember to take extra care of yourself-</a:t>
            </a:r>
            <a:r>
              <a:rPr lang="en-GB" baseline="0" dirty="0" smtClean="0"/>
              <a:t> </a:t>
            </a:r>
            <a:r>
              <a:rPr lang="en-GB" sz="1200" b="0" i="0" kern="1200" dirty="0" smtClean="0">
                <a:solidFill>
                  <a:schemeClr val="tx1"/>
                </a:solidFill>
                <a:effectLst/>
                <a:latin typeface="+mn-lt"/>
                <a:ea typeface="+mn-ea"/>
                <a:cs typeface="+mn-cs"/>
              </a:rPr>
              <a:t>If you know or suspect your child is engaging in self-harm, it's natural to feel a whole range of emotions. You might feel shocked, angry, sad, disappointed, confused, or scared. You might feel hurt that your teen didn't come to you for help or feel guilty that you didn't know about it. All of these emotions are completely understandable. But it's not your fault, and it's not your teen's fault.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Helping your child recover from self-harm will take energy and patience. It is important to get support for yourself, if required.</a:t>
            </a:r>
            <a:r>
              <a:rPr lang="en-GB" baseline="0" dirty="0" smtClean="0"/>
              <a:t>  </a:t>
            </a:r>
            <a:r>
              <a:rPr lang="en-GB" dirty="0" smtClean="0"/>
              <a:t>It may be difficult to support your child if you are also stressed, tired and upset.</a:t>
            </a:r>
          </a:p>
          <a:p>
            <a:endParaRPr lang="en-GB" dirty="0" smtClean="0"/>
          </a:p>
          <a:p>
            <a:r>
              <a:rPr lang="en-GB" sz="1200" b="0" i="0" kern="1200" dirty="0" smtClean="0">
                <a:solidFill>
                  <a:schemeClr val="tx1"/>
                </a:solidFill>
                <a:effectLst/>
                <a:latin typeface="+mn-lt"/>
                <a:ea typeface="+mn-ea"/>
                <a:cs typeface="+mn-cs"/>
              </a:rPr>
              <a:t>Be aware that you can influence how your child responds to stress and pressure by setting a good example.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2. Offer them emotional support:</a:t>
            </a:r>
          </a:p>
          <a:p>
            <a:r>
              <a:rPr lang="en-GB" sz="1200" b="0" i="0" kern="1200" dirty="0" smtClean="0">
                <a:solidFill>
                  <a:schemeClr val="tx1"/>
                </a:solidFill>
                <a:effectLst/>
                <a:latin typeface="+mn-lt"/>
                <a:ea typeface="+mn-ea"/>
                <a:cs typeface="+mn-cs"/>
              </a:rPr>
              <a:t>Keep open communication between you and your child and remember they may feel ashamed of their self-harm and find it very difficult to talk about</a:t>
            </a:r>
          </a:p>
          <a:p>
            <a:r>
              <a:rPr lang="en-GB" sz="1200" b="0" i="0" kern="1200" dirty="0" smtClean="0">
                <a:solidFill>
                  <a:schemeClr val="tx1"/>
                </a:solidFill>
                <a:effectLst/>
                <a:latin typeface="+mn-lt"/>
                <a:ea typeface="+mn-ea"/>
                <a:cs typeface="+mn-cs"/>
              </a:rPr>
              <a:t>Let them know you are there to support them and ready to listen.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If they do feel ready to talk, try to just listen and not ask too many questions about why they’ve been self-harming, so it doesn’t seem like you’re judging them.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Try to understand their emotions and experiences, without judging them.</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Collaborative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Consider</a:t>
            </a:r>
            <a:r>
              <a:rPr lang="en-GB" sz="1200" b="0" i="0" kern="1200" baseline="0" dirty="0" smtClean="0">
                <a:solidFill>
                  <a:schemeClr val="tx1"/>
                </a:solidFill>
                <a:effectLst/>
                <a:latin typeface="+mn-lt"/>
                <a:ea typeface="+mn-ea"/>
                <a:cs typeface="+mn-cs"/>
              </a:rPr>
              <a:t> body language, facial expressions and tone.</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A289E7-7D14-47ED-B516-ABA539E0AEB8}" type="slidenum">
              <a:rPr lang="en-GB" smtClean="0"/>
              <a:t>12</a:t>
            </a:fld>
            <a:endParaRPr lang="en-GB"/>
          </a:p>
        </p:txBody>
      </p:sp>
    </p:spTree>
    <p:extLst>
      <p:ext uri="{BB962C8B-B14F-4D97-AF65-F5344CB8AC3E}">
        <p14:creationId xmlns:p14="http://schemas.microsoft.com/office/powerpoint/2010/main" val="939446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hlinkClick r:id="rId3"/>
              </a:rPr>
              <a:t>3. Focus on what's causing the self-harm</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Remember the self-harm is a coping mechanism. It is a symptom of an underlying problem.</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It can be more helpful to focus on helping them with what’s causing their feelings rather than on the self-harm itself.</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Seek professional help. Your child may need a risk assessment from a qualified mental health professional. Talk to your GP and explore whether your child can be referred to your local Child and Adolescent Mental Health Services (CAMHS).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Sometimes hiding or taking away something a child is using to self-harm can lead to them finding other ways to hurt themselves. You could try asking your child what would be most helpful for them and ask them to tell you when they feel they want to hurt themselves.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Sometimes, it might be possible to come to an agreement where your child tells you when they’ve hurt themselves. It’s important to make sure any injuries or cuts are cleaned and properly taken care of. Any serious injuries should be treated right away in a hospital.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Keep firm boundaries and don’t be afraid of disciplining your child. It is helpful to keep a sense of normality and this will help your child feel secure and emotionally stable.</a:t>
            </a:r>
          </a:p>
          <a:p>
            <a:endParaRPr lang="en-GB" sz="1200" b="0" i="0" kern="1200" dirty="0" smtClean="0">
              <a:solidFill>
                <a:schemeClr val="tx1"/>
              </a:solidFill>
              <a:effectLst/>
              <a:latin typeface="+mn-lt"/>
              <a:ea typeface="+mn-ea"/>
              <a:cs typeface="+mn-cs"/>
            </a:endParaRP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1A289E7-7D14-47ED-B516-ABA539E0AEB8}" type="slidenum">
              <a:rPr lang="en-GB" smtClean="0"/>
              <a:t>13</a:t>
            </a:fld>
            <a:endParaRPr lang="en-GB"/>
          </a:p>
        </p:txBody>
      </p:sp>
    </p:spTree>
    <p:extLst>
      <p:ext uri="{BB962C8B-B14F-4D97-AF65-F5344CB8AC3E}">
        <p14:creationId xmlns:p14="http://schemas.microsoft.com/office/powerpoint/2010/main" val="939446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Encourage them to find healthy ways to cope</a:t>
            </a:r>
          </a:p>
          <a:p>
            <a:r>
              <a:rPr lang="en-GB" sz="1200" b="0" i="0" kern="1200" dirty="0" smtClean="0">
                <a:solidFill>
                  <a:schemeClr val="tx1"/>
                </a:solidFill>
                <a:effectLst/>
                <a:latin typeface="+mn-lt"/>
                <a:ea typeface="+mn-ea"/>
                <a:cs typeface="+mn-cs"/>
              </a:rPr>
              <a:t>Instead of simply asking a child to stop self-harming, it can be helpful to suggest something they could do instead to cope with difficult feelings.</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1" i="0" kern="1200" dirty="0" smtClean="0">
                <a:solidFill>
                  <a:schemeClr val="tx1"/>
                </a:solidFill>
                <a:effectLst/>
                <a:latin typeface="+mn-lt"/>
                <a:ea typeface="+mn-ea"/>
                <a:cs typeface="+mn-cs"/>
              </a:rPr>
              <a:t>Talk through activities (more suggestions attached)-</a:t>
            </a:r>
            <a:r>
              <a:rPr lang="en-GB" sz="1200" b="0" i="0" kern="1200" dirty="0" smtClean="0">
                <a:solidFill>
                  <a:schemeClr val="tx1"/>
                </a:solidFill>
                <a:effectLst/>
                <a:latin typeface="+mn-lt"/>
                <a:ea typeface="+mn-ea"/>
                <a:cs typeface="+mn-cs"/>
              </a:rPr>
              <a:t>Some</a:t>
            </a:r>
            <a:r>
              <a:rPr lang="en-GB" sz="1200" b="1"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things young people who’ve spoken to us have found helpful are: soothing/stress relief/distraction</a:t>
            </a:r>
            <a:r>
              <a:rPr lang="en-GB" sz="1200" b="0" i="0" kern="1200" baseline="0" dirty="0" smtClean="0">
                <a:solidFill>
                  <a:schemeClr val="tx1"/>
                </a:solidFill>
                <a:effectLst/>
                <a:latin typeface="+mn-lt"/>
                <a:ea typeface="+mn-ea"/>
                <a:cs typeface="+mn-cs"/>
              </a:rPr>
              <a:t> techniques</a:t>
            </a:r>
            <a:endParaRPr lang="en-GB" sz="1200" b="0" i="0" kern="1200" dirty="0" smtClean="0">
              <a:solidFill>
                <a:schemeClr val="tx1"/>
              </a:solidFill>
              <a:effectLst/>
              <a:latin typeface="+mn-lt"/>
              <a:ea typeface="+mn-ea"/>
              <a:cs typeface="+mn-cs"/>
            </a:endParaRPr>
          </a:p>
          <a:p>
            <a:pPr lvl="1"/>
            <a:r>
              <a:rPr lang="en-GB" sz="1200" b="0" i="0" kern="1200" dirty="0" smtClean="0">
                <a:solidFill>
                  <a:schemeClr val="tx1"/>
                </a:solidFill>
                <a:effectLst/>
                <a:latin typeface="+mn-lt"/>
                <a:ea typeface="+mn-ea"/>
                <a:cs typeface="+mn-cs"/>
              </a:rPr>
              <a:t>paint, draw or scribble in red ink</a:t>
            </a:r>
          </a:p>
          <a:p>
            <a:pPr lvl="1"/>
            <a:r>
              <a:rPr lang="en-GB" sz="1200" b="0" i="0" kern="1200" dirty="0" smtClean="0">
                <a:solidFill>
                  <a:schemeClr val="tx1"/>
                </a:solidFill>
                <a:effectLst/>
                <a:latin typeface="+mn-lt"/>
                <a:ea typeface="+mn-ea"/>
                <a:cs typeface="+mn-cs"/>
              </a:rPr>
              <a:t>hold an ice cube in your hand until it melts</a:t>
            </a:r>
          </a:p>
          <a:p>
            <a:pPr lvl="1"/>
            <a:r>
              <a:rPr lang="en-GB" sz="1200" b="0" i="0" kern="1200" dirty="0" smtClean="0">
                <a:solidFill>
                  <a:schemeClr val="tx1"/>
                </a:solidFill>
                <a:effectLst/>
                <a:latin typeface="+mn-lt"/>
                <a:ea typeface="+mn-ea"/>
                <a:cs typeface="+mn-cs"/>
              </a:rPr>
              <a:t>write down your negative feelings then rip the paper up</a:t>
            </a:r>
          </a:p>
          <a:p>
            <a:pPr lvl="1"/>
            <a:r>
              <a:rPr lang="en-GB" sz="1200" b="0" i="0" kern="1200" dirty="0" smtClean="0">
                <a:solidFill>
                  <a:schemeClr val="tx1"/>
                </a:solidFill>
                <a:effectLst/>
                <a:latin typeface="+mn-lt"/>
                <a:ea typeface="+mn-ea"/>
                <a:cs typeface="+mn-cs"/>
              </a:rPr>
              <a:t>wear an elastic band on your wrist and snap it every time you feel the urge to self-harm</a:t>
            </a:r>
          </a:p>
          <a:p>
            <a:pPr lvl="1"/>
            <a:r>
              <a:rPr lang="en-GB" sz="1200" b="0" i="0" kern="1200" dirty="0" smtClean="0">
                <a:solidFill>
                  <a:schemeClr val="tx1"/>
                </a:solidFill>
                <a:effectLst/>
                <a:latin typeface="+mn-lt"/>
                <a:ea typeface="+mn-ea"/>
                <a:cs typeface="+mn-cs"/>
              </a:rPr>
              <a:t>listen to music</a:t>
            </a:r>
          </a:p>
          <a:p>
            <a:pPr lvl="1"/>
            <a:r>
              <a:rPr lang="en-GB" sz="1200" b="0" i="0" kern="1200" dirty="0" smtClean="0">
                <a:solidFill>
                  <a:schemeClr val="tx1"/>
                </a:solidFill>
                <a:effectLst/>
                <a:latin typeface="+mn-lt"/>
                <a:ea typeface="+mn-ea"/>
                <a:cs typeface="+mn-cs"/>
              </a:rPr>
              <a:t>punching or screaming into a pillow</a:t>
            </a:r>
          </a:p>
          <a:p>
            <a:pPr lvl="1"/>
            <a:r>
              <a:rPr lang="en-GB" sz="1200" b="0" i="0" kern="1200" dirty="0" smtClean="0">
                <a:solidFill>
                  <a:schemeClr val="tx1"/>
                </a:solidFill>
                <a:effectLst/>
                <a:latin typeface="+mn-lt"/>
                <a:ea typeface="+mn-ea"/>
                <a:cs typeface="+mn-cs"/>
              </a:rPr>
              <a:t>talk to friends or family</a:t>
            </a:r>
          </a:p>
          <a:p>
            <a:pPr lvl="1"/>
            <a:r>
              <a:rPr lang="en-GB" sz="1200" b="0" i="0" kern="1200" dirty="0" smtClean="0">
                <a:solidFill>
                  <a:schemeClr val="tx1"/>
                </a:solidFill>
                <a:effectLst/>
                <a:latin typeface="+mn-lt"/>
                <a:ea typeface="+mn-ea"/>
                <a:cs typeface="+mn-cs"/>
              </a:rPr>
              <a:t>take a bath or shower</a:t>
            </a:r>
          </a:p>
          <a:p>
            <a:pPr lvl="1"/>
            <a:r>
              <a:rPr lang="en-GB" sz="1200" b="0" i="0" kern="1200" dirty="0" smtClean="0">
                <a:solidFill>
                  <a:schemeClr val="tx1"/>
                </a:solidFill>
                <a:effectLst/>
                <a:latin typeface="+mn-lt"/>
                <a:ea typeface="+mn-ea"/>
                <a:cs typeface="+mn-cs"/>
              </a:rPr>
              <a:t>exercise</a:t>
            </a:r>
          </a:p>
          <a:p>
            <a:pPr lvl="1"/>
            <a:r>
              <a:rPr lang="en-GB" sz="1200" b="0" i="0" kern="1200" dirty="0" smtClean="0">
                <a:solidFill>
                  <a:schemeClr val="tx1"/>
                </a:solidFill>
                <a:effectLst/>
                <a:latin typeface="+mn-lt"/>
                <a:ea typeface="+mn-ea"/>
                <a:cs typeface="+mn-cs"/>
              </a:rPr>
              <a:t>watch your favourite funny film.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Keep firm boundaries and don’t be afraid of disciplining your child. It is helpful to keep a sense of normality and this will help your child feel secure and emotionally stable.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let them be in control of their decisions, but get them medical attention if needed</a:t>
            </a:r>
          </a:p>
          <a:p>
            <a:r>
              <a:rPr lang="en-GB" sz="1200" b="1" i="0" kern="1200" dirty="0" smtClean="0">
                <a:solidFill>
                  <a:schemeClr val="tx1"/>
                </a:solidFill>
                <a:effectLst/>
                <a:latin typeface="+mn-lt"/>
                <a:ea typeface="+mn-ea"/>
                <a:cs typeface="+mn-cs"/>
              </a:rPr>
              <a:t>Set a good example.</a:t>
            </a:r>
            <a:r>
              <a:rPr lang="en-GB" sz="1200" b="0" i="0" kern="1200" dirty="0" smtClean="0">
                <a:solidFill>
                  <a:schemeClr val="tx1"/>
                </a:solidFill>
                <a:effectLst/>
                <a:latin typeface="+mn-lt"/>
                <a:ea typeface="+mn-ea"/>
                <a:cs typeface="+mn-cs"/>
              </a:rPr>
              <a:t> Be aware that you can influence how your child responds to stress and pressure by setting a good example. </a:t>
            </a: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1A289E7-7D14-47ED-B516-ABA539E0AEB8}" type="slidenum">
              <a:rPr lang="en-GB" smtClean="0"/>
              <a:t>14</a:t>
            </a:fld>
            <a:endParaRPr lang="en-GB"/>
          </a:p>
        </p:txBody>
      </p:sp>
    </p:spTree>
    <p:extLst>
      <p:ext uri="{BB962C8B-B14F-4D97-AF65-F5344CB8AC3E}">
        <p14:creationId xmlns:p14="http://schemas.microsoft.com/office/powerpoint/2010/main" val="939446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smtClean="0">
                <a:solidFill>
                  <a:srgbClr val="212B32"/>
                </a:solidFill>
                <a:effectLst/>
                <a:latin typeface="Frutiger W01"/>
              </a:rPr>
              <a:t>Talk through slide</a:t>
            </a:r>
          </a:p>
          <a:p>
            <a:endParaRPr lang="en-GB" b="0" i="0" dirty="0" smtClean="0">
              <a:solidFill>
                <a:srgbClr val="212B32"/>
              </a:solidFill>
              <a:effectLst/>
              <a:latin typeface="Frutiger W01"/>
            </a:endParaRPr>
          </a:p>
          <a:p>
            <a:endParaRPr lang="en-GB" b="0" i="0" dirty="0" smtClean="0">
              <a:solidFill>
                <a:srgbClr val="212B32"/>
              </a:solidFill>
              <a:effectLst/>
              <a:latin typeface="Frutiger W01"/>
            </a:endParaRPr>
          </a:p>
          <a:p>
            <a:endParaRPr lang="en-GB" b="0" i="0" dirty="0">
              <a:solidFill>
                <a:srgbClr val="212B32"/>
              </a:solidFill>
              <a:effectLst/>
              <a:latin typeface="Frutiger W01"/>
            </a:endParaRPr>
          </a:p>
        </p:txBody>
      </p:sp>
      <p:sp>
        <p:nvSpPr>
          <p:cNvPr id="4" name="Slide Number Placeholder 3"/>
          <p:cNvSpPr>
            <a:spLocks noGrp="1"/>
          </p:cNvSpPr>
          <p:nvPr>
            <p:ph type="sldNum" sz="quarter" idx="10"/>
          </p:nvPr>
        </p:nvSpPr>
        <p:spPr/>
        <p:txBody>
          <a:bodyPr/>
          <a:lstStyle/>
          <a:p>
            <a:fld id="{B1A289E7-7D14-47ED-B516-ABA539E0AEB8}" type="slidenum">
              <a:rPr lang="en-GB" smtClean="0"/>
              <a:t>15</a:t>
            </a:fld>
            <a:endParaRPr lang="en-GB"/>
          </a:p>
        </p:txBody>
      </p:sp>
    </p:spTree>
    <p:extLst>
      <p:ext uri="{BB962C8B-B14F-4D97-AF65-F5344CB8AC3E}">
        <p14:creationId xmlns:p14="http://schemas.microsoft.com/office/powerpoint/2010/main" val="321064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a:t>
            </a:r>
            <a:r>
              <a:rPr lang="en-GB" baseline="0" dirty="0" smtClean="0"/>
              <a:t> through slide</a:t>
            </a:r>
            <a:endParaRPr lang="en-GB" dirty="0" smtClean="0"/>
          </a:p>
        </p:txBody>
      </p:sp>
      <p:sp>
        <p:nvSpPr>
          <p:cNvPr id="4" name="Slide Number Placeholder 3"/>
          <p:cNvSpPr>
            <a:spLocks noGrp="1"/>
          </p:cNvSpPr>
          <p:nvPr>
            <p:ph type="sldNum" sz="quarter" idx="10"/>
          </p:nvPr>
        </p:nvSpPr>
        <p:spPr/>
        <p:txBody>
          <a:bodyPr/>
          <a:lstStyle/>
          <a:p>
            <a:fld id="{B1A289E7-7D14-47ED-B516-ABA539E0AEB8}" type="slidenum">
              <a:rPr lang="en-GB" smtClean="0"/>
              <a:t>16</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17</a:t>
            </a:fld>
            <a:endParaRPr lang="en-GB"/>
          </a:p>
        </p:txBody>
      </p:sp>
    </p:spTree>
    <p:extLst>
      <p:ext uri="{BB962C8B-B14F-4D97-AF65-F5344CB8AC3E}">
        <p14:creationId xmlns:p14="http://schemas.microsoft.com/office/powerpoint/2010/main" val="1141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212B32"/>
                </a:solidFill>
              </a:rPr>
              <a:t>What is self-harm?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212B3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212B32"/>
                </a:solidFill>
              </a:rPr>
              <a:t>Discussion</a:t>
            </a:r>
            <a:r>
              <a:rPr lang="en-GB" sz="1200" b="0" baseline="0" dirty="0" smtClean="0">
                <a:solidFill>
                  <a:srgbClr val="212B32"/>
                </a:solidFill>
              </a:rPr>
              <a:t> (if appropriate)- What words do you think of, when you hear the words ‘self-harm’?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solidFill>
                  <a:srgbClr val="212B32"/>
                </a:solidFill>
              </a:rPr>
              <a:t>How would you define self-harm, talk to the person next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baseline="0" dirty="0" smtClean="0">
              <a:solidFill>
                <a:srgbClr val="212B3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solidFill>
                  <a:srgbClr val="212B32"/>
                </a:solidFill>
              </a:rPr>
              <a:t>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212B3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Mental Health Foundation-</a:t>
            </a:r>
            <a:r>
              <a:rPr lang="en-GB" baseline="0" dirty="0" smtClean="0"/>
              <a:t> </a:t>
            </a:r>
            <a:r>
              <a:rPr lang="en-GB" dirty="0" smtClean="0"/>
              <a:t>describes self-harm as any behaviour where someone intentionally damages or injures their body, usually as a way to help cope with difficult or distressing thoughts and feelings. </a:t>
            </a:r>
            <a:endParaRPr lang="en-GB" sz="1200" b="0" dirty="0" smtClean="0">
              <a:solidFill>
                <a:srgbClr val="212B3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212B3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More</a:t>
            </a:r>
            <a:r>
              <a:rPr lang="en-GB" baseline="0" dirty="0" smtClean="0"/>
              <a:t> official quote of what self-harm is. Demonstrates it is a maladaptive coping strategy – self destructive. Most people adopt some self destructive behaviours at times even if they don’t realise it, to avoid being alone with their thoughts and feelings. They may smoke, eat or drink too much or work extra hard at work or school. What is worth remembering is that it is a temporary relief – it doesn’t change or resolve the issues leading to self-harm. </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212B3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212B32"/>
                </a:solidFill>
              </a:rPr>
              <a:t>Self-harm is a behaviour- not an illness</a:t>
            </a:r>
            <a:endParaRPr lang="en-GB" sz="1200" b="0" dirty="0">
              <a:solidFill>
                <a:srgbClr val="212B32"/>
              </a:solidFill>
            </a:endParaRPr>
          </a:p>
        </p:txBody>
      </p:sp>
      <p:sp>
        <p:nvSpPr>
          <p:cNvPr id="4" name="Slide Number Placeholder 3"/>
          <p:cNvSpPr>
            <a:spLocks noGrp="1"/>
          </p:cNvSpPr>
          <p:nvPr>
            <p:ph type="sldNum" sz="quarter" idx="10"/>
          </p:nvPr>
        </p:nvSpPr>
        <p:spPr/>
        <p:txBody>
          <a:bodyPr/>
          <a:lstStyle/>
          <a:p>
            <a:fld id="{B1A289E7-7D14-47ED-B516-ABA539E0AEB8}" type="slidenum">
              <a:rPr lang="en-GB" smtClean="0"/>
              <a:t>2</a:t>
            </a:fld>
            <a:endParaRPr lang="en-GB"/>
          </a:p>
        </p:txBody>
      </p:sp>
    </p:spTree>
    <p:extLst>
      <p:ext uri="{BB962C8B-B14F-4D97-AF65-F5344CB8AC3E}">
        <p14:creationId xmlns:p14="http://schemas.microsoft.com/office/powerpoint/2010/main" val="119490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smtClean="0">
              <a:solidFill>
                <a:srgbClr val="212B3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212B32"/>
                </a:solidFill>
              </a:rPr>
              <a:t>Discussion</a:t>
            </a:r>
            <a:r>
              <a:rPr lang="en-GB" sz="1200" b="0" dirty="0" smtClean="0">
                <a:solidFill>
                  <a:srgbClr val="212B32"/>
                </a:solidFill>
              </a:rPr>
              <a:t>-</a:t>
            </a:r>
            <a:r>
              <a:rPr lang="en-GB" sz="1200" b="0" baseline="0" dirty="0" smtClean="0">
                <a:solidFill>
                  <a:srgbClr val="212B32"/>
                </a:solidFill>
              </a:rPr>
              <a:t> ask audience to name/or discuss, if appropriate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212B3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It most frequently takes the form of cutting, burning or non-lethal overdoses. However, it can also be any behaviour that causes injury – no matter how minor, or high-risk behaviours.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Basically, any behaviour that that causes harm or injury to someone as a way to deal with difficult emotions can be seen as self-harm. (</a:t>
            </a:r>
            <a:r>
              <a:rPr lang="en-GB" sz="1200" b="0" dirty="0" smtClean="0">
                <a:solidFill>
                  <a:srgbClr val="212B32"/>
                </a:solidFill>
              </a:rPr>
              <a:t>Hair pulling, scratching,</a:t>
            </a:r>
            <a:r>
              <a:rPr lang="en-GB" sz="1200" b="0" baseline="0" dirty="0" smtClean="0">
                <a:solidFill>
                  <a:srgbClr val="212B32"/>
                </a:solidFill>
              </a:rPr>
              <a:t> bruising, poisoning, biting etc.)</a:t>
            </a:r>
            <a:endParaRPr lang="en-GB" sz="1200" b="1" dirty="0" smtClean="0">
              <a:solidFill>
                <a:srgbClr val="212B3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212B3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212B32"/>
                </a:solidFill>
              </a:rPr>
              <a:t>Research shows that girls are more likely</a:t>
            </a:r>
            <a:r>
              <a:rPr lang="en-GB" sz="1200" b="0" baseline="0" dirty="0" smtClean="0">
                <a:solidFill>
                  <a:srgbClr val="212B32"/>
                </a:solidFill>
              </a:rPr>
              <a:t> to use cutting as their method of harm, while boys tend to self-hit.</a:t>
            </a:r>
            <a:endParaRPr lang="en-GB" sz="1200" b="0" dirty="0">
              <a:solidFill>
                <a:srgbClr val="212B32"/>
              </a:solidFill>
            </a:endParaRPr>
          </a:p>
        </p:txBody>
      </p:sp>
      <p:sp>
        <p:nvSpPr>
          <p:cNvPr id="4" name="Slide Number Placeholder 3"/>
          <p:cNvSpPr>
            <a:spLocks noGrp="1"/>
          </p:cNvSpPr>
          <p:nvPr>
            <p:ph type="sldNum" sz="quarter" idx="10"/>
          </p:nvPr>
        </p:nvSpPr>
        <p:spPr/>
        <p:txBody>
          <a:bodyPr/>
          <a:lstStyle/>
          <a:p>
            <a:fld id="{B1A289E7-7D14-47ED-B516-ABA539E0AEB8}" type="slidenum">
              <a:rPr lang="en-GB" smtClean="0"/>
              <a:t>3</a:t>
            </a:fld>
            <a:endParaRPr lang="en-GB"/>
          </a:p>
        </p:txBody>
      </p:sp>
    </p:spTree>
    <p:extLst>
      <p:ext uri="{BB962C8B-B14F-4D97-AF65-F5344CB8AC3E}">
        <p14:creationId xmlns:p14="http://schemas.microsoft.com/office/powerpoint/2010/main" val="1194905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There is no such thing as a typical young person who self-harms. Self-harm is something that can affect anyone.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“Self-harm does not discriminate on the basis of gender, race, age, religion, disability or sexual orientation.”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a:defRPr/>
            </a:pPr>
            <a:r>
              <a:rPr lang="en-GB" dirty="0" smtClean="0"/>
              <a:t>most prevalent  in adolescents and young adults aged between 11-25.  Usually starting with the onset of puberty.</a:t>
            </a:r>
            <a:r>
              <a:rPr lang="en-GB" sz="1200" b="0" i="0" kern="1200" dirty="0" smtClean="0">
                <a:solidFill>
                  <a:schemeClr val="tx1"/>
                </a:solidFill>
                <a:effectLst/>
                <a:latin typeface="+mn-lt"/>
                <a:ea typeface="+mn-ea"/>
                <a:cs typeface="+mn-cs"/>
              </a:rPr>
              <a:t> This age represents a time of great physical, social and mental change and development.</a:t>
            </a:r>
            <a:endParaRPr lang="en-GB" dirty="0" smtClean="0"/>
          </a:p>
          <a:p>
            <a:pPr lvl="0">
              <a:defRPr/>
            </a:pPr>
            <a:endParaRPr lang="en-GB" dirty="0" smtClean="0"/>
          </a:p>
        </p:txBody>
      </p:sp>
      <p:sp>
        <p:nvSpPr>
          <p:cNvPr id="4" name="Slide Number Placeholder 3"/>
          <p:cNvSpPr>
            <a:spLocks noGrp="1"/>
          </p:cNvSpPr>
          <p:nvPr>
            <p:ph type="sldNum" sz="quarter" idx="10"/>
          </p:nvPr>
        </p:nvSpPr>
        <p:spPr/>
        <p:txBody>
          <a:bodyPr/>
          <a:lstStyle/>
          <a:p>
            <a:fld id="{B1A289E7-7D14-47ED-B516-ABA539E0AEB8}" type="slidenum">
              <a:rPr lang="en-GB" smtClean="0"/>
              <a:t>4</a:t>
            </a:fld>
            <a:endParaRPr lang="en-GB"/>
          </a:p>
        </p:txBody>
      </p:sp>
    </p:spTree>
    <p:extLst>
      <p:ext uri="{BB962C8B-B14F-4D97-AF65-F5344CB8AC3E}">
        <p14:creationId xmlns:p14="http://schemas.microsoft.com/office/powerpoint/2010/main" val="119490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It’s believed that around 10% of young people self-harm, (that is on average 3 per class), but the figure could be as high as 20%.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rgbClr val="FF0000"/>
                </a:solidFill>
              </a:rPr>
              <a:t>This is due to</a:t>
            </a:r>
            <a:r>
              <a:rPr lang="en-GB" b="0" baseline="0" dirty="0" smtClean="0">
                <a:solidFill>
                  <a:srgbClr val="FF0000"/>
                </a:solidFill>
              </a:rPr>
              <a:t> self-harm often being a hidden and secretive behaviour- stigma still attached. Therefore many cases will go unreported</a:t>
            </a:r>
            <a:r>
              <a:rPr lang="en-GB" sz="1200" b="0" baseline="0" dirty="0" smtClean="0">
                <a:solidFill>
                  <a:srgbClr val="FF0000"/>
                </a:solidFill>
              </a:rPr>
              <a:t>, and will not reflect the true prevalence- </a:t>
            </a:r>
            <a:r>
              <a:rPr lang="en-GB" sz="1200" b="1" baseline="0" dirty="0" smtClean="0">
                <a:solidFill>
                  <a:srgbClr val="FF0000"/>
                </a:solidFill>
              </a:rPr>
              <a:t>use diagram</a:t>
            </a:r>
            <a:endParaRPr lang="en-GB" b="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Some research indicates </a:t>
            </a:r>
            <a:r>
              <a:rPr lang="en-GB" u="sng" dirty="0" smtClean="0"/>
              <a:t>four times </a:t>
            </a:r>
            <a:r>
              <a:rPr lang="en-GB" dirty="0" smtClean="0"/>
              <a:t>as many females as males self-harm-</a:t>
            </a:r>
            <a:r>
              <a:rPr lang="en-GB" baseline="0" dirty="0" smtClean="0"/>
              <a:t> Males are less likely to come forward and talk about their difficulties</a:t>
            </a:r>
            <a:endParaRPr lang="en-GB" dirty="0" smtClean="0"/>
          </a:p>
          <a:p>
            <a:pPr lvl="0">
              <a:defRPr/>
            </a:pPr>
            <a:endParaRPr lang="en-GB" dirty="0" smtClean="0"/>
          </a:p>
          <a:p>
            <a:pPr>
              <a:defRPr/>
            </a:pPr>
            <a:r>
              <a:rPr lang="en-GB" dirty="0" smtClean="0"/>
              <a:t>The level of reported incidents has risen by 68 % in the last 10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212B3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212B32"/>
              </a:solidFill>
            </a:endParaRPr>
          </a:p>
        </p:txBody>
      </p:sp>
      <p:sp>
        <p:nvSpPr>
          <p:cNvPr id="4" name="Slide Number Placeholder 3"/>
          <p:cNvSpPr>
            <a:spLocks noGrp="1"/>
          </p:cNvSpPr>
          <p:nvPr>
            <p:ph type="sldNum" sz="quarter" idx="10"/>
          </p:nvPr>
        </p:nvSpPr>
        <p:spPr/>
        <p:txBody>
          <a:bodyPr/>
          <a:lstStyle/>
          <a:p>
            <a:fld id="{B1A289E7-7D14-47ED-B516-ABA539E0AEB8}" type="slidenum">
              <a:rPr lang="en-GB" smtClean="0"/>
              <a:t>5</a:t>
            </a:fld>
            <a:endParaRPr lang="en-GB"/>
          </a:p>
        </p:txBody>
      </p:sp>
    </p:spTree>
    <p:extLst>
      <p:ext uri="{BB962C8B-B14F-4D97-AF65-F5344CB8AC3E}">
        <p14:creationId xmlns:p14="http://schemas.microsoft.com/office/powerpoint/2010/main" val="119490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Discussion</a:t>
            </a:r>
            <a:r>
              <a:rPr lang="en-GB" dirty="0" smtClean="0"/>
              <a:t>-Look at these statements-  what do you think when you read</a:t>
            </a:r>
            <a:r>
              <a:rPr lang="en-GB" baseline="0" dirty="0" smtClean="0"/>
              <a:t> these? Have you heard these before? Discuss with a partner</a:t>
            </a:r>
            <a:endParaRPr lang="en-GB" dirty="0" smtClean="0"/>
          </a:p>
          <a:p>
            <a:endParaRPr lang="en-GB" dirty="0" smtClean="0"/>
          </a:p>
          <a:p>
            <a:r>
              <a:rPr lang="en-GB" dirty="0" smtClean="0"/>
              <a:t>There are lots of myths attached to self-harm. This isn’t surprising – myths and misunderstandings often arise when a problem like self-harm is poorly understood. Negative stereotypes can be powerful. </a:t>
            </a:r>
          </a:p>
          <a:p>
            <a:endParaRPr lang="en-GB" dirty="0" smtClean="0"/>
          </a:p>
          <a:p>
            <a:r>
              <a:rPr lang="en-GB" dirty="0" smtClean="0"/>
              <a:t>MYTH: ‘Self-harm is attention-seeking’ One of the most common stereotypes is that self-harm is about ‘attention seeking’. This is not the case. Many people who self-harm don’t talk to anyone about what they are going through for a long time and it can be very hard for them to find enough courage to ask for help.</a:t>
            </a:r>
          </a:p>
          <a:p>
            <a:endParaRPr lang="en-GB" dirty="0" smtClean="0"/>
          </a:p>
          <a:p>
            <a:r>
              <a:rPr lang="en-GB" dirty="0" smtClean="0"/>
              <a:t>MYTH: ‘Self-harm is a goth thing’ Self-harm has been stereotyped to be seen as part of youth subcultures such as “goth” or “emo”. While there is some research suggesting a link, there is no conclusive evidence of this with little or no evidence supporting the belief that self-harm is part of any particular young person subculture. </a:t>
            </a:r>
          </a:p>
          <a:p>
            <a:endParaRPr lang="en-GB" dirty="0" smtClean="0"/>
          </a:p>
          <a:p>
            <a:r>
              <a:rPr lang="en-GB" dirty="0" smtClean="0"/>
              <a:t>MYTH: ‘Only girls self-harm’ It is often assumed that girls are more likely than boys to self-harm, however it isn’t clear if this is true. Boys and girls may engage with different self-harming behaviours or have different reasons for hurting themselves, but this doesn’t make it any less serious.</a:t>
            </a:r>
          </a:p>
          <a:p>
            <a:endParaRPr lang="en-GB" dirty="0" smtClean="0"/>
          </a:p>
          <a:p>
            <a:r>
              <a:rPr lang="en-GB" dirty="0" smtClean="0"/>
              <a:t>MYTH: ‘People who self-harm must enjoy it’ Some people believe that people who self-harm take pleasure in the pain or risk associated in the behaviour. There is no evidence that people who self-harm feel pain differently than anyone else. The harming behaviour often causes people great pain. For some, being depressed has left them numb and they want to feel anything to remind them they are alive, even if it hurts. Others have described this pain as punishment. </a:t>
            </a:r>
          </a:p>
          <a:p>
            <a:endParaRPr lang="en-GB" dirty="0" smtClean="0"/>
          </a:p>
          <a:p>
            <a:r>
              <a:rPr lang="en-GB" dirty="0" smtClean="0"/>
              <a:t>MYTH: ‘People who self-harm are suicidal’ People often associate self harm with attempted suicide however this is rarely the case. People suffering emotional distress may feel suicidal but as self harm is a coping mechanism its function is predominantly to prevent suicide rather than being a suicide However, some people who self-harm can feel suicidal and might attempt to take their own life, which is why it must always be taken seriously.</a:t>
            </a:r>
          </a:p>
        </p:txBody>
      </p:sp>
      <p:sp>
        <p:nvSpPr>
          <p:cNvPr id="4" name="Slide Number Placeholder 3"/>
          <p:cNvSpPr>
            <a:spLocks noGrp="1"/>
          </p:cNvSpPr>
          <p:nvPr>
            <p:ph type="sldNum" sz="quarter" idx="10"/>
          </p:nvPr>
        </p:nvSpPr>
        <p:spPr/>
        <p:txBody>
          <a:bodyPr/>
          <a:lstStyle/>
          <a:p>
            <a:fld id="{B1A289E7-7D14-47ED-B516-ABA539E0AEB8}" type="slidenum">
              <a:rPr lang="en-GB" smtClean="0"/>
              <a:t>6</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There is not just one factor that contributes to self-harm. Instead, there are a variety of biological and environmental issues.</a:t>
            </a:r>
          </a:p>
          <a:p>
            <a:pPr marL="0" indent="0">
              <a:buFont typeface="Arial" pitchFamily="34" charset="0"/>
              <a:buNone/>
            </a:pPr>
            <a:endParaRPr lang="en-GB" dirty="0" smtClean="0"/>
          </a:p>
          <a:p>
            <a:pPr marL="0" indent="0">
              <a:buFont typeface="Arial" pitchFamily="34" charset="0"/>
              <a:buNone/>
            </a:pPr>
            <a:r>
              <a:rPr lang="en-GB" dirty="0" smtClean="0"/>
              <a:t>Someone’s reason to self-harm can be very different from other people who self-harm. Some of the reasons that young people report as triggers or reasons that lead them to self-harm include:</a:t>
            </a:r>
          </a:p>
          <a:p>
            <a:pPr marL="457200" indent="-457200">
              <a:buFont typeface="Arial" pitchFamily="34" charset="0"/>
              <a:buChar char="•"/>
            </a:pPr>
            <a:r>
              <a:rPr lang="en-GB" dirty="0" smtClean="0"/>
              <a:t>Traumatic events, e.g. abuse,</a:t>
            </a:r>
            <a:r>
              <a:rPr lang="en-GB" baseline="0" dirty="0" smtClean="0"/>
              <a:t> bereavement </a:t>
            </a:r>
          </a:p>
          <a:p>
            <a:pPr marL="457200" indent="-457200">
              <a:buFont typeface="Arial" pitchFamily="34" charset="0"/>
              <a:buChar char="•"/>
            </a:pPr>
            <a:r>
              <a:rPr lang="en-GB" baseline="0" dirty="0" smtClean="0"/>
              <a:t>Difficulty at home- not getting on with parents/ family breakdown.</a:t>
            </a:r>
          </a:p>
          <a:p>
            <a:pPr marL="457200" indent="-457200">
              <a:buFont typeface="Arial" pitchFamily="34" charset="0"/>
              <a:buChar char="•"/>
            </a:pPr>
            <a:r>
              <a:rPr lang="en-GB" baseline="0" dirty="0" smtClean="0"/>
              <a:t>Difficulty at school- workload, pressure and stress </a:t>
            </a:r>
            <a:r>
              <a:rPr lang="en-GB" dirty="0" smtClean="0"/>
              <a:t>Bullying</a:t>
            </a:r>
          </a:p>
          <a:p>
            <a:pPr marL="457200" indent="-457200">
              <a:buFont typeface="Arial" pitchFamily="34" charset="0"/>
              <a:buChar char="•"/>
            </a:pPr>
            <a:r>
              <a:rPr lang="en-GB" dirty="0" smtClean="0"/>
              <a:t>Relationship/friendship difficulties- Bullying, relationship</a:t>
            </a:r>
            <a:r>
              <a:rPr lang="en-GB" baseline="0" dirty="0" smtClean="0"/>
              <a:t> breakdown</a:t>
            </a:r>
            <a:endParaRPr lang="en-GB" dirty="0" smtClean="0"/>
          </a:p>
          <a:p>
            <a:pPr marL="457200" indent="-457200">
              <a:buFont typeface="Arial" pitchFamily="34" charset="0"/>
              <a:buChar char="•"/>
            </a:pPr>
            <a:r>
              <a:rPr lang="en-GB" dirty="0" smtClean="0"/>
              <a:t>Difficulties associated with sexuality, race, culture or religion</a:t>
            </a:r>
          </a:p>
          <a:p>
            <a:pPr marL="457200" indent="-457200">
              <a:buFont typeface="Arial" pitchFamily="34" charset="0"/>
              <a:buChar char="•"/>
            </a:pPr>
            <a:r>
              <a:rPr lang="en-GB" dirty="0" smtClean="0"/>
              <a:t>Mental</a:t>
            </a:r>
            <a:r>
              <a:rPr lang="en-GB" baseline="0" dirty="0" smtClean="0"/>
              <a:t> Health difficulties, such as anxiety and depression</a:t>
            </a:r>
          </a:p>
          <a:p>
            <a:pPr marL="457200" indent="-457200">
              <a:buFont typeface="Arial" pitchFamily="34" charset="0"/>
              <a:buChar char="•"/>
            </a:pPr>
            <a:r>
              <a:rPr lang="en-GB" dirty="0" smtClean="0"/>
              <a:t>Low self-esteem </a:t>
            </a:r>
          </a:p>
          <a:p>
            <a:pPr marL="457200" indent="-457200">
              <a:buFont typeface="Arial" pitchFamily="34" charset="0"/>
              <a:buChar char="•"/>
            </a:pPr>
            <a:r>
              <a:rPr lang="en-GB" dirty="0" smtClean="0"/>
              <a:t>Feeling rejected – friends or</a:t>
            </a:r>
            <a:r>
              <a:rPr lang="en-GB" baseline="0" dirty="0" smtClean="0"/>
              <a:t> family</a:t>
            </a:r>
            <a:endParaRPr lang="en-GB" dirty="0" smtClean="0"/>
          </a:p>
          <a:p>
            <a:pPr marL="457200" indent="-457200">
              <a:buFont typeface="Arial" pitchFamily="34" charset="0"/>
              <a:buChar char="•"/>
            </a:pPr>
            <a:r>
              <a:rPr lang="en-GB" dirty="0" smtClean="0"/>
              <a:t>Difficulty expressing themselves/feelings </a:t>
            </a:r>
          </a:p>
          <a:p>
            <a:pPr marL="457200" indent="-457200">
              <a:buFont typeface="Arial" pitchFamily="34" charset="0"/>
              <a:buChar char="•"/>
            </a:pPr>
            <a:r>
              <a:rPr lang="en-GB" dirty="0" smtClean="0"/>
              <a:t>Physical ill health,</a:t>
            </a:r>
            <a:r>
              <a:rPr lang="en-GB" baseline="0" dirty="0" smtClean="0"/>
              <a:t> </a:t>
            </a:r>
            <a:r>
              <a:rPr lang="en-GB" dirty="0" smtClean="0"/>
              <a:t>alcohol and drug use</a:t>
            </a:r>
            <a:endParaRPr lang="en-GB" sz="1200" b="0" i="0" kern="1200" dirty="0" smtClean="0">
              <a:solidFill>
                <a:schemeClr val="tx1"/>
              </a:solidFill>
              <a:effectLst/>
              <a:latin typeface="+mn-lt"/>
              <a:ea typeface="+mn-ea"/>
              <a:cs typeface="+mn-cs"/>
            </a:endParaRPr>
          </a:p>
          <a:p>
            <a:r>
              <a:rPr lang="en-GB" dirty="0" smtClean="0"/>
              <a:t> </a:t>
            </a:r>
          </a:p>
          <a:p>
            <a:endParaRPr lang="en-GB" dirty="0" smtClean="0"/>
          </a:p>
          <a:p>
            <a:r>
              <a:rPr lang="en-GB" sz="1200" b="0" i="0" kern="1200" dirty="0" smtClean="0">
                <a:solidFill>
                  <a:schemeClr val="tx1"/>
                </a:solidFill>
                <a:effectLst/>
                <a:latin typeface="+mn-lt"/>
                <a:ea typeface="+mn-ea"/>
                <a:cs typeface="+mn-cs"/>
              </a:rPr>
              <a:t>I</a:t>
            </a:r>
            <a:r>
              <a:rPr lang="en-GB" dirty="0" smtClean="0"/>
              <a:t>t is important to remember that although these are risk factors that can make someone more likely to self-harm, having any of these does not mean someone will self-harm. Similarly, someone who self-harms might not experience any of these. Anyone can be affected.</a:t>
            </a: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7</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Reasons</a:t>
            </a:r>
            <a:r>
              <a:rPr lang="en-GB" u="sng" baseline="0" dirty="0" smtClean="0"/>
              <a:t> why</a:t>
            </a:r>
            <a:endParaRPr lang="en-GB" u="sng" dirty="0" smtClean="0"/>
          </a:p>
          <a:p>
            <a:r>
              <a:rPr lang="en-GB" dirty="0" smtClean="0"/>
              <a:t>Children and young people engage in self-harm for a number of different reasons</a:t>
            </a:r>
          </a:p>
          <a:p>
            <a:endParaRPr lang="en-GB" dirty="0" smtClean="0"/>
          </a:p>
          <a:p>
            <a:pPr marL="285750" indent="-285750">
              <a:buFont typeface="Arial" panose="020B0604020202020204" pitchFamily="34" charset="0"/>
              <a:buChar char="•"/>
            </a:pPr>
            <a:r>
              <a:rPr lang="en-GB" dirty="0" smtClean="0"/>
              <a:t>reduce tension</a:t>
            </a:r>
          </a:p>
          <a:p>
            <a:pPr marL="285750" indent="-285750">
              <a:buFont typeface="Arial" panose="020B0604020202020204" pitchFamily="34" charset="0"/>
              <a:buChar char="•"/>
            </a:pPr>
            <a:r>
              <a:rPr lang="en-GB" dirty="0" smtClean="0"/>
              <a:t>manage extreme emotional upset</a:t>
            </a:r>
          </a:p>
          <a:p>
            <a:pPr marL="285750" indent="-285750">
              <a:buFont typeface="Arial" panose="020B0604020202020204" pitchFamily="34" charset="0"/>
              <a:buChar char="•"/>
            </a:pPr>
            <a:r>
              <a:rPr lang="en-GB" dirty="0" smtClean="0"/>
              <a:t>To distract from emotional pain</a:t>
            </a:r>
          </a:p>
          <a:p>
            <a:pPr marL="285750" indent="-285750">
              <a:buFont typeface="Arial" panose="020B0604020202020204" pitchFamily="34" charset="0"/>
              <a:buChar char="•"/>
            </a:pPr>
            <a:r>
              <a:rPr lang="en-GB" dirty="0" smtClean="0"/>
              <a:t>express emotions such as hurt, anger or frustration</a:t>
            </a:r>
          </a:p>
          <a:p>
            <a:pPr marL="285750" indent="-285750">
              <a:buFont typeface="Arial" panose="020B0604020202020204" pitchFamily="34" charset="0"/>
              <a:buChar char="•"/>
            </a:pPr>
            <a:r>
              <a:rPr lang="en-GB" dirty="0" smtClean="0"/>
              <a:t>regain control over feelings or problems</a:t>
            </a:r>
          </a:p>
          <a:p>
            <a:pPr marL="285750" indent="-285750">
              <a:buFont typeface="Arial" panose="020B0604020202020204" pitchFamily="34" charset="0"/>
              <a:buChar char="•"/>
            </a:pPr>
            <a:r>
              <a:rPr lang="en-GB" dirty="0" smtClean="0"/>
              <a:t>punish themselves or others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To feel something-</a:t>
            </a:r>
            <a:r>
              <a:rPr lang="en-GB" baseline="0" dirty="0" smtClean="0"/>
              <a:t> </a:t>
            </a:r>
            <a:r>
              <a:rPr lang="en-GB" sz="1200" b="0" i="0" kern="1200" baseline="0" dirty="0" smtClean="0">
                <a:solidFill>
                  <a:schemeClr val="tx1"/>
                </a:solidFill>
                <a:effectLst/>
                <a:latin typeface="+mn-lt"/>
                <a:ea typeface="+mn-ea"/>
                <a:cs typeface="+mn-cs"/>
              </a:rPr>
              <a:t>rather than numb- The act of cutting releases endorphins for immediate relief from emotional stress.</a:t>
            </a:r>
            <a:r>
              <a:rPr lang="en-GB" sz="1200" dirty="0" smtClean="0"/>
              <a:t> It is likely that the body grows to expect a higher level of these chemicals.</a:t>
            </a:r>
          </a:p>
          <a:p>
            <a:pPr marL="285750" indent="-285750">
              <a:buFont typeface="Arial" panose="020B0604020202020204" pitchFamily="34" charset="0"/>
              <a:buChar char="•"/>
            </a:pP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A289E7-7D14-47ED-B516-ABA539E0AEB8}" type="slidenum">
              <a:rPr lang="en-GB" smtClean="0"/>
              <a:t>8</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self-harm cycle </a:t>
            </a:r>
          </a:p>
          <a:p>
            <a:endParaRPr lang="en-GB" dirty="0" smtClean="0"/>
          </a:p>
          <a:p>
            <a:r>
              <a:rPr lang="en-GB" dirty="0" smtClean="0"/>
              <a:t>Talk</a:t>
            </a:r>
            <a:r>
              <a:rPr lang="en-GB" baseline="0" dirty="0" smtClean="0"/>
              <a:t> through cycle using diagram</a:t>
            </a:r>
          </a:p>
          <a:p>
            <a:endParaRPr lang="en-GB" dirty="0" smtClean="0"/>
          </a:p>
          <a:p>
            <a:r>
              <a:rPr lang="en-GB" dirty="0" smtClean="0"/>
              <a:t>Self-harm usually starts as a way to relieve the build-up of pressure from distressing thoughts and feelings. This might give temporary relief from the emotional pain the person is feeling. It’s important to know that this relief is only temporary because the underlying reasons still remain. Soon after, feelings of guilt and shame might follow, which can continue the cycle.</a:t>
            </a:r>
          </a:p>
          <a:p>
            <a:endParaRPr lang="en-GB" dirty="0" smtClean="0"/>
          </a:p>
          <a:p>
            <a:r>
              <a:rPr lang="en-GB" dirty="0" smtClean="0"/>
              <a:t>Because there may be some temporary relief at the start, self-harm can become someone’s normal way of dealing with life’s difficulties. This means that it is important to talk to someone as early as possible to get the right support and help. Learning new coping strategies to deal with these difficulties can make it easier to break the cycle of self-harm in the long term.</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9</a:t>
            </a:fld>
            <a:endParaRPr lang="en-GB"/>
          </a:p>
        </p:txBody>
      </p:sp>
    </p:spTree>
    <p:extLst>
      <p:ext uri="{BB962C8B-B14F-4D97-AF65-F5344CB8AC3E}">
        <p14:creationId xmlns:p14="http://schemas.microsoft.com/office/powerpoint/2010/main" val="215724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7019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319727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71113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84381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57E91F-671D-4BDD-990F-DDCA5EEF53BF}"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1376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57E91F-671D-4BDD-990F-DDCA5EEF53BF}"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30570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57E91F-671D-4BDD-990F-DDCA5EEF53BF}" type="datetimeFigureOut">
              <a:rPr lang="en-GB" smtClean="0"/>
              <a:t>04/12/2020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9406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57E91F-671D-4BDD-990F-DDCA5EEF53BF}" type="datetimeFigureOut">
              <a:rPr lang="en-GB" smtClean="0"/>
              <a:t>04/12/2020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71561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7E91F-671D-4BDD-990F-DDCA5EEF53BF}" type="datetimeFigureOut">
              <a:rPr lang="en-GB" smtClean="0"/>
              <a:t>04/12/2020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55152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7E91F-671D-4BDD-990F-DDCA5EEF53BF}"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236212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7E91F-671D-4BDD-990F-DDCA5EEF53BF}"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4680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7E91F-671D-4BDD-990F-DDCA5EEF53BF}" type="datetimeFigureOut">
              <a:rPr lang="en-GB" smtClean="0"/>
              <a:t>04/12/2020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7E276-C365-4684-A644-9A5D3CA4784A}" type="slidenum">
              <a:rPr lang="en-GB" smtClean="0"/>
              <a:t>‹#›</a:t>
            </a:fld>
            <a:endParaRPr lang="en-GB"/>
          </a:p>
        </p:txBody>
      </p:sp>
    </p:spTree>
    <p:extLst>
      <p:ext uri="{BB962C8B-B14F-4D97-AF65-F5344CB8AC3E}">
        <p14:creationId xmlns:p14="http://schemas.microsoft.com/office/powerpoint/2010/main" val="12530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nspcc.org.uk/keeping-children-safe/childrens-mental-health/self-har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hyperlink" Target="https://www.giveusashout.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hyperlink" Target="https://www.mind.org.uk/information-support/types-of-mental-health-problems/self-harm/for-friends-and-family/" TargetMode="External"/><Relationship Id="rId3" Type="http://schemas.openxmlformats.org/officeDocument/2006/relationships/image" Target="../media/image2.jpeg"/><Relationship Id="rId7" Type="http://schemas.openxmlformats.org/officeDocument/2006/relationships/image" Target="../media/image12.png"/><Relationship Id="rId12" Type="http://schemas.openxmlformats.org/officeDocument/2006/relationships/hyperlink" Target="https://sites.google.com/view/self-harm-research-group/resources/its-okay-to-talk-about-self-harm-leafl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psych.ox.ac.uk/files/news/copy_of_coping-with-self-harm-brochure_final_copyright.pdf" TargetMode="External"/><Relationship Id="rId5" Type="http://schemas.openxmlformats.org/officeDocument/2006/relationships/image" Target="../media/image6.jpg"/><Relationship Id="rId10" Type="http://schemas.openxmlformats.org/officeDocument/2006/relationships/hyperlink" Target="https://youngminds.org.uk/find-help/for-parents/parents-guide-to-support-a-z/parents-guide-to-support-self-harm/" TargetMode="External"/><Relationship Id="rId4" Type="http://schemas.openxmlformats.org/officeDocument/2006/relationships/image" Target="../media/image5.png"/><Relationship Id="rId9" Type="http://schemas.openxmlformats.org/officeDocument/2006/relationships/hyperlink" Target="https://www.stayingsafe.net/car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200" r="-1"/>
          <a:stretch/>
        </p:blipFill>
        <p:spPr>
          <a:xfrm flipH="1">
            <a:off x="-2" y="0"/>
            <a:ext cx="7433925" cy="6858000"/>
          </a:xfrm>
          <a:prstGeom prst="rect">
            <a:avLst/>
          </a:prstGeom>
        </p:spPr>
      </p:pic>
      <p:sp>
        <p:nvSpPr>
          <p:cNvPr id="7"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595" t="27749" r="24061" b="48063"/>
          <a:stretch/>
        </p:blipFill>
        <p:spPr>
          <a:xfrm>
            <a:off x="1835696" y="2407284"/>
            <a:ext cx="3484316" cy="1021716"/>
          </a:xfrm>
          <a:prstGeom prst="rect">
            <a:avLst/>
          </a:prstGeom>
        </p:spPr>
      </p:pic>
      <p:sp>
        <p:nvSpPr>
          <p:cNvPr id="17" name="TextBox 16"/>
          <p:cNvSpPr txBox="1"/>
          <p:nvPr/>
        </p:nvSpPr>
        <p:spPr>
          <a:xfrm>
            <a:off x="2258060" y="3645024"/>
            <a:ext cx="3672408" cy="584775"/>
          </a:xfrm>
          <a:prstGeom prst="rect">
            <a:avLst/>
          </a:prstGeom>
          <a:noFill/>
        </p:spPr>
        <p:txBody>
          <a:bodyPr wrap="square" rtlCol="0">
            <a:spAutoFit/>
          </a:bodyPr>
          <a:lstStyle/>
          <a:p>
            <a:r>
              <a:rPr lang="en-GB" sz="3200" b="1" dirty="0" smtClean="0">
                <a:solidFill>
                  <a:schemeClr val="bg1"/>
                </a:solidFill>
                <a:latin typeface="Arial" panose="020B0604020202020204" pitchFamily="34" charset="0"/>
                <a:cs typeface="Arial" panose="020B0604020202020204" pitchFamily="34" charset="0"/>
              </a:rPr>
              <a:t>Self-harm</a:t>
            </a:r>
            <a:endParaRPr lang="en-GB" sz="3200" b="1" dirty="0">
              <a:solidFill>
                <a:schemeClr val="bg1"/>
              </a:solidFill>
              <a:latin typeface="Arial" panose="020B0604020202020204" pitchFamily="34" charset="0"/>
              <a:cs typeface="Arial" panose="020B0604020202020204" pitchFamily="34" charset="0"/>
            </a:endParaRPr>
          </a:p>
        </p:txBody>
      </p:sp>
      <p:sp>
        <p:nvSpPr>
          <p:cNvPr id="21"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Tree>
    <p:extLst>
      <p:ext uri="{BB962C8B-B14F-4D97-AF65-F5344CB8AC3E}">
        <p14:creationId xmlns:p14="http://schemas.microsoft.com/office/powerpoint/2010/main" val="3981474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11" name="TextBox 10"/>
          <p:cNvSpPr txBox="1"/>
          <p:nvPr/>
        </p:nvSpPr>
        <p:spPr>
          <a:xfrm>
            <a:off x="1008070" y="242202"/>
            <a:ext cx="4274933" cy="584775"/>
          </a:xfrm>
          <a:prstGeom prst="rect">
            <a:avLst/>
          </a:prstGeom>
          <a:noFill/>
        </p:spPr>
        <p:txBody>
          <a:bodyPr wrap="square" rtlCol="0">
            <a:spAutoFit/>
          </a:bodyPr>
          <a:lstStyle/>
          <a:p>
            <a:r>
              <a:rPr lang="en-GB" sz="3200" u="sng" dirty="0" smtClean="0"/>
              <a:t>The self-harm cycle</a:t>
            </a:r>
            <a:endParaRPr lang="en-GB" sz="3200" u="sng"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pic>
        <p:nvPicPr>
          <p:cNvPr id="307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2717" t="12059" r="12826" b="7249"/>
          <a:stretch/>
        </p:blipFill>
        <p:spPr bwMode="auto">
          <a:xfrm>
            <a:off x="674304" y="1364404"/>
            <a:ext cx="6731014" cy="4103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225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Rectangle 6"/>
          <p:cNvSpPr/>
          <p:nvPr/>
        </p:nvSpPr>
        <p:spPr>
          <a:xfrm>
            <a:off x="2072107" y="548680"/>
            <a:ext cx="3312368" cy="646331"/>
          </a:xfrm>
          <a:prstGeom prst="rect">
            <a:avLst/>
          </a:prstGeom>
        </p:spPr>
        <p:txBody>
          <a:bodyPr wrap="square">
            <a:spAutoFit/>
          </a:bodyPr>
          <a:lstStyle/>
          <a:p>
            <a:r>
              <a:rPr lang="en-GB" sz="3600" u="sng" dirty="0" smtClean="0"/>
              <a:t>Warning signs</a:t>
            </a:r>
            <a:endParaRPr lang="en-GB" sz="3600" u="sng" dirty="0"/>
          </a:p>
        </p:txBody>
      </p:sp>
      <p:sp>
        <p:nvSpPr>
          <p:cNvPr id="11" name="Text Placeholder 1"/>
          <p:cNvSpPr txBox="1">
            <a:spLocks/>
          </p:cNvSpPr>
          <p:nvPr/>
        </p:nvSpPr>
        <p:spPr>
          <a:xfrm>
            <a:off x="755576" y="1398448"/>
            <a:ext cx="6649742" cy="460851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itchFamily="34" charset="0"/>
              <a:buChar char="•"/>
            </a:pPr>
            <a:r>
              <a:rPr lang="en-GB" sz="2000" dirty="0" smtClean="0">
                <a:solidFill>
                  <a:schemeClr val="tx1"/>
                </a:solidFill>
              </a:rPr>
              <a:t>Unexplained wounds or scars from cuts, bruises or burns. Usually wrists, arms, thighs or chest</a:t>
            </a:r>
          </a:p>
          <a:p>
            <a:pPr marL="457200" indent="-457200">
              <a:buFont typeface="Arial" pitchFamily="34" charset="0"/>
              <a:buChar char="•"/>
            </a:pPr>
            <a:r>
              <a:rPr lang="en-GB" sz="2000" dirty="0" smtClean="0">
                <a:solidFill>
                  <a:schemeClr val="tx1"/>
                </a:solidFill>
              </a:rPr>
              <a:t>Blood stains on clothing, towels, bedding or tissues</a:t>
            </a:r>
          </a:p>
          <a:p>
            <a:pPr marL="457200" indent="-457200">
              <a:buFont typeface="Arial" pitchFamily="34" charset="0"/>
              <a:buChar char="•"/>
            </a:pPr>
            <a:r>
              <a:rPr lang="en-GB" sz="2000" dirty="0" smtClean="0">
                <a:solidFill>
                  <a:schemeClr val="tx1"/>
                </a:solidFill>
              </a:rPr>
              <a:t>Sharp objects i.e. razors, knives, needles, blades in person’s belongings</a:t>
            </a:r>
          </a:p>
          <a:p>
            <a:pPr marL="457200" indent="-457200">
              <a:buFont typeface="Arial" pitchFamily="34" charset="0"/>
              <a:buChar char="•"/>
            </a:pPr>
            <a:r>
              <a:rPr lang="en-GB" sz="2000" dirty="0" smtClean="0">
                <a:solidFill>
                  <a:schemeClr val="tx1"/>
                </a:solidFill>
              </a:rPr>
              <a:t>Frequent ‘accidents’</a:t>
            </a:r>
          </a:p>
          <a:p>
            <a:pPr marL="457200" indent="-457200">
              <a:buFont typeface="Arial" pitchFamily="34" charset="0"/>
              <a:buChar char="•"/>
            </a:pPr>
            <a:r>
              <a:rPr lang="en-GB" sz="2000" dirty="0" smtClean="0">
                <a:solidFill>
                  <a:schemeClr val="tx1"/>
                </a:solidFill>
              </a:rPr>
              <a:t>Covering up, even in hot weather</a:t>
            </a:r>
          </a:p>
          <a:p>
            <a:pPr marL="457200" indent="-457200">
              <a:buFont typeface="Arial" pitchFamily="34" charset="0"/>
              <a:buChar char="•"/>
            </a:pPr>
            <a:r>
              <a:rPr lang="en-GB" sz="2000" dirty="0" smtClean="0">
                <a:solidFill>
                  <a:schemeClr val="tx1"/>
                </a:solidFill>
              </a:rPr>
              <a:t>Avoiding activities/situations that may require exposure of scars/marks</a:t>
            </a:r>
          </a:p>
          <a:p>
            <a:pPr marL="457200" indent="-457200">
              <a:buFont typeface="Arial" pitchFamily="34" charset="0"/>
              <a:buChar char="•"/>
            </a:pPr>
            <a:r>
              <a:rPr lang="en-GB" sz="2000" dirty="0" smtClean="0">
                <a:solidFill>
                  <a:schemeClr val="tx1"/>
                </a:solidFill>
              </a:rPr>
              <a:t>Needing to be alone for long periods of time, especially in the bedroom or bathroom </a:t>
            </a:r>
          </a:p>
          <a:p>
            <a:pPr marL="457200" indent="-457200">
              <a:buFont typeface="Arial" pitchFamily="34" charset="0"/>
              <a:buChar char="•"/>
            </a:pPr>
            <a:r>
              <a:rPr lang="en-GB" sz="2000" dirty="0" smtClean="0">
                <a:solidFill>
                  <a:schemeClr val="tx1"/>
                </a:solidFill>
              </a:rPr>
              <a:t>Isolation or irritability </a:t>
            </a:r>
          </a:p>
          <a:p>
            <a:pPr marL="457200" indent="-457200">
              <a:buFont typeface="Arial" pitchFamily="34" charset="0"/>
              <a:buChar char="•"/>
            </a:pPr>
            <a:r>
              <a:rPr lang="en-GB" sz="2000" dirty="0" smtClean="0">
                <a:solidFill>
                  <a:schemeClr val="tx1"/>
                </a:solidFill>
              </a:rPr>
              <a:t>Withdrawal</a:t>
            </a:r>
          </a:p>
          <a:p>
            <a:pPr marL="457200" indent="-457200">
              <a:buFont typeface="Arial" pitchFamily="34" charset="0"/>
              <a:buChar char="•"/>
            </a:pPr>
            <a:r>
              <a:rPr lang="en-GB" sz="2000" dirty="0" smtClean="0">
                <a:solidFill>
                  <a:schemeClr val="tx1"/>
                </a:solidFill>
              </a:rPr>
              <a:t>Anger/frustration</a:t>
            </a:r>
          </a:p>
          <a:p>
            <a:pPr marL="457200" indent="-457200">
              <a:buFont typeface="Arial" pitchFamily="34" charset="0"/>
              <a:buChar char="•"/>
            </a:pPr>
            <a:r>
              <a:rPr lang="en-GB" sz="2000" dirty="0" smtClean="0">
                <a:solidFill>
                  <a:schemeClr val="tx1"/>
                </a:solidFill>
              </a:rPr>
              <a:t>Signs of low mood/depression </a:t>
            </a:r>
            <a:endParaRPr lang="en-GB" sz="2000" dirty="0">
              <a:solidFill>
                <a:schemeClr val="tx1"/>
              </a:solidFill>
            </a:endParaRPr>
          </a:p>
        </p:txBody>
      </p:sp>
    </p:spTree>
    <p:extLst>
      <p:ext uri="{BB962C8B-B14F-4D97-AF65-F5344CB8AC3E}">
        <p14:creationId xmlns:p14="http://schemas.microsoft.com/office/powerpoint/2010/main" val="4247368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9" name="TextBox 8">
            <a:extLst>
              <a:ext uri="{FF2B5EF4-FFF2-40B4-BE49-F238E27FC236}">
                <a16:creationId xmlns="" xmlns:a16="http://schemas.microsoft.com/office/drawing/2014/main" id="{B5A7AE08-84AD-4A8D-A488-BE2B81697D8E}"/>
              </a:ext>
            </a:extLst>
          </p:cNvPr>
          <p:cNvSpPr txBox="1"/>
          <p:nvPr/>
        </p:nvSpPr>
        <p:spPr>
          <a:xfrm>
            <a:off x="2154943" y="497151"/>
            <a:ext cx="4731928" cy="584775"/>
          </a:xfrm>
          <a:prstGeom prst="rect">
            <a:avLst/>
          </a:prstGeom>
          <a:noFill/>
        </p:spPr>
        <p:txBody>
          <a:bodyPr wrap="square" rtlCol="0">
            <a:spAutoFit/>
          </a:bodyPr>
          <a:lstStyle/>
          <a:p>
            <a:r>
              <a:rPr lang="en-GB" sz="3200" u="sng" dirty="0" smtClean="0"/>
              <a:t>Advice for parents</a:t>
            </a:r>
            <a:endParaRPr lang="en-GB" sz="3200" u="sng" dirty="0"/>
          </a:p>
        </p:txBody>
      </p:sp>
      <p:sp>
        <p:nvSpPr>
          <p:cNvPr id="6" name="Rectangle 5"/>
          <p:cNvSpPr/>
          <p:nvPr/>
        </p:nvSpPr>
        <p:spPr>
          <a:xfrm>
            <a:off x="2535021" y="2513696"/>
            <a:ext cx="4572000" cy="313932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en-GB" b="1" dirty="0"/>
              <a:t>Offer them emotional support:</a:t>
            </a:r>
          </a:p>
          <a:p>
            <a:pPr marL="285750" indent="-285750">
              <a:buFont typeface="Arial" panose="020B0604020202020204" pitchFamily="34" charset="0"/>
              <a:buChar char="•"/>
            </a:pPr>
            <a:r>
              <a:rPr lang="en-GB" dirty="0" smtClean="0"/>
              <a:t>Communication is key</a:t>
            </a:r>
          </a:p>
          <a:p>
            <a:pPr marL="285750" indent="-285750">
              <a:buFont typeface="Arial" panose="020B0604020202020204" pitchFamily="34" charset="0"/>
              <a:buChar char="•"/>
            </a:pPr>
            <a:r>
              <a:rPr lang="en-GB" dirty="0" smtClean="0"/>
              <a:t>Be supportive</a:t>
            </a:r>
          </a:p>
          <a:p>
            <a:pPr marL="285750" indent="-285750">
              <a:buFont typeface="Arial" panose="020B0604020202020204" pitchFamily="34" charset="0"/>
              <a:buChar char="•"/>
            </a:pPr>
            <a:r>
              <a:rPr lang="en-GB" dirty="0" smtClean="0"/>
              <a:t>Keep an open mind</a:t>
            </a:r>
          </a:p>
          <a:p>
            <a:pPr marL="285750" indent="-285750">
              <a:buFont typeface="Arial" panose="020B0604020202020204" pitchFamily="34" charset="0"/>
              <a:buChar char="•"/>
            </a:pPr>
            <a:r>
              <a:rPr lang="en-GB" dirty="0" smtClean="0"/>
              <a:t>Listen, trying not to ask </a:t>
            </a:r>
            <a:r>
              <a:rPr lang="en-GB" dirty="0"/>
              <a:t>too many questions about why they’ve been self-harming, </a:t>
            </a:r>
            <a:endParaRPr lang="en-GB" dirty="0" smtClean="0"/>
          </a:p>
          <a:p>
            <a:pPr marL="285750" indent="-285750">
              <a:buFont typeface="Arial" panose="020B0604020202020204" pitchFamily="34" charset="0"/>
              <a:buChar char="•"/>
            </a:pPr>
            <a:r>
              <a:rPr lang="en-GB" dirty="0" smtClean="0"/>
              <a:t>Try </a:t>
            </a:r>
            <a:r>
              <a:rPr lang="en-GB" dirty="0"/>
              <a:t>to understand their emotions and experiences, without </a:t>
            </a:r>
            <a:r>
              <a:rPr lang="en-GB" dirty="0" smtClean="0"/>
              <a:t>judgment.</a:t>
            </a:r>
            <a:endParaRPr lang="en-GB" dirty="0"/>
          </a:p>
          <a:p>
            <a:pPr marL="285750" indent="-285750">
              <a:buFont typeface="Arial" panose="020B0604020202020204" pitchFamily="34" charset="0"/>
              <a:buChar char="•"/>
              <a:defRPr/>
            </a:pPr>
            <a:r>
              <a:rPr lang="en-GB" dirty="0"/>
              <a:t>Collaborative </a:t>
            </a:r>
            <a:r>
              <a:rPr lang="en-GB" dirty="0" smtClean="0"/>
              <a:t>approach</a:t>
            </a:r>
          </a:p>
          <a:p>
            <a:pPr marL="285750" indent="-285750">
              <a:buFont typeface="Arial" panose="020B0604020202020204" pitchFamily="34" charset="0"/>
              <a:buChar char="•"/>
              <a:defRPr/>
            </a:pPr>
            <a:r>
              <a:rPr lang="en-GB" dirty="0" smtClean="0"/>
              <a:t>Ask if they would like to talk to someone else</a:t>
            </a:r>
            <a:endParaRPr lang="en-GB" dirty="0"/>
          </a:p>
        </p:txBody>
      </p:sp>
      <p:sp>
        <p:nvSpPr>
          <p:cNvPr id="8" name="Rectangle 7"/>
          <p:cNvSpPr/>
          <p:nvPr/>
        </p:nvSpPr>
        <p:spPr>
          <a:xfrm>
            <a:off x="1078181" y="1408932"/>
            <a:ext cx="2913681"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dirty="0" smtClean="0"/>
              <a:t>Look after yourself</a:t>
            </a:r>
            <a:endParaRPr lang="en-GB" dirty="0"/>
          </a:p>
        </p:txBody>
      </p:sp>
    </p:spTree>
    <p:extLst>
      <p:ext uri="{BB962C8B-B14F-4D97-AF65-F5344CB8AC3E}">
        <p14:creationId xmlns:p14="http://schemas.microsoft.com/office/powerpoint/2010/main" val="3145375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9" name="TextBox 8">
            <a:extLst>
              <a:ext uri="{FF2B5EF4-FFF2-40B4-BE49-F238E27FC236}">
                <a16:creationId xmlns="" xmlns:a16="http://schemas.microsoft.com/office/drawing/2014/main" id="{B5A7AE08-84AD-4A8D-A488-BE2B81697D8E}"/>
              </a:ext>
            </a:extLst>
          </p:cNvPr>
          <p:cNvSpPr txBox="1"/>
          <p:nvPr/>
        </p:nvSpPr>
        <p:spPr>
          <a:xfrm>
            <a:off x="2154943" y="404664"/>
            <a:ext cx="4731928" cy="584775"/>
          </a:xfrm>
          <a:prstGeom prst="rect">
            <a:avLst/>
          </a:prstGeom>
          <a:noFill/>
        </p:spPr>
        <p:txBody>
          <a:bodyPr wrap="square" rtlCol="0">
            <a:spAutoFit/>
          </a:bodyPr>
          <a:lstStyle/>
          <a:p>
            <a:r>
              <a:rPr lang="en-GB" sz="3200" u="sng" dirty="0" smtClean="0"/>
              <a:t>Advice for parents</a:t>
            </a:r>
            <a:endParaRPr lang="en-GB" sz="3200" u="sng" dirty="0"/>
          </a:p>
        </p:txBody>
      </p:sp>
      <p:sp>
        <p:nvSpPr>
          <p:cNvPr id="7" name="Rectangle 6"/>
          <p:cNvSpPr/>
          <p:nvPr/>
        </p:nvSpPr>
        <p:spPr>
          <a:xfrm>
            <a:off x="704979" y="1081926"/>
            <a:ext cx="6700340" cy="507831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GB" b="1" u="sng" dirty="0"/>
              <a:t>Focus on what's causing the </a:t>
            </a:r>
            <a:r>
              <a:rPr lang="en-GB" b="1" u="sng" dirty="0" smtClean="0"/>
              <a:t>self-harm</a:t>
            </a:r>
          </a:p>
          <a:p>
            <a:pPr>
              <a:defRPr/>
            </a:pPr>
            <a:endParaRPr lang="en-GB" dirty="0">
              <a:hlinkClick r:id="rId7"/>
            </a:endParaRPr>
          </a:p>
          <a:p>
            <a:pPr>
              <a:defRPr/>
            </a:pPr>
            <a:r>
              <a:rPr lang="en-GB" dirty="0"/>
              <a:t>Remember the self-harm is a coping mechanism. It is a symptom of an underlying </a:t>
            </a:r>
            <a:r>
              <a:rPr lang="en-GB" dirty="0" smtClean="0"/>
              <a:t>problem. Therefore, It </a:t>
            </a:r>
            <a:r>
              <a:rPr lang="en-GB" dirty="0"/>
              <a:t>can be more helpful to focus on helping them with what’s causing their feelings rather than on the self-harm itself.</a:t>
            </a:r>
          </a:p>
          <a:p>
            <a:pPr>
              <a:defRPr/>
            </a:pPr>
            <a:endParaRPr lang="en-GB" dirty="0"/>
          </a:p>
          <a:p>
            <a:pPr>
              <a:defRPr/>
            </a:pPr>
            <a:r>
              <a:rPr lang="en-GB" b="1" dirty="0"/>
              <a:t>Seek professional help</a:t>
            </a:r>
            <a:r>
              <a:rPr lang="en-GB" dirty="0"/>
              <a:t>. Your child may need a risk assessment from a qualified mental health professional. Talk to your GP and explore whether your child can be referred to your local Child and Adolescent Mental Health Services (CAMHS).</a:t>
            </a:r>
          </a:p>
          <a:p>
            <a:pPr>
              <a:defRPr/>
            </a:pPr>
            <a:endParaRPr lang="en-GB" dirty="0"/>
          </a:p>
          <a:p>
            <a:pPr>
              <a:defRPr/>
            </a:pPr>
            <a:r>
              <a:rPr lang="en-GB" dirty="0"/>
              <a:t>Sometimes hiding or taking away something a child is using to self-harm can lead to them finding other ways to hurt themselves</a:t>
            </a:r>
            <a:r>
              <a:rPr lang="en-GB" dirty="0" smtClean="0"/>
              <a:t>.</a:t>
            </a:r>
            <a:endParaRPr lang="en-GB" dirty="0"/>
          </a:p>
          <a:p>
            <a:pPr>
              <a:defRPr/>
            </a:pPr>
            <a:r>
              <a:rPr lang="en-GB" dirty="0" smtClean="0"/>
              <a:t>It’s </a:t>
            </a:r>
            <a:r>
              <a:rPr lang="en-GB" dirty="0"/>
              <a:t>important to make sure any injuries or cuts are cleaned and properly taken care of. Any serious injuries should be treated right away in a hospital.</a:t>
            </a:r>
          </a:p>
          <a:p>
            <a:pPr>
              <a:defRPr/>
            </a:pPr>
            <a:endParaRPr lang="en-GB" dirty="0"/>
          </a:p>
        </p:txBody>
      </p:sp>
    </p:spTree>
    <p:extLst>
      <p:ext uri="{BB962C8B-B14F-4D97-AF65-F5344CB8AC3E}">
        <p14:creationId xmlns:p14="http://schemas.microsoft.com/office/powerpoint/2010/main" val="516415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9" name="TextBox 8">
            <a:extLst>
              <a:ext uri="{FF2B5EF4-FFF2-40B4-BE49-F238E27FC236}">
                <a16:creationId xmlns="" xmlns:a16="http://schemas.microsoft.com/office/drawing/2014/main" id="{B5A7AE08-84AD-4A8D-A488-BE2B81697D8E}"/>
              </a:ext>
            </a:extLst>
          </p:cNvPr>
          <p:cNvSpPr txBox="1"/>
          <p:nvPr/>
        </p:nvSpPr>
        <p:spPr>
          <a:xfrm>
            <a:off x="1899052" y="204763"/>
            <a:ext cx="4731928" cy="584775"/>
          </a:xfrm>
          <a:prstGeom prst="rect">
            <a:avLst/>
          </a:prstGeom>
          <a:noFill/>
        </p:spPr>
        <p:txBody>
          <a:bodyPr wrap="square" rtlCol="0">
            <a:spAutoFit/>
          </a:bodyPr>
          <a:lstStyle/>
          <a:p>
            <a:r>
              <a:rPr lang="en-GB" sz="3200" u="sng" dirty="0" smtClean="0"/>
              <a:t>Advice for parents</a:t>
            </a:r>
            <a:endParaRPr lang="en-GB" sz="3200" u="sng" dirty="0"/>
          </a:p>
        </p:txBody>
      </p:sp>
      <p:sp>
        <p:nvSpPr>
          <p:cNvPr id="6" name="Rectangle 5"/>
          <p:cNvSpPr/>
          <p:nvPr/>
        </p:nvSpPr>
        <p:spPr>
          <a:xfrm>
            <a:off x="1253400" y="942967"/>
            <a:ext cx="5598368" cy="55092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1600" b="1" dirty="0"/>
              <a:t>Encourage them to find healthy ways to cope</a:t>
            </a:r>
          </a:p>
          <a:p>
            <a:r>
              <a:rPr lang="en-GB" sz="1600" dirty="0"/>
              <a:t>Instead of simply asking a child to stop self-harming, it can be helpful to suggest something they could do instead to cope with difficult feelings.</a:t>
            </a:r>
            <a:br>
              <a:rPr lang="en-GB" sz="1600" dirty="0"/>
            </a:br>
            <a:r>
              <a:rPr lang="en-GB" sz="1600" dirty="0"/>
              <a:t/>
            </a:r>
            <a:br>
              <a:rPr lang="en-GB" sz="1600" dirty="0"/>
            </a:br>
            <a:r>
              <a:rPr lang="en-GB" sz="1600" dirty="0"/>
              <a:t>Some things young people who’ve spoken to us have found helpful are:</a:t>
            </a:r>
          </a:p>
          <a:p>
            <a:pPr marL="742950" lvl="1" indent="-285750">
              <a:buFont typeface="Arial" panose="020B0604020202020204" pitchFamily="34" charset="0"/>
              <a:buChar char="•"/>
            </a:pPr>
            <a:r>
              <a:rPr lang="en-GB" sz="1600" dirty="0"/>
              <a:t>P</a:t>
            </a:r>
            <a:r>
              <a:rPr lang="en-GB" sz="1600" dirty="0" smtClean="0"/>
              <a:t>aint</a:t>
            </a:r>
            <a:r>
              <a:rPr lang="en-GB" sz="1600" dirty="0"/>
              <a:t>, draw or scribble in red ink</a:t>
            </a:r>
          </a:p>
          <a:p>
            <a:pPr marL="742950" lvl="1" indent="-285750">
              <a:buFont typeface="Arial" panose="020B0604020202020204" pitchFamily="34" charset="0"/>
              <a:buChar char="•"/>
            </a:pPr>
            <a:r>
              <a:rPr lang="en-GB" sz="1600" dirty="0"/>
              <a:t>H</a:t>
            </a:r>
            <a:r>
              <a:rPr lang="en-GB" sz="1600" dirty="0" smtClean="0"/>
              <a:t>old </a:t>
            </a:r>
            <a:r>
              <a:rPr lang="en-GB" sz="1600" dirty="0"/>
              <a:t>an ice cube in your hand until it melts</a:t>
            </a:r>
          </a:p>
          <a:p>
            <a:pPr marL="742950" lvl="1" indent="-285750">
              <a:buFont typeface="Arial" panose="020B0604020202020204" pitchFamily="34" charset="0"/>
              <a:buChar char="•"/>
            </a:pPr>
            <a:r>
              <a:rPr lang="en-GB" sz="1600" dirty="0"/>
              <a:t>W</a:t>
            </a:r>
            <a:r>
              <a:rPr lang="en-GB" sz="1600" dirty="0" smtClean="0"/>
              <a:t>rite </a:t>
            </a:r>
            <a:r>
              <a:rPr lang="en-GB" sz="1600" dirty="0"/>
              <a:t>down your negative feelings then rip the paper up</a:t>
            </a:r>
          </a:p>
          <a:p>
            <a:pPr marL="742950" lvl="1" indent="-285750">
              <a:buFont typeface="Arial" panose="020B0604020202020204" pitchFamily="34" charset="0"/>
              <a:buChar char="•"/>
            </a:pPr>
            <a:r>
              <a:rPr lang="en-GB" sz="1600" dirty="0"/>
              <a:t>W</a:t>
            </a:r>
            <a:r>
              <a:rPr lang="en-GB" sz="1600" dirty="0" smtClean="0"/>
              <a:t>ear </a:t>
            </a:r>
            <a:r>
              <a:rPr lang="en-GB" sz="1600" dirty="0"/>
              <a:t>an elastic band on your wrist and snap it every time you feel the urge to self-harm</a:t>
            </a:r>
          </a:p>
          <a:p>
            <a:pPr marL="742950" lvl="1" indent="-285750">
              <a:buFont typeface="Arial" panose="020B0604020202020204" pitchFamily="34" charset="0"/>
              <a:buChar char="•"/>
            </a:pPr>
            <a:r>
              <a:rPr lang="en-GB" sz="1600" dirty="0"/>
              <a:t>L</a:t>
            </a:r>
            <a:r>
              <a:rPr lang="en-GB" sz="1600" dirty="0" smtClean="0"/>
              <a:t>isten </a:t>
            </a:r>
            <a:r>
              <a:rPr lang="en-GB" sz="1600" dirty="0"/>
              <a:t>to music</a:t>
            </a:r>
          </a:p>
          <a:p>
            <a:pPr marL="742950" lvl="1" indent="-285750">
              <a:buFont typeface="Arial" panose="020B0604020202020204" pitchFamily="34" charset="0"/>
              <a:buChar char="•"/>
            </a:pPr>
            <a:r>
              <a:rPr lang="en-GB" sz="1600" dirty="0"/>
              <a:t>P</a:t>
            </a:r>
            <a:r>
              <a:rPr lang="en-GB" sz="1600" dirty="0" smtClean="0"/>
              <a:t>unching </a:t>
            </a:r>
            <a:r>
              <a:rPr lang="en-GB" sz="1600" dirty="0"/>
              <a:t>or screaming into a pillow</a:t>
            </a:r>
          </a:p>
          <a:p>
            <a:pPr marL="742950" lvl="1" indent="-285750">
              <a:buFont typeface="Arial" panose="020B0604020202020204" pitchFamily="34" charset="0"/>
              <a:buChar char="•"/>
            </a:pPr>
            <a:r>
              <a:rPr lang="en-GB" sz="1600" dirty="0"/>
              <a:t>T</a:t>
            </a:r>
            <a:r>
              <a:rPr lang="en-GB" sz="1600" dirty="0" smtClean="0"/>
              <a:t>alk </a:t>
            </a:r>
            <a:r>
              <a:rPr lang="en-GB" sz="1600" dirty="0"/>
              <a:t>to friends or family</a:t>
            </a:r>
          </a:p>
          <a:p>
            <a:pPr marL="742950" lvl="1" indent="-285750">
              <a:buFont typeface="Arial" panose="020B0604020202020204" pitchFamily="34" charset="0"/>
              <a:buChar char="•"/>
            </a:pPr>
            <a:r>
              <a:rPr lang="en-GB" sz="1600" dirty="0"/>
              <a:t>T</a:t>
            </a:r>
            <a:r>
              <a:rPr lang="en-GB" sz="1600" dirty="0" smtClean="0"/>
              <a:t>ake </a:t>
            </a:r>
            <a:r>
              <a:rPr lang="en-GB" sz="1600" dirty="0"/>
              <a:t>a bath or shower</a:t>
            </a:r>
          </a:p>
          <a:p>
            <a:pPr marL="742950" lvl="1" indent="-285750">
              <a:buFont typeface="Arial" panose="020B0604020202020204" pitchFamily="34" charset="0"/>
              <a:buChar char="•"/>
            </a:pPr>
            <a:r>
              <a:rPr lang="en-GB" sz="1600" dirty="0"/>
              <a:t>E</a:t>
            </a:r>
            <a:r>
              <a:rPr lang="en-GB" sz="1600" dirty="0" smtClean="0"/>
              <a:t>xercise</a:t>
            </a:r>
            <a:endParaRPr lang="en-GB" sz="1600" dirty="0"/>
          </a:p>
          <a:p>
            <a:pPr marL="742950" lvl="1" indent="-285750">
              <a:buFont typeface="Arial" panose="020B0604020202020204" pitchFamily="34" charset="0"/>
              <a:buChar char="•"/>
            </a:pPr>
            <a:r>
              <a:rPr lang="en-GB" sz="1600" dirty="0"/>
              <a:t>W</a:t>
            </a:r>
            <a:r>
              <a:rPr lang="en-GB" sz="1600" dirty="0" smtClean="0"/>
              <a:t>atch </a:t>
            </a:r>
            <a:r>
              <a:rPr lang="en-GB" sz="1600" dirty="0"/>
              <a:t>your favourite funny </a:t>
            </a:r>
            <a:r>
              <a:rPr lang="en-GB" sz="1600" dirty="0" smtClean="0"/>
              <a:t>film</a:t>
            </a:r>
          </a:p>
          <a:p>
            <a:pPr marL="742950" lvl="1" indent="-285750">
              <a:buFont typeface="Arial" panose="020B0604020202020204" pitchFamily="34" charset="0"/>
              <a:buChar char="•"/>
            </a:pPr>
            <a:r>
              <a:rPr lang="en-GB" sz="1600" dirty="0" smtClean="0"/>
              <a:t>Breathing techniques.</a:t>
            </a:r>
            <a:endParaRPr lang="en-GB" sz="1600" dirty="0" smtClean="0"/>
          </a:p>
          <a:p>
            <a:pPr lvl="1"/>
            <a:endParaRPr lang="en-GB" sz="1600" dirty="0"/>
          </a:p>
          <a:p>
            <a:pPr lvl="1"/>
            <a:endParaRPr lang="en-GB" sz="1600" dirty="0" smtClean="0"/>
          </a:p>
          <a:p>
            <a:pPr lvl="1"/>
            <a:r>
              <a:rPr lang="en-GB" sz="1600" dirty="0" smtClean="0"/>
              <a:t>Help them to build their confidence</a:t>
            </a:r>
            <a:endParaRPr lang="en-GB" sz="2400" dirty="0"/>
          </a:p>
        </p:txBody>
      </p:sp>
    </p:spTree>
    <p:extLst>
      <p:ext uri="{BB962C8B-B14F-4D97-AF65-F5344CB8AC3E}">
        <p14:creationId xmlns:p14="http://schemas.microsoft.com/office/powerpoint/2010/main" val="2384228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a:extLst>
              <a:ext uri="{FF2B5EF4-FFF2-40B4-BE49-F238E27FC236}">
                <a16:creationId xmlns="" xmlns:a16="http://schemas.microsoft.com/office/drawing/2014/main" id="{2492BA85-F9D5-4607-815D-204829DBB2CA}"/>
              </a:ext>
            </a:extLst>
          </p:cNvPr>
          <p:cNvSpPr txBox="1"/>
          <p:nvPr/>
        </p:nvSpPr>
        <p:spPr>
          <a:xfrm>
            <a:off x="1171852" y="171941"/>
            <a:ext cx="5724170" cy="523220"/>
          </a:xfrm>
          <a:prstGeom prst="rect">
            <a:avLst/>
          </a:prstGeom>
          <a:noFill/>
        </p:spPr>
        <p:txBody>
          <a:bodyPr wrap="square" rtlCol="0">
            <a:spAutoFit/>
          </a:bodyPr>
          <a:lstStyle/>
          <a:p>
            <a:pPr algn="ctr"/>
            <a:r>
              <a:rPr lang="en-GB" sz="2800" dirty="0" smtClean="0"/>
              <a:t>Support for child/young person</a:t>
            </a:r>
            <a:endParaRPr lang="en-GB" sz="2800" dirty="0"/>
          </a:p>
        </p:txBody>
      </p:sp>
      <p:sp>
        <p:nvSpPr>
          <p:cNvPr id="6" name="Rectangle 5"/>
          <p:cNvSpPr/>
          <p:nvPr/>
        </p:nvSpPr>
        <p:spPr>
          <a:xfrm>
            <a:off x="4273655" y="944302"/>
            <a:ext cx="3119966" cy="4832092"/>
          </a:xfrm>
          <a:prstGeom prst="rect">
            <a:avLst/>
          </a:prstGeom>
        </p:spPr>
        <p:txBody>
          <a:bodyPr wrap="square">
            <a:spAutoFit/>
          </a:bodyPr>
          <a:lstStyle/>
          <a:p>
            <a:endParaRPr lang="en-GB" sz="1400" dirty="0">
              <a:solidFill>
                <a:srgbClr val="212B32"/>
              </a:solidFill>
              <a:latin typeface="Frutiger W01"/>
            </a:endParaRPr>
          </a:p>
          <a:p>
            <a:endParaRPr lang="en-GB" sz="1400" dirty="0">
              <a:solidFill>
                <a:srgbClr val="212B32"/>
              </a:solidFill>
              <a:latin typeface="Frutiger W01"/>
            </a:endParaRPr>
          </a:p>
          <a:p>
            <a:r>
              <a:rPr lang="en-GB" sz="1400" dirty="0" err="1"/>
              <a:t>YoungMinds</a:t>
            </a:r>
            <a:r>
              <a:rPr lang="en-GB" sz="1400" dirty="0"/>
              <a:t> Crisis Messenger Provides free, 24/7 text support for young people experiencing a mental health crisis. Text YM to 85258</a:t>
            </a:r>
          </a:p>
          <a:p>
            <a:endParaRPr lang="en-GB" sz="1400" dirty="0">
              <a:solidFill>
                <a:srgbClr val="212B32"/>
              </a:solidFill>
              <a:latin typeface="Frutiger W01"/>
            </a:endParaRPr>
          </a:p>
          <a:p>
            <a:r>
              <a:rPr lang="en-GB" sz="1400" dirty="0"/>
              <a:t>Youth Wellbeing Directory www.annafreud.org/on-my-mind/youth-wellbeing Lists local services for young people’s mental health and wellbeing. </a:t>
            </a:r>
          </a:p>
          <a:p>
            <a:endParaRPr lang="en-GB" sz="1400" dirty="0">
              <a:solidFill>
                <a:srgbClr val="212B32"/>
              </a:solidFill>
              <a:latin typeface="Frutiger W01"/>
            </a:endParaRPr>
          </a:p>
          <a:p>
            <a:r>
              <a:rPr lang="en-GB" sz="1400" dirty="0"/>
              <a:t>Calm Harm app www.calmharm.co.uk A free app providing support and strategies to help you resist or manage the urge to self-harm.</a:t>
            </a:r>
          </a:p>
          <a:p>
            <a:endParaRPr lang="en-GB" sz="1400" dirty="0">
              <a:solidFill>
                <a:srgbClr val="212B32"/>
              </a:solidFill>
              <a:latin typeface="Frutiger W01"/>
            </a:endParaRPr>
          </a:p>
          <a:p>
            <a:endParaRPr lang="en-GB" sz="1400" dirty="0"/>
          </a:p>
          <a:p>
            <a:r>
              <a:rPr lang="en-GB" sz="1400" dirty="0"/>
              <a:t>Text "SHOUT" to 85258 to contact the </a:t>
            </a:r>
            <a:r>
              <a:rPr lang="en-GB" sz="1400" dirty="0">
                <a:hlinkClick r:id="rId7"/>
              </a:rPr>
              <a:t>Shout Crisis Text Line</a:t>
            </a:r>
            <a:r>
              <a:rPr lang="en-GB" sz="1400" dirty="0"/>
              <a:t>, or text "YM" if you're under 19</a:t>
            </a:r>
          </a:p>
        </p:txBody>
      </p:sp>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50000" t="17778" r="27024" b="9423"/>
          <a:stretch/>
        </p:blipFill>
        <p:spPr bwMode="auto">
          <a:xfrm>
            <a:off x="1008070" y="1054697"/>
            <a:ext cx="3096344" cy="5518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985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11" name="TextBox 10">
            <a:extLst>
              <a:ext uri="{FF2B5EF4-FFF2-40B4-BE49-F238E27FC236}">
                <a16:creationId xmlns="" xmlns:a16="http://schemas.microsoft.com/office/drawing/2014/main" id="{2492BA85-F9D5-4607-815D-204829DBB2CA}"/>
              </a:ext>
            </a:extLst>
          </p:cNvPr>
          <p:cNvSpPr txBox="1"/>
          <p:nvPr/>
        </p:nvSpPr>
        <p:spPr>
          <a:xfrm>
            <a:off x="1403648" y="302455"/>
            <a:ext cx="4968552" cy="646331"/>
          </a:xfrm>
          <a:prstGeom prst="rect">
            <a:avLst/>
          </a:prstGeom>
          <a:noFill/>
        </p:spPr>
        <p:txBody>
          <a:bodyPr wrap="square" rtlCol="0">
            <a:spAutoFit/>
          </a:bodyPr>
          <a:lstStyle/>
          <a:p>
            <a:pPr algn="ctr"/>
            <a:r>
              <a:rPr lang="en-GB" sz="3600" u="sng" dirty="0" smtClean="0"/>
              <a:t>Support for parents</a:t>
            </a:r>
            <a:endParaRPr lang="en-GB" sz="3600" u="sng" dirty="0"/>
          </a:p>
        </p:txBody>
      </p:sp>
      <p:pic>
        <p:nvPicPr>
          <p:cNvPr id="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4405" t="17990" r="51190" b="5712"/>
          <a:stretch/>
        </p:blipFill>
        <p:spPr bwMode="auto">
          <a:xfrm>
            <a:off x="1008070" y="1087390"/>
            <a:ext cx="3119445" cy="5485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414080" y="1628800"/>
            <a:ext cx="2862064" cy="4185761"/>
          </a:xfrm>
          <a:prstGeom prst="rect">
            <a:avLst/>
          </a:prstGeom>
        </p:spPr>
        <p:txBody>
          <a:bodyPr wrap="square">
            <a:spAutoFit/>
          </a:bodyPr>
          <a:lstStyle/>
          <a:p>
            <a:r>
              <a:rPr lang="en-GB" sz="1400" dirty="0"/>
              <a:t>If you're supporting someone who self-harms you should also make sure you take care of yourself</a:t>
            </a:r>
            <a:r>
              <a:rPr lang="en-GB" sz="1400" dirty="0" smtClean="0"/>
              <a:t>.</a:t>
            </a:r>
          </a:p>
          <a:p>
            <a:endParaRPr lang="en-GB" sz="1400" dirty="0"/>
          </a:p>
          <a:p>
            <a:r>
              <a:rPr lang="en-GB" sz="1400" dirty="0"/>
              <a:t>These organisations offer information and advice for friends and family</a:t>
            </a:r>
            <a:r>
              <a:rPr lang="en-GB" sz="1400" dirty="0" smtClean="0"/>
              <a:t>:</a:t>
            </a:r>
          </a:p>
          <a:p>
            <a:endParaRPr lang="en-GB" sz="1400" dirty="0"/>
          </a:p>
          <a:p>
            <a:r>
              <a:rPr lang="en-GB" sz="1400" dirty="0"/>
              <a:t>Mind – </a:t>
            </a:r>
            <a:r>
              <a:rPr lang="en-GB" sz="1400" dirty="0">
                <a:hlinkClick r:id="rId8"/>
              </a:rPr>
              <a:t>for friends and family of someone who self-harms</a:t>
            </a:r>
            <a:endParaRPr lang="en-GB" sz="1400" dirty="0"/>
          </a:p>
          <a:p>
            <a:r>
              <a:rPr lang="en-GB" sz="1400" dirty="0"/>
              <a:t>Staying Safe – </a:t>
            </a:r>
            <a:r>
              <a:rPr lang="en-GB" sz="1400" dirty="0">
                <a:hlinkClick r:id="rId9"/>
              </a:rPr>
              <a:t>advice for supporting someone else</a:t>
            </a:r>
            <a:endParaRPr lang="en-GB" sz="1400" dirty="0"/>
          </a:p>
          <a:p>
            <a:r>
              <a:rPr lang="en-GB" sz="1400" dirty="0" err="1"/>
              <a:t>YoungMinds</a:t>
            </a:r>
            <a:r>
              <a:rPr lang="en-GB" sz="1400" dirty="0"/>
              <a:t> – </a:t>
            </a:r>
            <a:r>
              <a:rPr lang="en-GB" sz="1400" dirty="0">
                <a:hlinkClick r:id="rId10"/>
              </a:rPr>
              <a:t>parents' guide to self-harm support</a:t>
            </a:r>
            <a:endParaRPr lang="en-GB" sz="1400" dirty="0"/>
          </a:p>
          <a:p>
            <a:r>
              <a:rPr lang="en-GB" sz="1400" dirty="0"/>
              <a:t>British Medical Association – </a:t>
            </a:r>
            <a:r>
              <a:rPr lang="en-GB" sz="1400" dirty="0">
                <a:hlinkClick r:id="rId11"/>
              </a:rPr>
              <a:t>coping with self-harm: a guide for parents and carers (PDF, 3MB)</a:t>
            </a:r>
            <a:endParaRPr lang="en-GB" sz="1400" dirty="0"/>
          </a:p>
          <a:p>
            <a:r>
              <a:rPr lang="en-GB" sz="1400" dirty="0"/>
              <a:t>University of Nottingham – </a:t>
            </a:r>
            <a:r>
              <a:rPr lang="en-GB" sz="1400" dirty="0">
                <a:hlinkClick r:id="rId12"/>
              </a:rPr>
              <a:t>It's Okay to Talk about Self-harm leaflet</a:t>
            </a:r>
            <a:endParaRPr lang="en-GB" sz="1400" dirty="0"/>
          </a:p>
        </p:txBody>
      </p:sp>
    </p:spTree>
    <p:extLst>
      <p:ext uri="{BB962C8B-B14F-4D97-AF65-F5344CB8AC3E}">
        <p14:creationId xmlns:p14="http://schemas.microsoft.com/office/powerpoint/2010/main" val="2665816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extBox 7">
            <a:extLst>
              <a:ext uri="{FF2B5EF4-FFF2-40B4-BE49-F238E27FC236}">
                <a16:creationId xmlns="" xmlns:a16="http://schemas.microsoft.com/office/drawing/2014/main" id="{81C2BEF3-2540-4A16-AC60-E72C466FCB7F}"/>
              </a:ext>
            </a:extLst>
          </p:cNvPr>
          <p:cNvSpPr txBox="1"/>
          <p:nvPr/>
        </p:nvSpPr>
        <p:spPr>
          <a:xfrm>
            <a:off x="1725284" y="2204864"/>
            <a:ext cx="5081830" cy="1569660"/>
          </a:xfrm>
          <a:prstGeom prst="rect">
            <a:avLst/>
          </a:prstGeom>
          <a:noFill/>
        </p:spPr>
        <p:txBody>
          <a:bodyPr wrap="square" rtlCol="0">
            <a:spAutoFit/>
          </a:bodyPr>
          <a:lstStyle/>
          <a:p>
            <a:pPr algn="ctr"/>
            <a:r>
              <a:rPr lang="en-GB" sz="3200" b="1" dirty="0"/>
              <a:t>THANK YOU </a:t>
            </a:r>
          </a:p>
          <a:p>
            <a:pPr algn="ctr"/>
            <a:endParaRPr lang="en-GB" sz="3200" b="1" dirty="0"/>
          </a:p>
          <a:p>
            <a:pPr algn="ctr"/>
            <a:r>
              <a:rPr lang="en-GB" sz="3200" b="1" dirty="0"/>
              <a:t>for listening and taking part</a:t>
            </a:r>
          </a:p>
        </p:txBody>
      </p:sp>
    </p:spTree>
    <p:extLst>
      <p:ext uri="{BB962C8B-B14F-4D97-AF65-F5344CB8AC3E}">
        <p14:creationId xmlns:p14="http://schemas.microsoft.com/office/powerpoint/2010/main" val="643582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TextBox 5"/>
          <p:cNvSpPr txBox="1"/>
          <p:nvPr/>
        </p:nvSpPr>
        <p:spPr>
          <a:xfrm>
            <a:off x="1475656" y="171968"/>
            <a:ext cx="5203032" cy="830997"/>
          </a:xfrm>
          <a:prstGeom prst="rect">
            <a:avLst/>
          </a:prstGeom>
          <a:noFill/>
        </p:spPr>
        <p:txBody>
          <a:bodyPr wrap="square" rtlCol="0">
            <a:spAutoFit/>
          </a:bodyPr>
          <a:lstStyle/>
          <a:p>
            <a:pPr algn="ctr"/>
            <a:r>
              <a:rPr lang="en-GB" sz="4400" dirty="0"/>
              <a:t>What</a:t>
            </a:r>
            <a:r>
              <a:rPr lang="en-GB" sz="4800" dirty="0"/>
              <a:t> </a:t>
            </a:r>
            <a:r>
              <a:rPr lang="en-GB" sz="4800" dirty="0" smtClean="0"/>
              <a:t>is Self-harm?</a:t>
            </a:r>
            <a:endParaRPr lang="en-GB" sz="4800" dirty="0"/>
          </a:p>
        </p:txBody>
      </p:sp>
      <p:sp>
        <p:nvSpPr>
          <p:cNvPr id="7" name="Rectangle 6"/>
          <p:cNvSpPr/>
          <p:nvPr/>
        </p:nvSpPr>
        <p:spPr>
          <a:xfrm>
            <a:off x="1510590" y="4714299"/>
            <a:ext cx="5022304"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GB" dirty="0" smtClean="0"/>
              <a:t>Self-harm is </a:t>
            </a:r>
            <a:r>
              <a:rPr lang="en-GB" dirty="0"/>
              <a:t>any behaviour where someone intentionally damages or injures their body, usually as a way to help cope with difficult or distressing thoughts and feelings. </a:t>
            </a:r>
            <a:r>
              <a:rPr lang="en-GB" dirty="0" smtClean="0"/>
              <a:t> </a:t>
            </a:r>
            <a:r>
              <a:rPr lang="en-GB" sz="1400" dirty="0" smtClean="0"/>
              <a:t>Mental Health Foundation</a:t>
            </a:r>
            <a:endParaRPr lang="en-GB" sz="1400" dirty="0">
              <a:solidFill>
                <a:srgbClr val="212B32"/>
              </a:solidFill>
            </a:endParaRPr>
          </a:p>
        </p:txBody>
      </p:sp>
      <p:pic>
        <p:nvPicPr>
          <p:cNvPr id="31" name="Picture 2" descr="C:\Users\Phil\Desktop\Presentation\self-harm-alamy-1375791308.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17414" y="714212"/>
            <a:ext cx="5376755" cy="35814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12839" y="4196541"/>
            <a:ext cx="5376755" cy="369332"/>
          </a:xfrm>
          <a:prstGeom prst="rect">
            <a:avLst/>
          </a:prstGeom>
          <a:noFill/>
        </p:spPr>
        <p:txBody>
          <a:bodyPr wrap="square" rtlCol="0">
            <a:spAutoFit/>
          </a:bodyPr>
          <a:lstStyle/>
          <a:p>
            <a:r>
              <a:rPr lang="en-GB" dirty="0" smtClean="0"/>
              <a:t>What comes to mind when you think of ‘self-harm’?</a:t>
            </a:r>
            <a:endParaRPr lang="en-GB" dirty="0"/>
          </a:p>
        </p:txBody>
      </p:sp>
    </p:spTree>
    <p:extLst>
      <p:ext uri="{BB962C8B-B14F-4D97-AF65-F5344CB8AC3E}">
        <p14:creationId xmlns:p14="http://schemas.microsoft.com/office/powerpoint/2010/main" val="107995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TextBox 5"/>
          <p:cNvSpPr txBox="1"/>
          <p:nvPr/>
        </p:nvSpPr>
        <p:spPr>
          <a:xfrm>
            <a:off x="899592" y="123913"/>
            <a:ext cx="6174653" cy="707886"/>
          </a:xfrm>
          <a:prstGeom prst="rect">
            <a:avLst/>
          </a:prstGeom>
          <a:noFill/>
        </p:spPr>
        <p:txBody>
          <a:bodyPr wrap="square" rtlCol="0">
            <a:spAutoFit/>
          </a:bodyPr>
          <a:lstStyle/>
          <a:p>
            <a:pPr algn="ctr"/>
            <a:r>
              <a:rPr lang="en-GB" sz="3600" u="sng" dirty="0" smtClean="0"/>
              <a:t>Methods of </a:t>
            </a:r>
            <a:r>
              <a:rPr lang="en-GB" sz="4000" u="sng" dirty="0"/>
              <a:t>s</a:t>
            </a:r>
            <a:r>
              <a:rPr lang="en-GB" sz="4000" u="sng" dirty="0" smtClean="0"/>
              <a:t>elf-harm?</a:t>
            </a:r>
            <a:endParaRPr lang="en-GB" sz="4000" u="sng" dirty="0"/>
          </a:p>
        </p:txBody>
      </p:sp>
      <p:sp>
        <p:nvSpPr>
          <p:cNvPr id="9" name="TextBox 8"/>
          <p:cNvSpPr txBox="1"/>
          <p:nvPr/>
        </p:nvSpPr>
        <p:spPr>
          <a:xfrm>
            <a:off x="1193032" y="1124744"/>
            <a:ext cx="582724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400" dirty="0" smtClean="0"/>
              <a:t>Cutting</a:t>
            </a:r>
          </a:p>
          <a:p>
            <a:pPr algn="ctr"/>
            <a:r>
              <a:rPr lang="en-GB" sz="2400" dirty="0" smtClean="0"/>
              <a:t>Burning/scalding</a:t>
            </a:r>
          </a:p>
          <a:p>
            <a:pPr algn="ctr"/>
            <a:r>
              <a:rPr lang="en-GB" sz="2400" dirty="0" smtClean="0"/>
              <a:t>Overdose/self poisoning</a:t>
            </a:r>
            <a:endParaRPr lang="en-GB" sz="2400" dirty="0"/>
          </a:p>
        </p:txBody>
      </p:sp>
      <p:sp>
        <p:nvSpPr>
          <p:cNvPr id="30" name="TextBox 29"/>
          <p:cNvSpPr txBox="1"/>
          <p:nvPr/>
        </p:nvSpPr>
        <p:spPr>
          <a:xfrm>
            <a:off x="1011310" y="2587373"/>
            <a:ext cx="2952328" cy="738664"/>
          </a:xfrm>
          <a:prstGeom prst="rect">
            <a:avLst/>
          </a:prstGeom>
          <a:noFill/>
        </p:spPr>
        <p:txBody>
          <a:bodyPr wrap="square" rtlCol="0">
            <a:spAutoFit/>
          </a:bodyPr>
          <a:lstStyle/>
          <a:p>
            <a:r>
              <a:rPr lang="en-GB" sz="2400" dirty="0" smtClean="0"/>
              <a:t>Hair pulling</a:t>
            </a:r>
          </a:p>
          <a:p>
            <a:endParaRPr lang="en-GB" dirty="0"/>
          </a:p>
        </p:txBody>
      </p:sp>
      <p:sp>
        <p:nvSpPr>
          <p:cNvPr id="11" name="TextBox 10"/>
          <p:cNvSpPr txBox="1"/>
          <p:nvPr/>
        </p:nvSpPr>
        <p:spPr>
          <a:xfrm>
            <a:off x="3810213" y="2699586"/>
            <a:ext cx="2952328" cy="738664"/>
          </a:xfrm>
          <a:prstGeom prst="rect">
            <a:avLst/>
          </a:prstGeom>
          <a:noFill/>
        </p:spPr>
        <p:txBody>
          <a:bodyPr wrap="square" rtlCol="0">
            <a:spAutoFit/>
          </a:bodyPr>
          <a:lstStyle/>
          <a:p>
            <a:r>
              <a:rPr lang="en-GB" sz="2400" dirty="0" smtClean="0"/>
              <a:t>Restrictive eating</a:t>
            </a:r>
          </a:p>
          <a:p>
            <a:endParaRPr lang="en-GB" dirty="0"/>
          </a:p>
        </p:txBody>
      </p:sp>
      <p:sp>
        <p:nvSpPr>
          <p:cNvPr id="12" name="TextBox 11"/>
          <p:cNvSpPr txBox="1"/>
          <p:nvPr/>
        </p:nvSpPr>
        <p:spPr>
          <a:xfrm>
            <a:off x="4452990" y="4372056"/>
            <a:ext cx="2952328" cy="738664"/>
          </a:xfrm>
          <a:prstGeom prst="rect">
            <a:avLst/>
          </a:prstGeom>
          <a:noFill/>
        </p:spPr>
        <p:txBody>
          <a:bodyPr wrap="square" rtlCol="0">
            <a:spAutoFit/>
          </a:bodyPr>
          <a:lstStyle/>
          <a:p>
            <a:r>
              <a:rPr lang="en-GB" sz="2400" dirty="0" smtClean="0"/>
              <a:t>Breaking bones</a:t>
            </a:r>
          </a:p>
          <a:p>
            <a:endParaRPr lang="en-GB" dirty="0"/>
          </a:p>
        </p:txBody>
      </p:sp>
      <p:sp>
        <p:nvSpPr>
          <p:cNvPr id="13" name="TextBox 12"/>
          <p:cNvSpPr txBox="1"/>
          <p:nvPr/>
        </p:nvSpPr>
        <p:spPr>
          <a:xfrm>
            <a:off x="857885" y="3380685"/>
            <a:ext cx="2952328" cy="738664"/>
          </a:xfrm>
          <a:prstGeom prst="rect">
            <a:avLst/>
          </a:prstGeom>
          <a:noFill/>
        </p:spPr>
        <p:txBody>
          <a:bodyPr wrap="square" rtlCol="0">
            <a:spAutoFit/>
          </a:bodyPr>
          <a:lstStyle/>
          <a:p>
            <a:r>
              <a:rPr lang="en-GB" sz="2400" dirty="0" smtClean="0"/>
              <a:t>Picking/pinching skin</a:t>
            </a:r>
          </a:p>
          <a:p>
            <a:endParaRPr lang="en-GB" dirty="0"/>
          </a:p>
        </p:txBody>
      </p:sp>
      <p:sp>
        <p:nvSpPr>
          <p:cNvPr id="14" name="TextBox 13"/>
          <p:cNvSpPr txBox="1"/>
          <p:nvPr/>
        </p:nvSpPr>
        <p:spPr>
          <a:xfrm>
            <a:off x="2267744" y="5727554"/>
            <a:ext cx="2952328" cy="738664"/>
          </a:xfrm>
          <a:prstGeom prst="rect">
            <a:avLst/>
          </a:prstGeom>
          <a:noFill/>
        </p:spPr>
        <p:txBody>
          <a:bodyPr wrap="square" rtlCol="0">
            <a:spAutoFit/>
          </a:bodyPr>
          <a:lstStyle/>
          <a:p>
            <a:r>
              <a:rPr lang="en-GB" sz="2400" dirty="0" smtClean="0"/>
              <a:t>Restricting airway</a:t>
            </a:r>
            <a:endParaRPr lang="en-GB" sz="2400" dirty="0"/>
          </a:p>
          <a:p>
            <a:endParaRPr lang="en-GB" dirty="0"/>
          </a:p>
        </p:txBody>
      </p:sp>
      <p:sp>
        <p:nvSpPr>
          <p:cNvPr id="15" name="TextBox 14"/>
          <p:cNvSpPr txBox="1"/>
          <p:nvPr/>
        </p:nvSpPr>
        <p:spPr>
          <a:xfrm>
            <a:off x="4145360" y="3501008"/>
            <a:ext cx="2952328" cy="738664"/>
          </a:xfrm>
          <a:prstGeom prst="rect">
            <a:avLst/>
          </a:prstGeom>
          <a:noFill/>
        </p:spPr>
        <p:txBody>
          <a:bodyPr wrap="square" rtlCol="0">
            <a:spAutoFit/>
          </a:bodyPr>
          <a:lstStyle/>
          <a:p>
            <a:r>
              <a:rPr lang="en-GB" sz="2400" dirty="0" smtClean="0"/>
              <a:t>Self-hitting/ biting self</a:t>
            </a:r>
          </a:p>
          <a:p>
            <a:endParaRPr lang="en-GB" dirty="0"/>
          </a:p>
        </p:txBody>
      </p:sp>
      <p:sp>
        <p:nvSpPr>
          <p:cNvPr id="16" name="TextBox 15"/>
          <p:cNvSpPr txBox="1"/>
          <p:nvPr/>
        </p:nvSpPr>
        <p:spPr>
          <a:xfrm>
            <a:off x="974773" y="4372056"/>
            <a:ext cx="2952328" cy="1107996"/>
          </a:xfrm>
          <a:prstGeom prst="rect">
            <a:avLst/>
          </a:prstGeom>
          <a:noFill/>
        </p:spPr>
        <p:txBody>
          <a:bodyPr wrap="square" rtlCol="0">
            <a:spAutoFit/>
          </a:bodyPr>
          <a:lstStyle/>
          <a:p>
            <a:r>
              <a:rPr lang="en-GB" sz="2400" dirty="0" smtClean="0"/>
              <a:t>Excessive risk taking behaviours</a:t>
            </a:r>
          </a:p>
          <a:p>
            <a:endParaRPr lang="en-GB" dirty="0"/>
          </a:p>
        </p:txBody>
      </p:sp>
      <p:sp>
        <p:nvSpPr>
          <p:cNvPr id="18" name="TextBox 17"/>
          <p:cNvSpPr txBox="1"/>
          <p:nvPr/>
        </p:nvSpPr>
        <p:spPr>
          <a:xfrm>
            <a:off x="5220072" y="5159974"/>
            <a:ext cx="1496974" cy="738664"/>
          </a:xfrm>
          <a:prstGeom prst="rect">
            <a:avLst/>
          </a:prstGeom>
          <a:noFill/>
        </p:spPr>
        <p:txBody>
          <a:bodyPr wrap="square" rtlCol="0">
            <a:spAutoFit/>
          </a:bodyPr>
          <a:lstStyle/>
          <a:p>
            <a:r>
              <a:rPr lang="en-GB" sz="2400" dirty="0" smtClean="0"/>
              <a:t>Bruising</a:t>
            </a:r>
          </a:p>
          <a:p>
            <a:endParaRPr lang="en-GB" dirty="0"/>
          </a:p>
        </p:txBody>
      </p:sp>
    </p:spTree>
    <p:extLst>
      <p:ext uri="{BB962C8B-B14F-4D97-AF65-F5344CB8AC3E}">
        <p14:creationId xmlns:p14="http://schemas.microsoft.com/office/powerpoint/2010/main" val="26947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1" grpId="0"/>
      <p:bldP spid="12" grpId="0"/>
      <p:bldP spid="13" grpId="0"/>
      <p:bldP spid="14" grpId="0"/>
      <p:bldP spid="15"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TextBox 5"/>
          <p:cNvSpPr txBox="1"/>
          <p:nvPr/>
        </p:nvSpPr>
        <p:spPr>
          <a:xfrm>
            <a:off x="1475656" y="171968"/>
            <a:ext cx="5203032" cy="707886"/>
          </a:xfrm>
          <a:prstGeom prst="rect">
            <a:avLst/>
          </a:prstGeom>
          <a:noFill/>
        </p:spPr>
        <p:txBody>
          <a:bodyPr wrap="square" rtlCol="0">
            <a:spAutoFit/>
          </a:bodyPr>
          <a:lstStyle/>
          <a:p>
            <a:pPr algn="ctr"/>
            <a:r>
              <a:rPr lang="en-GB" sz="3600" u="sng" dirty="0" smtClean="0"/>
              <a:t>Who does this affect</a:t>
            </a:r>
            <a:r>
              <a:rPr lang="en-GB" sz="4000" u="sng" dirty="0" smtClean="0"/>
              <a:t>?</a:t>
            </a:r>
            <a:endParaRPr lang="en-GB" sz="4000" u="sng" dirty="0"/>
          </a:p>
        </p:txBody>
      </p:sp>
      <p:sp>
        <p:nvSpPr>
          <p:cNvPr id="13" name="TextBox 12"/>
          <p:cNvSpPr txBox="1"/>
          <p:nvPr/>
        </p:nvSpPr>
        <p:spPr>
          <a:xfrm>
            <a:off x="1209076" y="1263718"/>
            <a:ext cx="5802178"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800" dirty="0" smtClean="0"/>
              <a:t>“Self-harm does not discriminate on the basis of gender, race, age, religion, disability or sexual orientation.”</a:t>
            </a:r>
            <a:endParaRPr lang="en-GB" sz="2800" dirty="0"/>
          </a:p>
        </p:txBody>
      </p:sp>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8043" t="25595" r="9239" b="23197"/>
          <a:stretch/>
        </p:blipFill>
        <p:spPr bwMode="auto">
          <a:xfrm>
            <a:off x="1209076" y="2846310"/>
            <a:ext cx="5976664" cy="2755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1" name="Rectangle 10"/>
          <p:cNvSpPr/>
          <p:nvPr/>
        </p:nvSpPr>
        <p:spPr>
          <a:xfrm>
            <a:off x="2848856" y="5022075"/>
            <a:ext cx="4428978" cy="984885"/>
          </a:xfrm>
          <a:prstGeom prst="rect">
            <a:avLst/>
          </a:prstGeom>
        </p:spPr>
        <p:txBody>
          <a:bodyPr wrap="square">
            <a:spAutoFit/>
          </a:bodyPr>
          <a:lstStyle/>
          <a:p>
            <a:pPr marL="285750" indent="-285750">
              <a:buFont typeface="Arial" panose="020B0604020202020204" pitchFamily="34" charset="0"/>
              <a:buChar char="•"/>
              <a:defRPr/>
            </a:pPr>
            <a:r>
              <a:rPr lang="en-GB" sz="2000" dirty="0" smtClean="0"/>
              <a:t>most</a:t>
            </a:r>
            <a:r>
              <a:rPr lang="en-GB" sz="2000" dirty="0"/>
              <a:t> prevalent</a:t>
            </a:r>
            <a:r>
              <a:rPr lang="en-GB" sz="2000" dirty="0" smtClean="0"/>
              <a:t>  </a:t>
            </a:r>
            <a:r>
              <a:rPr lang="en-GB" sz="2000" dirty="0"/>
              <a:t>in adolescents and young adults aged between 11-25.  </a:t>
            </a:r>
            <a:endParaRPr lang="en-GB" dirty="0"/>
          </a:p>
          <a:p>
            <a:pPr lvl="0">
              <a:defRPr/>
            </a:pPr>
            <a:endParaRPr lang="en-GB" b="1" dirty="0">
              <a:solidFill>
                <a:srgbClr val="212B32"/>
              </a:solidFill>
            </a:endParaRPr>
          </a:p>
        </p:txBody>
      </p:sp>
    </p:spTree>
    <p:extLst>
      <p:ext uri="{BB962C8B-B14F-4D97-AF65-F5344CB8AC3E}">
        <p14:creationId xmlns:p14="http://schemas.microsoft.com/office/powerpoint/2010/main" val="3850976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TextBox 5"/>
          <p:cNvSpPr txBox="1"/>
          <p:nvPr/>
        </p:nvSpPr>
        <p:spPr>
          <a:xfrm>
            <a:off x="1475656" y="171968"/>
            <a:ext cx="5203032" cy="707886"/>
          </a:xfrm>
          <a:prstGeom prst="rect">
            <a:avLst/>
          </a:prstGeom>
          <a:noFill/>
        </p:spPr>
        <p:txBody>
          <a:bodyPr wrap="square" rtlCol="0">
            <a:spAutoFit/>
          </a:bodyPr>
          <a:lstStyle/>
          <a:p>
            <a:pPr algn="ctr"/>
            <a:r>
              <a:rPr lang="en-GB" sz="3600" u="sng" dirty="0" smtClean="0"/>
              <a:t>Who does this affect</a:t>
            </a:r>
            <a:r>
              <a:rPr lang="en-GB" sz="4000" u="sng" dirty="0" smtClean="0"/>
              <a:t>?</a:t>
            </a:r>
            <a:endParaRPr lang="en-GB" sz="4000" u="sng" dirty="0"/>
          </a:p>
        </p:txBody>
      </p:sp>
      <p:sp>
        <p:nvSpPr>
          <p:cNvPr id="11" name="Rectangle 10"/>
          <p:cNvSpPr/>
          <p:nvPr/>
        </p:nvSpPr>
        <p:spPr>
          <a:xfrm>
            <a:off x="883615" y="1052736"/>
            <a:ext cx="6120680" cy="5878532"/>
          </a:xfrm>
          <a:prstGeom prst="rect">
            <a:avLst/>
          </a:prstGeom>
        </p:spPr>
        <p:txBody>
          <a:bodyPr wrap="square">
            <a:spAutoFit/>
          </a:bodyPr>
          <a:lstStyle/>
          <a:p>
            <a:pPr>
              <a:defRPr/>
            </a:pPr>
            <a:endParaRPr lang="en-GB" sz="2000" dirty="0" smtClean="0"/>
          </a:p>
          <a:p>
            <a:pPr marL="285750" lvl="0" indent="-285750">
              <a:buFont typeface="Arial" panose="020B0604020202020204" pitchFamily="34" charset="0"/>
              <a:buChar char="•"/>
              <a:defRPr/>
            </a:pPr>
            <a:r>
              <a:rPr lang="en-GB" sz="2000" dirty="0" smtClean="0"/>
              <a:t>1 in 10  young people self-harm, but it could be as high as 20%. </a:t>
            </a:r>
          </a:p>
          <a:p>
            <a:pPr marL="285750" lvl="0" indent="-285750">
              <a:buFont typeface="Arial" panose="020B0604020202020204" pitchFamily="34" charset="0"/>
              <a:buChar char="•"/>
              <a:defRPr/>
            </a:pPr>
            <a:endParaRPr lang="en-GB" sz="2000" dirty="0" smtClean="0"/>
          </a:p>
          <a:p>
            <a:pPr marL="285750" lvl="0" indent="-285750">
              <a:buFont typeface="Arial" panose="020B0604020202020204" pitchFamily="34" charset="0"/>
              <a:buChar char="•"/>
              <a:defRPr/>
            </a:pPr>
            <a:endParaRPr lang="en-GB" sz="2000" dirty="0" smtClean="0"/>
          </a:p>
          <a:p>
            <a:pPr lvl="0">
              <a:defRPr/>
            </a:pPr>
            <a:endParaRPr lang="en-GB" sz="2000" dirty="0" smtClean="0"/>
          </a:p>
          <a:p>
            <a:pPr lvl="0">
              <a:defRPr/>
            </a:pPr>
            <a:endParaRPr lang="en-GB" sz="2000" dirty="0"/>
          </a:p>
          <a:p>
            <a:pPr lvl="0">
              <a:defRPr/>
            </a:pPr>
            <a:endParaRPr lang="en-GB" sz="2000" dirty="0" smtClean="0"/>
          </a:p>
          <a:p>
            <a:pPr lvl="0">
              <a:defRPr/>
            </a:pPr>
            <a:endParaRPr lang="en-GB" sz="2000" dirty="0"/>
          </a:p>
          <a:p>
            <a:pPr lvl="0">
              <a:defRPr/>
            </a:pPr>
            <a:endParaRPr lang="en-GB" sz="2000" dirty="0" smtClean="0"/>
          </a:p>
          <a:p>
            <a:pPr lvl="0">
              <a:defRPr/>
            </a:pPr>
            <a:endParaRPr lang="en-GB" sz="2000" dirty="0"/>
          </a:p>
          <a:p>
            <a:pPr lvl="0">
              <a:defRPr/>
            </a:pPr>
            <a:endParaRPr lang="en-GB" sz="2000" dirty="0" smtClean="0"/>
          </a:p>
          <a:p>
            <a:pPr marL="285750" indent="-285750">
              <a:buFont typeface="Arial" panose="020B0604020202020204" pitchFamily="34" charset="0"/>
              <a:buChar char="•"/>
              <a:defRPr/>
            </a:pPr>
            <a:r>
              <a:rPr lang="en-GB" sz="2000" dirty="0" smtClean="0"/>
              <a:t>Some research indicates </a:t>
            </a:r>
            <a:r>
              <a:rPr lang="en-GB" sz="2000" u="sng" dirty="0" smtClean="0"/>
              <a:t>four times </a:t>
            </a:r>
            <a:r>
              <a:rPr lang="en-GB" sz="2000" dirty="0" smtClean="0"/>
              <a:t>as many females as males self-harm.</a:t>
            </a:r>
          </a:p>
          <a:p>
            <a:pPr lvl="0">
              <a:defRPr/>
            </a:pPr>
            <a:endParaRPr lang="en-GB" sz="2000" dirty="0" smtClean="0"/>
          </a:p>
          <a:p>
            <a:pPr marL="285750" indent="-285750">
              <a:buFont typeface="Arial" panose="020B0604020202020204" pitchFamily="34" charset="0"/>
              <a:buChar char="•"/>
              <a:defRPr/>
            </a:pPr>
            <a:r>
              <a:rPr lang="en-GB" sz="2000" dirty="0" smtClean="0"/>
              <a:t>The level of reported incidents has risen by 68 % in the last 10 years.</a:t>
            </a:r>
          </a:p>
          <a:p>
            <a:pPr lvl="0">
              <a:defRPr/>
            </a:pPr>
            <a:endParaRPr lang="en-GB" dirty="0" smtClean="0"/>
          </a:p>
          <a:p>
            <a:pPr lvl="0">
              <a:defRPr/>
            </a:pPr>
            <a:endParaRPr lang="en-GB" b="1" dirty="0">
              <a:solidFill>
                <a:srgbClr val="212B32"/>
              </a:solidFill>
            </a:endParaRPr>
          </a:p>
        </p:txBody>
      </p:sp>
      <p:pic>
        <p:nvPicPr>
          <p:cNvPr id="7" name="Picture 2" descr="Iceberg4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8372" y="1844824"/>
            <a:ext cx="36576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135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extBox 7">
            <a:extLst>
              <a:ext uri="{FF2B5EF4-FFF2-40B4-BE49-F238E27FC236}">
                <a16:creationId xmlns="" xmlns:a16="http://schemas.microsoft.com/office/drawing/2014/main" id="{18CF7C10-C4D8-4980-9E5F-5A9C28A12F58}"/>
              </a:ext>
            </a:extLst>
          </p:cNvPr>
          <p:cNvSpPr txBox="1"/>
          <p:nvPr/>
        </p:nvSpPr>
        <p:spPr>
          <a:xfrm>
            <a:off x="2206036" y="405054"/>
            <a:ext cx="3374076" cy="523220"/>
          </a:xfrm>
          <a:prstGeom prst="rect">
            <a:avLst/>
          </a:prstGeom>
          <a:noFill/>
        </p:spPr>
        <p:txBody>
          <a:bodyPr wrap="square" rtlCol="0">
            <a:spAutoFit/>
          </a:bodyPr>
          <a:lstStyle/>
          <a:p>
            <a:r>
              <a:rPr lang="en-GB" sz="2800" u="sng" dirty="0" smtClean="0"/>
              <a:t>Dispelling the Myths</a:t>
            </a:r>
            <a:endParaRPr lang="en-GB" sz="2800" u="sng" dirty="0"/>
          </a:p>
        </p:txBody>
      </p:sp>
      <p:grpSp>
        <p:nvGrpSpPr>
          <p:cNvPr id="9" name="Group 8"/>
          <p:cNvGrpSpPr/>
          <p:nvPr/>
        </p:nvGrpSpPr>
        <p:grpSpPr>
          <a:xfrm>
            <a:off x="1117763" y="1480154"/>
            <a:ext cx="5909885" cy="4345336"/>
            <a:chOff x="1117763" y="1480154"/>
            <a:chExt cx="5909885" cy="4345336"/>
          </a:xfrm>
        </p:grpSpPr>
        <p:sp>
          <p:nvSpPr>
            <p:cNvPr id="7" name="Rounded Rectangular Callout 6"/>
            <p:cNvSpPr/>
            <p:nvPr/>
          </p:nvSpPr>
          <p:spPr>
            <a:xfrm rot="973688">
              <a:off x="5076242" y="1480154"/>
              <a:ext cx="1882146" cy="1138424"/>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Self-harm is a ‘Goth’ thing</a:t>
              </a:r>
              <a:endParaRPr lang="en-GB" dirty="0"/>
            </a:p>
          </p:txBody>
        </p:sp>
        <p:sp>
          <p:nvSpPr>
            <p:cNvPr id="11" name="Rounded Rectangular Callout 10"/>
            <p:cNvSpPr/>
            <p:nvPr/>
          </p:nvSpPr>
          <p:spPr>
            <a:xfrm rot="20883686">
              <a:off x="2802537" y="3000189"/>
              <a:ext cx="2341494" cy="980018"/>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Only girls self-harm</a:t>
              </a:r>
              <a:endParaRPr lang="en-GB" dirty="0"/>
            </a:p>
          </p:txBody>
        </p:sp>
        <p:sp>
          <p:nvSpPr>
            <p:cNvPr id="13" name="Rounded Rectangular Callout 12"/>
            <p:cNvSpPr/>
            <p:nvPr/>
          </p:nvSpPr>
          <p:spPr>
            <a:xfrm rot="20883686">
              <a:off x="1117763" y="1545183"/>
              <a:ext cx="2341494" cy="1346277"/>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Self-harm is an attention seeking and  manipulative behaviour </a:t>
              </a:r>
              <a:endParaRPr lang="en-GB" dirty="0"/>
            </a:p>
          </p:txBody>
        </p:sp>
        <p:sp>
          <p:nvSpPr>
            <p:cNvPr id="14" name="Rounded Rectangular Callout 13"/>
            <p:cNvSpPr/>
            <p:nvPr/>
          </p:nvSpPr>
          <p:spPr>
            <a:xfrm rot="20883686">
              <a:off x="1117764" y="4727308"/>
              <a:ext cx="2341494" cy="1098182"/>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They must enjoy it or they would stop</a:t>
              </a:r>
              <a:endParaRPr lang="en-GB" dirty="0"/>
            </a:p>
          </p:txBody>
        </p:sp>
        <p:sp>
          <p:nvSpPr>
            <p:cNvPr id="15" name="Rounded Rectangular Callout 14"/>
            <p:cNvSpPr/>
            <p:nvPr/>
          </p:nvSpPr>
          <p:spPr>
            <a:xfrm rot="718210">
              <a:off x="4686154" y="4310122"/>
              <a:ext cx="2341494" cy="1346277"/>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Self-harm is a form of suicidal behaviour</a:t>
              </a:r>
              <a:endParaRPr lang="en-GB" dirty="0">
                <a:solidFill>
                  <a:schemeClr val="tx1"/>
                </a:solidFill>
              </a:endParaRPr>
            </a:p>
          </p:txBody>
        </p:sp>
      </p:grpSp>
    </p:spTree>
    <p:extLst>
      <p:ext uri="{BB962C8B-B14F-4D97-AF65-F5344CB8AC3E}">
        <p14:creationId xmlns:p14="http://schemas.microsoft.com/office/powerpoint/2010/main" val="170237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9" name="TextBox 8">
            <a:extLst>
              <a:ext uri="{FF2B5EF4-FFF2-40B4-BE49-F238E27FC236}">
                <a16:creationId xmlns="" xmlns:a16="http://schemas.microsoft.com/office/drawing/2014/main" id="{5B923BD0-3D1A-4C23-88A3-8C966E0B2905}"/>
              </a:ext>
            </a:extLst>
          </p:cNvPr>
          <p:cNvSpPr txBox="1"/>
          <p:nvPr/>
        </p:nvSpPr>
        <p:spPr>
          <a:xfrm>
            <a:off x="234616" y="171968"/>
            <a:ext cx="7272808" cy="954107"/>
          </a:xfrm>
          <a:prstGeom prst="rect">
            <a:avLst/>
          </a:prstGeom>
          <a:noFill/>
        </p:spPr>
        <p:txBody>
          <a:bodyPr wrap="square" rtlCol="0">
            <a:spAutoFit/>
          </a:bodyPr>
          <a:lstStyle/>
          <a:p>
            <a:pPr algn="ctr"/>
            <a:r>
              <a:rPr lang="en-GB" sz="2800" u="sng" dirty="0" smtClean="0"/>
              <a:t>Common problems preceding</a:t>
            </a:r>
          </a:p>
          <a:p>
            <a:pPr algn="ctr"/>
            <a:r>
              <a:rPr lang="en-GB" sz="2800" u="sng" dirty="0" smtClean="0"/>
              <a:t> self-harm</a:t>
            </a:r>
            <a:endParaRPr lang="en-GB" sz="2800" u="sng" dirty="0"/>
          </a:p>
        </p:txBody>
      </p:sp>
      <p:sp>
        <p:nvSpPr>
          <p:cNvPr id="8" name="TextBox 7"/>
          <p:cNvSpPr txBox="1"/>
          <p:nvPr/>
        </p:nvSpPr>
        <p:spPr>
          <a:xfrm>
            <a:off x="1156995" y="6462688"/>
            <a:ext cx="3384376" cy="369332"/>
          </a:xfrm>
          <a:prstGeom prst="rect">
            <a:avLst/>
          </a:prstGeom>
          <a:noFill/>
        </p:spPr>
        <p:txBody>
          <a:bodyPr wrap="square" rtlCol="0">
            <a:spAutoFit/>
          </a:bodyPr>
          <a:lstStyle/>
          <a:p>
            <a:r>
              <a:rPr lang="en-GB" b="1" dirty="0" smtClean="0"/>
              <a:t>And many </a:t>
            </a:r>
            <a:r>
              <a:rPr lang="en-GB" b="1" dirty="0" err="1" smtClean="0"/>
              <a:t>many</a:t>
            </a:r>
            <a:r>
              <a:rPr lang="en-GB" b="1" dirty="0" smtClean="0"/>
              <a:t> more…</a:t>
            </a:r>
            <a:endParaRPr lang="en-GB" b="1" dirty="0"/>
          </a:p>
        </p:txBody>
      </p:sp>
      <p:sp>
        <p:nvSpPr>
          <p:cNvPr id="11" name="Rectangle 10"/>
          <p:cNvSpPr/>
          <p:nvPr/>
        </p:nvSpPr>
        <p:spPr>
          <a:xfrm>
            <a:off x="6248953" y="5588855"/>
            <a:ext cx="1467068" cy="369332"/>
          </a:xfrm>
          <a:prstGeom prst="rect">
            <a:avLst/>
          </a:prstGeom>
        </p:spPr>
        <p:txBody>
          <a:bodyPr wrap="none">
            <a:spAutoFit/>
          </a:bodyPr>
          <a:lstStyle/>
          <a:p>
            <a:r>
              <a:rPr lang="en-GB" dirty="0"/>
              <a:t>(NSPCC </a:t>
            </a:r>
            <a:r>
              <a:rPr lang="en-GB" dirty="0" smtClean="0"/>
              <a:t>2020)</a:t>
            </a:r>
            <a:endParaRPr lang="en-GB" dirty="0"/>
          </a:p>
        </p:txBody>
      </p:sp>
      <p:sp>
        <p:nvSpPr>
          <p:cNvPr id="12" name="Rectangle 11"/>
          <p:cNvSpPr/>
          <p:nvPr/>
        </p:nvSpPr>
        <p:spPr>
          <a:xfrm>
            <a:off x="751809" y="1344145"/>
            <a:ext cx="6835435" cy="4662815"/>
          </a:xfrm>
          <a:prstGeom prst="rect">
            <a:avLst/>
          </a:prstGeom>
        </p:spPr>
        <p:txBody>
          <a:bodyPr wrap="square">
            <a:spAutoFit/>
          </a:bodyPr>
          <a:lstStyle/>
          <a:p>
            <a:pPr marL="457200" indent="-457200">
              <a:lnSpc>
                <a:spcPct val="150000"/>
              </a:lnSpc>
              <a:buFont typeface="Arial" pitchFamily="34" charset="0"/>
              <a:buChar char="•"/>
            </a:pPr>
            <a:r>
              <a:rPr lang="en-GB" dirty="0">
                <a:solidFill>
                  <a:srgbClr val="FF0000"/>
                </a:solidFill>
              </a:rPr>
              <a:t>Traumatic events</a:t>
            </a:r>
            <a:r>
              <a:rPr lang="en-GB" dirty="0"/>
              <a:t>, e.g. abuse, bereavement </a:t>
            </a:r>
          </a:p>
          <a:p>
            <a:pPr marL="457200" indent="-457200">
              <a:lnSpc>
                <a:spcPct val="150000"/>
              </a:lnSpc>
              <a:buFont typeface="Arial" pitchFamily="34" charset="0"/>
              <a:buChar char="•"/>
            </a:pPr>
            <a:r>
              <a:rPr lang="en-GB" dirty="0">
                <a:solidFill>
                  <a:srgbClr val="FF0000"/>
                </a:solidFill>
              </a:rPr>
              <a:t>Difficulty at home- </a:t>
            </a:r>
            <a:r>
              <a:rPr lang="en-GB" dirty="0"/>
              <a:t>not getting on with parents/ family breakdown.</a:t>
            </a:r>
          </a:p>
          <a:p>
            <a:pPr marL="457200" indent="-457200">
              <a:lnSpc>
                <a:spcPct val="150000"/>
              </a:lnSpc>
              <a:buFont typeface="Arial" pitchFamily="34" charset="0"/>
              <a:buChar char="•"/>
            </a:pPr>
            <a:r>
              <a:rPr lang="en-GB" dirty="0">
                <a:solidFill>
                  <a:srgbClr val="FF0000"/>
                </a:solidFill>
              </a:rPr>
              <a:t>Difficulty at school- </a:t>
            </a:r>
            <a:r>
              <a:rPr lang="en-GB" dirty="0"/>
              <a:t>workload, pressure and stress Bullying</a:t>
            </a:r>
          </a:p>
          <a:p>
            <a:pPr marL="457200" indent="-457200">
              <a:lnSpc>
                <a:spcPct val="150000"/>
              </a:lnSpc>
              <a:buFont typeface="Arial" pitchFamily="34" charset="0"/>
              <a:buChar char="•"/>
            </a:pPr>
            <a:r>
              <a:rPr lang="en-GB" dirty="0">
                <a:solidFill>
                  <a:srgbClr val="FF0000"/>
                </a:solidFill>
              </a:rPr>
              <a:t>Relationship/friendship difficulties- </a:t>
            </a:r>
            <a:r>
              <a:rPr lang="en-GB" dirty="0"/>
              <a:t>Bullying, relationship breakdown</a:t>
            </a:r>
          </a:p>
          <a:p>
            <a:pPr marL="457200" indent="-457200">
              <a:lnSpc>
                <a:spcPct val="150000"/>
              </a:lnSpc>
              <a:buFont typeface="Arial" pitchFamily="34" charset="0"/>
              <a:buChar char="•"/>
            </a:pPr>
            <a:r>
              <a:rPr lang="en-GB" dirty="0"/>
              <a:t>Difficulties associated with </a:t>
            </a:r>
            <a:r>
              <a:rPr lang="en-GB" dirty="0">
                <a:solidFill>
                  <a:srgbClr val="FF0000"/>
                </a:solidFill>
              </a:rPr>
              <a:t>sexuality, race, culture or religion</a:t>
            </a:r>
          </a:p>
          <a:p>
            <a:pPr marL="457200" indent="-457200">
              <a:lnSpc>
                <a:spcPct val="150000"/>
              </a:lnSpc>
              <a:buFont typeface="Arial" pitchFamily="34" charset="0"/>
              <a:buChar char="•"/>
            </a:pPr>
            <a:r>
              <a:rPr lang="en-GB" dirty="0">
                <a:solidFill>
                  <a:srgbClr val="FF0000"/>
                </a:solidFill>
              </a:rPr>
              <a:t>Mental Health </a:t>
            </a:r>
            <a:r>
              <a:rPr lang="en-GB" dirty="0" smtClean="0">
                <a:solidFill>
                  <a:srgbClr val="FF0000"/>
                </a:solidFill>
              </a:rPr>
              <a:t>conditions</a:t>
            </a:r>
            <a:r>
              <a:rPr lang="en-GB" dirty="0" smtClean="0"/>
              <a:t>, </a:t>
            </a:r>
            <a:r>
              <a:rPr lang="en-GB" dirty="0"/>
              <a:t>such as anxiety and depression</a:t>
            </a:r>
          </a:p>
          <a:p>
            <a:pPr marL="457200" indent="-457200">
              <a:lnSpc>
                <a:spcPct val="150000"/>
              </a:lnSpc>
              <a:buFont typeface="Arial" pitchFamily="34" charset="0"/>
              <a:buChar char="•"/>
            </a:pPr>
            <a:r>
              <a:rPr lang="en-GB" dirty="0">
                <a:solidFill>
                  <a:srgbClr val="FF0000"/>
                </a:solidFill>
              </a:rPr>
              <a:t>Low self-esteem </a:t>
            </a:r>
          </a:p>
          <a:p>
            <a:pPr marL="457200" indent="-457200">
              <a:lnSpc>
                <a:spcPct val="150000"/>
              </a:lnSpc>
              <a:buFont typeface="Arial" pitchFamily="34" charset="0"/>
              <a:buChar char="•"/>
            </a:pPr>
            <a:r>
              <a:rPr lang="en-GB" dirty="0">
                <a:solidFill>
                  <a:srgbClr val="FF0000"/>
                </a:solidFill>
              </a:rPr>
              <a:t>Feeling rejected </a:t>
            </a:r>
            <a:r>
              <a:rPr lang="en-GB" dirty="0"/>
              <a:t>– friends or family</a:t>
            </a:r>
          </a:p>
          <a:p>
            <a:pPr marL="457200" indent="-457200">
              <a:lnSpc>
                <a:spcPct val="150000"/>
              </a:lnSpc>
              <a:buFont typeface="Arial" pitchFamily="34" charset="0"/>
              <a:buChar char="•"/>
            </a:pPr>
            <a:r>
              <a:rPr lang="en-GB" dirty="0">
                <a:solidFill>
                  <a:srgbClr val="FF0000"/>
                </a:solidFill>
              </a:rPr>
              <a:t>Difficulty expressing themselves/feelings </a:t>
            </a:r>
          </a:p>
          <a:p>
            <a:pPr marL="457200" indent="-457200">
              <a:lnSpc>
                <a:spcPct val="150000"/>
              </a:lnSpc>
              <a:buFont typeface="Arial" pitchFamily="34" charset="0"/>
              <a:buChar char="•"/>
            </a:pPr>
            <a:r>
              <a:rPr lang="en-GB" dirty="0">
                <a:solidFill>
                  <a:srgbClr val="FF0000"/>
                </a:solidFill>
              </a:rPr>
              <a:t>Physical ill health</a:t>
            </a:r>
            <a:r>
              <a:rPr lang="en-GB" dirty="0"/>
              <a:t>, alcohol and drug use</a:t>
            </a:r>
          </a:p>
        </p:txBody>
      </p:sp>
    </p:spTree>
    <p:extLst>
      <p:ext uri="{BB962C8B-B14F-4D97-AF65-F5344CB8AC3E}">
        <p14:creationId xmlns:p14="http://schemas.microsoft.com/office/powerpoint/2010/main" val="3898590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9" name="TextBox 8">
            <a:extLst>
              <a:ext uri="{FF2B5EF4-FFF2-40B4-BE49-F238E27FC236}">
                <a16:creationId xmlns="" xmlns:a16="http://schemas.microsoft.com/office/drawing/2014/main" id="{5B923BD0-3D1A-4C23-88A3-8C966E0B2905}"/>
              </a:ext>
            </a:extLst>
          </p:cNvPr>
          <p:cNvSpPr txBox="1"/>
          <p:nvPr/>
        </p:nvSpPr>
        <p:spPr>
          <a:xfrm>
            <a:off x="677925" y="137413"/>
            <a:ext cx="6984776" cy="584775"/>
          </a:xfrm>
          <a:prstGeom prst="rect">
            <a:avLst/>
          </a:prstGeom>
          <a:noFill/>
        </p:spPr>
        <p:txBody>
          <a:bodyPr wrap="square" rtlCol="0">
            <a:spAutoFit/>
          </a:bodyPr>
          <a:lstStyle/>
          <a:p>
            <a:pPr algn="ctr"/>
            <a:r>
              <a:rPr lang="en-GB" sz="3200" u="sng" dirty="0" smtClean="0"/>
              <a:t>“It’s a way of coping”</a:t>
            </a:r>
            <a:endParaRPr lang="en-GB" sz="3200" u="sng" dirty="0"/>
          </a:p>
        </p:txBody>
      </p:sp>
      <p:sp>
        <p:nvSpPr>
          <p:cNvPr id="6" name="Rectangle 5"/>
          <p:cNvSpPr/>
          <p:nvPr/>
        </p:nvSpPr>
        <p:spPr>
          <a:xfrm>
            <a:off x="1684795" y="980727"/>
            <a:ext cx="4983279" cy="369331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dirty="0" smtClean="0"/>
              <a:t>Children and young people often use self-harm as a coping</a:t>
            </a:r>
            <a:r>
              <a:rPr lang="en-GB" dirty="0"/>
              <a:t> </a:t>
            </a:r>
            <a:r>
              <a:rPr lang="en-GB" dirty="0" smtClean="0"/>
              <a:t>mechanism.  </a:t>
            </a:r>
          </a:p>
          <a:p>
            <a:r>
              <a:rPr lang="en-GB" dirty="0" smtClean="0"/>
              <a:t>They may engage in self-harm in an attempt to:</a:t>
            </a:r>
          </a:p>
          <a:p>
            <a:endParaRPr lang="en-GB" dirty="0"/>
          </a:p>
          <a:p>
            <a:endParaRPr lang="en-GB" dirty="0"/>
          </a:p>
          <a:p>
            <a:pPr marL="285750" indent="-285750">
              <a:buFont typeface="Arial" panose="020B0604020202020204" pitchFamily="34" charset="0"/>
              <a:buChar char="•"/>
            </a:pPr>
            <a:r>
              <a:rPr lang="en-GB" dirty="0"/>
              <a:t>reduce tension</a:t>
            </a:r>
          </a:p>
          <a:p>
            <a:pPr marL="285750" indent="-285750">
              <a:buFont typeface="Arial" panose="020B0604020202020204" pitchFamily="34" charset="0"/>
              <a:buChar char="•"/>
            </a:pPr>
            <a:r>
              <a:rPr lang="en-GB" dirty="0"/>
              <a:t>manage extreme emotional upset</a:t>
            </a:r>
          </a:p>
          <a:p>
            <a:pPr marL="285750" indent="-285750">
              <a:buFont typeface="Arial" panose="020B0604020202020204" pitchFamily="34" charset="0"/>
              <a:buChar char="•"/>
            </a:pPr>
            <a:r>
              <a:rPr lang="en-GB" dirty="0" smtClean="0"/>
              <a:t>distract </a:t>
            </a:r>
            <a:r>
              <a:rPr lang="en-GB" dirty="0"/>
              <a:t>from emotional pain</a:t>
            </a:r>
          </a:p>
          <a:p>
            <a:pPr marL="285750" indent="-285750">
              <a:buFont typeface="Arial" panose="020B0604020202020204" pitchFamily="34" charset="0"/>
              <a:buChar char="•"/>
            </a:pPr>
            <a:r>
              <a:rPr lang="en-GB" dirty="0"/>
              <a:t>express emotions such as hurt, anger or frustration</a:t>
            </a:r>
          </a:p>
          <a:p>
            <a:pPr marL="285750" indent="-285750">
              <a:buFont typeface="Arial" panose="020B0604020202020204" pitchFamily="34" charset="0"/>
              <a:buChar char="•"/>
            </a:pPr>
            <a:r>
              <a:rPr lang="en-GB" dirty="0"/>
              <a:t>regain </a:t>
            </a:r>
            <a:r>
              <a:rPr lang="en-GB" dirty="0" smtClean="0"/>
              <a:t>a sense of control </a:t>
            </a:r>
          </a:p>
          <a:p>
            <a:pPr marL="285750" indent="-285750">
              <a:buFont typeface="Arial" panose="020B0604020202020204" pitchFamily="34" charset="0"/>
              <a:buChar char="•"/>
            </a:pPr>
            <a:r>
              <a:rPr lang="en-GB" dirty="0" smtClean="0"/>
              <a:t>punish </a:t>
            </a:r>
            <a:r>
              <a:rPr lang="en-GB" dirty="0"/>
              <a:t>themselves or </a:t>
            </a:r>
            <a:r>
              <a:rPr lang="en-GB" dirty="0" smtClean="0"/>
              <a:t>others</a:t>
            </a:r>
          </a:p>
          <a:p>
            <a:pPr marL="285750" indent="-285750">
              <a:buFont typeface="Arial" panose="020B0604020202020204" pitchFamily="34" charset="0"/>
              <a:buChar char="•"/>
            </a:pPr>
            <a:r>
              <a:rPr lang="en-GB" dirty="0" smtClean="0"/>
              <a:t>feel something</a:t>
            </a:r>
            <a:endParaRPr lang="en-GB" dirty="0"/>
          </a:p>
        </p:txBody>
      </p:sp>
    </p:spTree>
    <p:extLst>
      <p:ext uri="{BB962C8B-B14F-4D97-AF65-F5344CB8AC3E}">
        <p14:creationId xmlns:p14="http://schemas.microsoft.com/office/powerpoint/2010/main" val="1225281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11" name="TextBox 10"/>
          <p:cNvSpPr txBox="1"/>
          <p:nvPr/>
        </p:nvSpPr>
        <p:spPr>
          <a:xfrm>
            <a:off x="1377187" y="242203"/>
            <a:ext cx="4839263" cy="584775"/>
          </a:xfrm>
          <a:prstGeom prst="rect">
            <a:avLst/>
          </a:prstGeom>
          <a:noFill/>
        </p:spPr>
        <p:txBody>
          <a:bodyPr wrap="square" rtlCol="0">
            <a:spAutoFit/>
          </a:bodyPr>
          <a:lstStyle/>
          <a:p>
            <a:r>
              <a:rPr lang="en-GB" sz="3200" dirty="0" smtClean="0"/>
              <a:t>The self-harm cycle</a:t>
            </a:r>
            <a:endParaRPr lang="en-GB" sz="3200" dirty="0"/>
          </a:p>
        </p:txBody>
      </p:sp>
      <p:pic>
        <p:nvPicPr>
          <p:cNvPr id="2050" name="Picture 2" descr="eheadspace Group Chat | Helping a young person who is self-harming"/>
          <p:cNvPicPr>
            <a:picLocks noChangeAspect="1" noChangeArrowheads="1"/>
          </p:cNvPicPr>
          <p:nvPr/>
        </p:nvPicPr>
        <p:blipFill rotWithShape="1">
          <a:blip r:embed="rId6">
            <a:extLst>
              <a:ext uri="{28A0092B-C50C-407E-A947-70E740481C1C}">
                <a14:useLocalDpi xmlns:a14="http://schemas.microsoft.com/office/drawing/2010/main" val="0"/>
              </a:ext>
            </a:extLst>
          </a:blip>
          <a:srcRect l="5987" t="15497" r="14033" b="3162"/>
          <a:stretch/>
        </p:blipFill>
        <p:spPr bwMode="auto">
          <a:xfrm>
            <a:off x="738679" y="171968"/>
            <a:ext cx="6116277" cy="65724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6" name="Rectangle 5"/>
          <p:cNvSpPr/>
          <p:nvPr/>
        </p:nvSpPr>
        <p:spPr>
          <a:xfrm>
            <a:off x="2483768" y="3217930"/>
            <a:ext cx="2899220" cy="954107"/>
          </a:xfrm>
          <a:prstGeom prst="rect">
            <a:avLst/>
          </a:prstGeom>
        </p:spPr>
        <p:txBody>
          <a:bodyPr wrap="square">
            <a:spAutoFit/>
          </a:bodyPr>
          <a:lstStyle/>
          <a:p>
            <a:pPr algn="ctr"/>
            <a:r>
              <a:rPr lang="en-GB" sz="2800" dirty="0"/>
              <a:t>The self-harm </a:t>
            </a:r>
            <a:endParaRPr lang="en-GB" sz="2800" dirty="0" smtClean="0"/>
          </a:p>
          <a:p>
            <a:pPr algn="ctr"/>
            <a:r>
              <a:rPr lang="en-GB" sz="2800" dirty="0" smtClean="0"/>
              <a:t>cycle </a:t>
            </a:r>
            <a:endParaRPr lang="en-GB" sz="2800" dirty="0"/>
          </a:p>
        </p:txBody>
      </p:sp>
    </p:spTree>
    <p:extLst>
      <p:ext uri="{BB962C8B-B14F-4D97-AF65-F5344CB8AC3E}">
        <p14:creationId xmlns:p14="http://schemas.microsoft.com/office/powerpoint/2010/main" val="981062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 You presentation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 You presentation template 2</Template>
  <TotalTime>2298</TotalTime>
  <Words>3092</Words>
  <Application>Microsoft Office PowerPoint</Application>
  <PresentationFormat>On-screen Show (4:3)</PresentationFormat>
  <Paragraphs>374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Be You presentation template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Waugh Kimberley</dc:creator>
  <cp:lastModifiedBy>Dixon Philip (RTF) NHCT -1</cp:lastModifiedBy>
  <cp:revision>261</cp:revision>
  <dcterms:created xsi:type="dcterms:W3CDTF">2020-01-21T09:22:57Z</dcterms:created>
  <dcterms:modified xsi:type="dcterms:W3CDTF">2020-12-04T14:29:52Z</dcterms:modified>
</cp:coreProperties>
</file>