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82" r:id="rId3"/>
    <p:sldId id="291" r:id="rId4"/>
    <p:sldId id="286" r:id="rId5"/>
    <p:sldId id="289" r:id="rId6"/>
    <p:sldId id="290" r:id="rId7"/>
    <p:sldId id="287" r:id="rId8"/>
    <p:sldId id="283" r:id="rId9"/>
    <p:sldId id="292" r:id="rId10"/>
    <p:sldId id="281" r:id="rId11"/>
    <p:sldId id="272" r:id="rId12"/>
    <p:sldId id="280" r:id="rId13"/>
  </p:sldIdLst>
  <p:sldSz cx="9144000" cy="6858000" type="screen4x3"/>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311" autoAdjust="0"/>
  </p:normalViewPr>
  <p:slideViewPr>
    <p:cSldViewPr>
      <p:cViewPr varScale="1">
        <p:scale>
          <a:sx n="41" d="100"/>
          <a:sy n="41" d="100"/>
        </p:scale>
        <p:origin x="2000" y="36"/>
      </p:cViewPr>
      <p:guideLst>
        <p:guide orient="horz" pos="2160"/>
        <p:guide pos="2880"/>
      </p:guideLst>
    </p:cSldViewPr>
  </p:slideViewPr>
  <p:notesTextViewPr>
    <p:cViewPr>
      <p:scale>
        <a:sx n="1" d="1"/>
        <a:sy n="1" d="1"/>
      </p:scale>
      <p:origin x="0" y="0"/>
    </p:cViewPr>
  </p:notesTextViewPr>
  <p:notesViewPr>
    <p:cSldViewPr>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1094"/>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1094"/>
          </a:xfrm>
          <a:prstGeom prst="rect">
            <a:avLst/>
          </a:prstGeom>
        </p:spPr>
        <p:txBody>
          <a:bodyPr vert="horz" lIns="96634" tIns="48317" rIns="96634" bIns="48317" rtlCol="0"/>
          <a:lstStyle>
            <a:lvl1pPr algn="r">
              <a:defRPr sz="1300"/>
            </a:lvl1pPr>
          </a:lstStyle>
          <a:p>
            <a:fld id="{B1523858-2DE8-43D3-BBEC-108554404DC9}" type="datetimeFigureOut">
              <a:rPr lang="en-GB" smtClean="0"/>
              <a:t>23/06/2021</a:t>
            </a:fld>
            <a:endParaRPr lang="en-GB"/>
          </a:p>
        </p:txBody>
      </p:sp>
      <p:sp>
        <p:nvSpPr>
          <p:cNvPr id="4" name="Slide Image Placeholder 3"/>
          <p:cNvSpPr>
            <a:spLocks noGrp="1" noRot="1" noChangeAspect="1"/>
          </p:cNvSpPr>
          <p:nvPr>
            <p:ph type="sldImg" idx="2"/>
          </p:nvPr>
        </p:nvSpPr>
        <p:spPr>
          <a:xfrm>
            <a:off x="939800" y="750888"/>
            <a:ext cx="5010150" cy="3759200"/>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760397"/>
            <a:ext cx="5511800" cy="4509850"/>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4"/>
            <a:ext cx="2985558" cy="50109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4"/>
            <a:ext cx="2985558" cy="501094"/>
          </a:xfrm>
          <a:prstGeom prst="rect">
            <a:avLst/>
          </a:prstGeom>
        </p:spPr>
        <p:txBody>
          <a:bodyPr vert="horz" lIns="96634" tIns="48317" rIns="96634" bIns="48317" rtlCol="0" anchor="b"/>
          <a:lstStyle>
            <a:lvl1pPr algn="r">
              <a:defRPr sz="1300"/>
            </a:lvl1pPr>
          </a:lstStyle>
          <a:p>
            <a:fld id="{B1A289E7-7D14-47ED-B516-ABA539E0AEB8}" type="slidenum">
              <a:rPr lang="en-GB" smtClean="0"/>
              <a:t>‹#›</a:t>
            </a:fld>
            <a:endParaRPr lang="en-GB"/>
          </a:p>
        </p:txBody>
      </p:sp>
    </p:spTree>
    <p:extLst>
      <p:ext uri="{BB962C8B-B14F-4D97-AF65-F5344CB8AC3E}">
        <p14:creationId xmlns:p14="http://schemas.microsoft.com/office/powerpoint/2010/main" val="270731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hs.uk/live-well/sleep-and-tiredness/how-much-sleep-do-kids-nee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a:t>
            </a:fld>
            <a:endParaRPr lang="en-GB"/>
          </a:p>
        </p:txBody>
      </p:sp>
    </p:spTree>
    <p:extLst>
      <p:ext uri="{BB962C8B-B14F-4D97-AF65-F5344CB8AC3E}">
        <p14:creationId xmlns:p14="http://schemas.microsoft.com/office/powerpoint/2010/main" val="58373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Sleep Hygiene Self-Help</a:t>
            </a:r>
          </a:p>
          <a:p>
            <a:endParaRPr lang="en-GB" b="1" dirty="0"/>
          </a:p>
          <a:p>
            <a:r>
              <a:rPr lang="en-GB" b="0" dirty="0"/>
              <a:t>We wanted to show you some age appropriate and professional online self-help support. </a:t>
            </a:r>
          </a:p>
          <a:p>
            <a:endParaRPr lang="en-GB" b="0" dirty="0"/>
          </a:p>
          <a:p>
            <a:r>
              <a:rPr lang="en-GB" b="0" dirty="0"/>
              <a:t>These websites and apps have been verified by professionals and can provide children and young people with sleep support. </a:t>
            </a:r>
          </a:p>
          <a:p>
            <a:endParaRPr lang="en-GB" b="0" dirty="0"/>
          </a:p>
          <a:p>
            <a:r>
              <a:rPr lang="en-GB" b="0" dirty="0"/>
              <a:t>They are all free (with some in-app purchases) and can provide you with advice, support and guidance on how to improve your sleep quality. </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10</a:t>
            </a:fld>
            <a:endParaRPr lang="en-GB"/>
          </a:p>
        </p:txBody>
      </p:sp>
    </p:spTree>
    <p:extLst>
      <p:ext uri="{BB962C8B-B14F-4D97-AF65-F5344CB8AC3E}">
        <p14:creationId xmlns:p14="http://schemas.microsoft.com/office/powerpoint/2010/main" val="390705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Self-Help</a:t>
            </a:r>
          </a:p>
          <a:p>
            <a:endParaRPr lang="en-GB" b="1" dirty="0"/>
          </a:p>
          <a:p>
            <a:r>
              <a:rPr lang="en-GB" b="0" dirty="0"/>
              <a:t>We also wanted to point you in the direction of some age appropriate and professional online self-help support. </a:t>
            </a:r>
          </a:p>
          <a:p>
            <a:endParaRPr lang="en-GB" b="0" dirty="0"/>
          </a:p>
          <a:p>
            <a:r>
              <a:rPr lang="en-GB" b="0" dirty="0"/>
              <a:t>These websites have been verified by professionals and can provide children and young people with general mental health support in relation to lots of mental health issues. </a:t>
            </a:r>
          </a:p>
          <a:p>
            <a:endParaRPr lang="en-GB" b="0" dirty="0"/>
          </a:p>
          <a:p>
            <a:r>
              <a:rPr lang="en-GB" b="0" dirty="0"/>
              <a:t>They are all free and can provide you with advice, support and guidance on a number of issues that you might be facing right now. </a:t>
            </a:r>
          </a:p>
          <a:p>
            <a:endParaRPr lang="en-GB" b="0" dirty="0"/>
          </a:p>
          <a:p>
            <a:endParaRPr lang="en-GB" b="0" dirty="0"/>
          </a:p>
        </p:txBody>
      </p:sp>
      <p:sp>
        <p:nvSpPr>
          <p:cNvPr id="4" name="Slide Number Placeholder 3"/>
          <p:cNvSpPr>
            <a:spLocks noGrp="1"/>
          </p:cNvSpPr>
          <p:nvPr>
            <p:ph type="sldNum" sz="quarter" idx="10"/>
          </p:nvPr>
        </p:nvSpPr>
        <p:spPr/>
        <p:txBody>
          <a:bodyPr/>
          <a:lstStyle/>
          <a:p>
            <a:fld id="{B1A289E7-7D14-47ED-B516-ABA539E0AEB8}" type="slidenum">
              <a:rPr lang="en-GB" smtClean="0"/>
              <a:t>11</a:t>
            </a:fld>
            <a:endParaRPr lang="en-GB"/>
          </a:p>
        </p:txBody>
      </p:sp>
    </p:spTree>
    <p:extLst>
      <p:ext uri="{BB962C8B-B14F-4D97-AF65-F5344CB8AC3E}">
        <p14:creationId xmlns:p14="http://schemas.microsoft.com/office/powerpoint/2010/main" val="4222358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12</a:t>
            </a:fld>
            <a:endParaRPr lang="en-GB"/>
          </a:p>
        </p:txBody>
      </p:sp>
    </p:spTree>
    <p:extLst>
      <p:ext uri="{BB962C8B-B14F-4D97-AF65-F5344CB8AC3E}">
        <p14:creationId xmlns:p14="http://schemas.microsoft.com/office/powerpoint/2010/main" val="23773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https://www.mentallyhealthyschools.org.uk/risks-and-protective-factors/lifestyle-factors/sleeping-problems/</a:t>
            </a:r>
          </a:p>
          <a:p>
            <a:endParaRPr lang="en-GB" dirty="0"/>
          </a:p>
          <a:p>
            <a:r>
              <a:rPr lang="en-GB" dirty="0"/>
              <a:t>https://www.sleepfoundation.org/articles/sleep-hygiene</a:t>
            </a:r>
          </a:p>
          <a:p>
            <a:endParaRPr lang="en-GB" dirty="0"/>
          </a:p>
          <a:p>
            <a:pPr defTabSz="966338">
              <a:defRPr/>
            </a:pPr>
            <a:r>
              <a:rPr lang="en-GB" sz="1300" b="1" dirty="0"/>
              <a:t>What is Sleep Hygiene?</a:t>
            </a:r>
          </a:p>
          <a:p>
            <a:endParaRPr lang="en-GB" dirty="0"/>
          </a:p>
          <a:p>
            <a:pPr defTabSz="966338">
              <a:defRPr/>
            </a:pPr>
            <a:r>
              <a:rPr lang="en-GB" sz="1300" dirty="0">
                <a:solidFill>
                  <a:srgbClr val="000000"/>
                </a:solidFill>
              </a:rPr>
              <a:t>Good sleep hygiene is all about putting yourself in the best position to sleep well each and every night.</a:t>
            </a:r>
            <a:endParaRPr lang="en-GB" sz="1300" dirty="0"/>
          </a:p>
          <a:p>
            <a:endParaRPr lang="en-GB" dirty="0"/>
          </a:p>
          <a:p>
            <a:pPr defTabSz="966338">
              <a:defRPr/>
            </a:pPr>
            <a:r>
              <a:rPr lang="en-GB" sz="1300" dirty="0">
                <a:solidFill>
                  <a:srgbClr val="000000"/>
                </a:solidFill>
              </a:rPr>
              <a:t>A good night’s sleep is about getting to sleep, staying asleep and getting enough good-quality, deep sleep.</a:t>
            </a:r>
            <a:endParaRPr lang="en-GB" sz="1300"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2</a:t>
            </a:fld>
            <a:endParaRPr lang="en-GB"/>
          </a:p>
        </p:txBody>
      </p:sp>
    </p:spTree>
    <p:extLst>
      <p:ext uri="{BB962C8B-B14F-4D97-AF65-F5344CB8AC3E}">
        <p14:creationId xmlns:p14="http://schemas.microsoft.com/office/powerpoint/2010/main" val="292567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https://headspace.org.au/assets/Factsheets/HSP225-Sleep-Fact-Sheet-DP3.pdf</a:t>
            </a:r>
          </a:p>
          <a:p>
            <a:endParaRPr lang="en-GB" dirty="0"/>
          </a:p>
          <a:p>
            <a:pPr defTabSz="966338">
              <a:defRPr/>
            </a:pPr>
            <a:r>
              <a:rPr lang="en-GB" sz="1300" b="1" dirty="0"/>
              <a:t>Why is Sleep so important?</a:t>
            </a:r>
          </a:p>
          <a:p>
            <a:endParaRPr lang="en-GB" dirty="0"/>
          </a:p>
          <a:p>
            <a:pPr algn="l"/>
            <a:r>
              <a:rPr lang="en-GB" sz="1300" dirty="0"/>
              <a:t>It helps us to feel well, focused and happy. </a:t>
            </a:r>
          </a:p>
          <a:p>
            <a:pPr algn="l"/>
            <a:endParaRPr lang="en-GB" sz="1300" dirty="0"/>
          </a:p>
          <a:p>
            <a:pPr algn="l"/>
            <a:r>
              <a:rPr lang="en-GB" sz="1300" dirty="0"/>
              <a:t>Most people experience a bad night’s sleep now and again, but if you regularly don’t get enough sleep it can really affect how you feel and what you can get done during the day. </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3</a:t>
            </a:fld>
            <a:endParaRPr lang="en-GB"/>
          </a:p>
        </p:txBody>
      </p:sp>
    </p:spTree>
    <p:extLst>
      <p:ext uri="{BB962C8B-B14F-4D97-AF65-F5344CB8AC3E}">
        <p14:creationId xmlns:p14="http://schemas.microsoft.com/office/powerpoint/2010/main" val="1496198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https://www.nhs.uk/live-well/sleep-and-tiredness/how-much-sleep-do-kids-need/</a:t>
            </a:r>
            <a:endParaRPr lang="en-GB" dirty="0"/>
          </a:p>
          <a:p>
            <a:endParaRPr lang="en-GB" dirty="0"/>
          </a:p>
          <a:p>
            <a:pPr algn="l"/>
            <a:r>
              <a:rPr lang="en-GB" sz="1300" b="1" dirty="0">
                <a:solidFill>
                  <a:srgbClr val="222222"/>
                </a:solidFill>
                <a:latin typeface="Open Sans"/>
              </a:rPr>
              <a:t>How much sleep to our children need, </a:t>
            </a:r>
            <a:r>
              <a:rPr lang="en-GB" sz="1300" b="1" dirty="0" err="1">
                <a:solidFill>
                  <a:srgbClr val="222222"/>
                </a:solidFill>
                <a:latin typeface="Open Sans"/>
              </a:rPr>
              <a:t>Nhs</a:t>
            </a:r>
            <a:r>
              <a:rPr lang="en-GB" sz="1300" b="1" dirty="0">
                <a:solidFill>
                  <a:srgbClr val="222222"/>
                </a:solidFill>
                <a:latin typeface="Open Sans"/>
              </a:rPr>
              <a:t> have recommended sleep times from the ages of 10-16, this will differ from child to child. As you see its around 9 hours per night. </a:t>
            </a:r>
            <a:endParaRPr lang="en-GB" b="0" i="0" dirty="0">
              <a:solidFill>
                <a:srgbClr val="222222"/>
              </a:solidFill>
              <a:effectLst/>
              <a:latin typeface="Open Sans"/>
            </a:endParaRPr>
          </a:p>
          <a:p>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4</a:t>
            </a:fld>
            <a:endParaRPr lang="en-GB"/>
          </a:p>
        </p:txBody>
      </p:sp>
    </p:spTree>
    <p:extLst>
      <p:ext uri="{BB962C8B-B14F-4D97-AF65-F5344CB8AC3E}">
        <p14:creationId xmlns:p14="http://schemas.microsoft.com/office/powerpoint/2010/main" val="2745478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https://headspace.org.au/assets/Factsheets/HSP225-Sleep-Fact-Sheet-DP3.pdf</a:t>
            </a:r>
          </a:p>
          <a:p>
            <a:endParaRPr lang="en-GB" dirty="0"/>
          </a:p>
          <a:p>
            <a:r>
              <a:rPr lang="en-GB" dirty="0"/>
              <a:t>https://www.bbc.co.uk/science/humanbody/body/articles/lifecycle/teenagers/sleep.shtml#:~:text=Most%20adults%20start%20to%20produce,by%20the%20b</a:t>
            </a:r>
          </a:p>
          <a:p>
            <a:endParaRPr lang="en-GB" dirty="0"/>
          </a:p>
          <a:p>
            <a:pPr defTabSz="966338">
              <a:defRPr/>
            </a:pPr>
            <a:r>
              <a:rPr lang="en-GB" sz="1300" b="1" dirty="0"/>
              <a:t>What gets in the way of a good night’s sleep?</a:t>
            </a:r>
          </a:p>
          <a:p>
            <a:endParaRPr lang="en-GB" dirty="0"/>
          </a:p>
          <a:p>
            <a:r>
              <a:rPr lang="en-GB" sz="1300" dirty="0"/>
              <a:t>For young people, not getting enough sleep might be caused by:</a:t>
            </a:r>
          </a:p>
          <a:p>
            <a:endParaRPr lang="en-GB" sz="1300" dirty="0"/>
          </a:p>
          <a:p>
            <a:r>
              <a:rPr lang="en-GB" sz="1300" b="1" dirty="0"/>
              <a:t>Environmental factors: </a:t>
            </a:r>
            <a:r>
              <a:rPr lang="en-GB" sz="1300" dirty="0"/>
              <a:t>such as social pressure, school workload, use of electronic devices, or using alcohol or other drugs. </a:t>
            </a:r>
          </a:p>
          <a:p>
            <a:endParaRPr lang="en-GB" dirty="0"/>
          </a:p>
          <a:p>
            <a:pPr defTabSz="966338">
              <a:defRPr/>
            </a:pPr>
            <a:r>
              <a:rPr lang="en-GB" sz="1300" b="1" dirty="0"/>
              <a:t>Biological factors: </a:t>
            </a:r>
            <a:r>
              <a:rPr lang="en-GB" sz="1300" dirty="0"/>
              <a:t>such as puberty, changes in your body clock and the  delayed release of melatonin.</a:t>
            </a:r>
          </a:p>
          <a:p>
            <a:endParaRPr lang="en-GB" sz="1300" dirty="0"/>
          </a:p>
          <a:p>
            <a:r>
              <a:rPr lang="en-GB" sz="1300" dirty="0"/>
              <a:t>Melatonin is the sleep hormone, which helps us to fall asleep. Most adults start to produce melatonin at about 10pm. </a:t>
            </a:r>
          </a:p>
          <a:p>
            <a:endParaRPr lang="en-GB" sz="1300" dirty="0"/>
          </a:p>
          <a:p>
            <a:r>
              <a:rPr lang="en-GB" sz="1300" dirty="0"/>
              <a:t>There can be a delay in melatonin production when you stay up late, you often play computer games, play on your mobile phone or watch television. This stimulates the brain and exposes teenagers to bright lights which could cause a much later release of melatonin.</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5</a:t>
            </a:fld>
            <a:endParaRPr lang="en-GB"/>
          </a:p>
        </p:txBody>
      </p:sp>
    </p:spTree>
    <p:extLst>
      <p:ext uri="{BB962C8B-B14F-4D97-AF65-F5344CB8AC3E}">
        <p14:creationId xmlns:p14="http://schemas.microsoft.com/office/powerpoint/2010/main" val="3659237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https://www.mind.org.uk/information-support/types-of-mental-health-problems/sleep-problems/about-sleep-and-mental-health/</a:t>
            </a:r>
          </a:p>
          <a:p>
            <a:endParaRPr lang="en-GB" dirty="0"/>
          </a:p>
          <a:p>
            <a:pPr defTabSz="966338">
              <a:defRPr/>
            </a:pPr>
            <a:r>
              <a:rPr lang="en-GB" sz="1300" b="1" dirty="0"/>
              <a:t>How does sleep affect our Mental Health?</a:t>
            </a:r>
            <a:endParaRPr lang="en-GB" dirty="0"/>
          </a:p>
          <a:p>
            <a:endParaRPr lang="en-GB" dirty="0"/>
          </a:p>
          <a:p>
            <a:r>
              <a:rPr lang="en-GB" sz="1300" dirty="0"/>
              <a:t>There's a close relationship between sleep and mental health. Living with a mental health problem can affect how well you sleep, and poor sleep can have a negative impact on your mental health.</a:t>
            </a:r>
          </a:p>
          <a:p>
            <a:endParaRPr lang="en-GB" sz="1300" dirty="0"/>
          </a:p>
        </p:txBody>
      </p:sp>
      <p:sp>
        <p:nvSpPr>
          <p:cNvPr id="4" name="Slide Number Placeholder 3"/>
          <p:cNvSpPr>
            <a:spLocks noGrp="1"/>
          </p:cNvSpPr>
          <p:nvPr>
            <p:ph type="sldNum" sz="quarter" idx="10"/>
          </p:nvPr>
        </p:nvSpPr>
        <p:spPr/>
        <p:txBody>
          <a:bodyPr/>
          <a:lstStyle/>
          <a:p>
            <a:fld id="{B1A289E7-7D14-47ED-B516-ABA539E0AEB8}" type="slidenum">
              <a:rPr lang="en-GB" smtClean="0"/>
              <a:t>6</a:t>
            </a:fld>
            <a:endParaRPr lang="en-GB"/>
          </a:p>
        </p:txBody>
      </p:sp>
    </p:spTree>
    <p:extLst>
      <p:ext uri="{BB962C8B-B14F-4D97-AF65-F5344CB8AC3E}">
        <p14:creationId xmlns:p14="http://schemas.microsoft.com/office/powerpoint/2010/main" val="417907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https://www.choc.org/wp/wp-content/uploads/2016/04/Sleep-Hygiene-Teen-Handout.pdf</a:t>
            </a:r>
          </a:p>
          <a:p>
            <a:endParaRPr lang="en-GB" dirty="0"/>
          </a:p>
          <a:p>
            <a:r>
              <a:rPr lang="en-GB" dirty="0"/>
              <a:t>• </a:t>
            </a:r>
            <a:r>
              <a:rPr lang="en-GB" b="1" dirty="0"/>
              <a:t>Mood. </a:t>
            </a:r>
            <a:r>
              <a:rPr lang="en-GB" dirty="0"/>
              <a:t>Not getting enough sleep can cause teens to be irritable and moody. Controlling their moods can be an issue, and you may find your teen frustrated or upset more easily. </a:t>
            </a:r>
          </a:p>
          <a:p>
            <a:endParaRPr lang="en-GB" dirty="0"/>
          </a:p>
          <a:p>
            <a:r>
              <a:rPr lang="en-GB" dirty="0"/>
              <a:t>• </a:t>
            </a:r>
            <a:r>
              <a:rPr lang="en-GB" b="1" dirty="0"/>
              <a:t>Behaviour. </a:t>
            </a:r>
            <a:r>
              <a:rPr lang="en-GB" dirty="0"/>
              <a:t>Teens who are not getting enough sleep are more prone to risk-taking behaviours such as drinking or drugs. </a:t>
            </a:r>
          </a:p>
          <a:p>
            <a:endParaRPr lang="en-GB" dirty="0"/>
          </a:p>
          <a:p>
            <a:r>
              <a:rPr lang="en-GB" dirty="0"/>
              <a:t>• </a:t>
            </a:r>
            <a:r>
              <a:rPr lang="en-GB" b="1" dirty="0"/>
              <a:t>Thinking. </a:t>
            </a:r>
            <a:r>
              <a:rPr lang="en-GB" dirty="0"/>
              <a:t>Sleep deprivation can result in attention problems, memory problems, lead to bad decision-making, slow down reaction time and stunt creativity. These are all important for academic success. </a:t>
            </a:r>
          </a:p>
          <a:p>
            <a:endParaRPr lang="en-GB" dirty="0"/>
          </a:p>
          <a:p>
            <a:r>
              <a:rPr lang="en-GB" dirty="0"/>
              <a:t>• </a:t>
            </a:r>
            <a:r>
              <a:rPr lang="en-GB" b="1" dirty="0"/>
              <a:t>Academic performance. </a:t>
            </a:r>
            <a:r>
              <a:rPr lang="en-GB" dirty="0"/>
              <a:t>Teens who are sleep deprived are more likely to do poorly in school, fall asleep during class, have multiple school absences or struggle to concentrate and feel motivated  </a:t>
            </a:r>
          </a:p>
          <a:p>
            <a:endParaRPr lang="en-GB" dirty="0"/>
          </a:p>
          <a:p>
            <a:r>
              <a:rPr lang="en-GB" dirty="0"/>
              <a:t>• </a:t>
            </a:r>
            <a:r>
              <a:rPr lang="en-GB" b="1" dirty="0"/>
              <a:t>Athletic performance. </a:t>
            </a:r>
            <a:r>
              <a:rPr lang="en-GB" dirty="0"/>
              <a:t>Sleep deprived teens are more likely to perform poorly in after-school sports due to slower reaction times. </a:t>
            </a:r>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7</a:t>
            </a:fld>
            <a:endParaRPr lang="en-GB"/>
          </a:p>
        </p:txBody>
      </p:sp>
    </p:spTree>
    <p:extLst>
      <p:ext uri="{BB962C8B-B14F-4D97-AF65-F5344CB8AC3E}">
        <p14:creationId xmlns:p14="http://schemas.microsoft.com/office/powerpoint/2010/main" val="4077511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https://sleepcouncil.org.uk/advice-support/sleep-hub/family-matters/teenagers-sleep/</a:t>
            </a:r>
          </a:p>
          <a:p>
            <a:pPr rtl="0" fontAlgn="base"/>
            <a:br>
              <a:rPr lang="en-GB" sz="1300" cap="all" dirty="0"/>
            </a:br>
            <a:r>
              <a:rPr lang="en-GB" sz="1300" cap="all" dirty="0"/>
              <a:t>SLEEP MATTERS!</a:t>
            </a:r>
          </a:p>
          <a:p>
            <a:pPr rtl="0" fontAlgn="base"/>
            <a:endParaRPr lang="en-GB" sz="1300" cap="all" dirty="0"/>
          </a:p>
          <a:p>
            <a:pPr rtl="0" fontAlgn="base"/>
            <a:r>
              <a:rPr lang="en-GB" sz="1300" b="1" dirty="0"/>
              <a:t>Sleep may be the last thing on your mind but here are some reasons why you should give it a little more thought:</a:t>
            </a:r>
          </a:p>
          <a:p>
            <a:pPr defTabSz="966338" fontAlgn="base">
              <a:defRPr/>
            </a:pPr>
            <a:endParaRPr lang="en-GB" sz="1300" dirty="0"/>
          </a:p>
          <a:p>
            <a:pPr defTabSz="966338" fontAlgn="base">
              <a:defRPr/>
            </a:pPr>
            <a:endParaRPr lang="en-GB" sz="1300" dirty="0"/>
          </a:p>
          <a:p>
            <a:pPr marL="181188" indent="-181188">
              <a:buFont typeface="Arial" panose="020B0604020202020204" pitchFamily="34" charset="0"/>
              <a:buChar char="•"/>
            </a:pPr>
            <a:r>
              <a:rPr lang="en-GB" dirty="0"/>
              <a:t>We</a:t>
            </a:r>
            <a:r>
              <a:rPr lang="en-GB" baseline="0" dirty="0"/>
              <a:t> all know when we have had a good night sleep that it helps improve our mood if we have had a had a bad night sleep your child may come across grumpy, short tempered, not wanting to interact and possibly emotional and the smallest things. </a:t>
            </a:r>
          </a:p>
          <a:p>
            <a:pPr marL="181188" indent="-181188">
              <a:buFont typeface="Arial" panose="020B0604020202020204" pitchFamily="34" charset="0"/>
              <a:buChar char="•"/>
            </a:pPr>
            <a:r>
              <a:rPr lang="en-GB" dirty="0"/>
              <a:t>Sleep helps produce the grown hormone</a:t>
            </a:r>
            <a:r>
              <a:rPr lang="en-GB" baseline="0" dirty="0"/>
              <a:t> so even whilst your child is sleeping their body is still working overtime. </a:t>
            </a:r>
          </a:p>
          <a:p>
            <a:pPr marL="181188" indent="-181188">
              <a:buFont typeface="Arial" panose="020B0604020202020204" pitchFamily="34" charset="0"/>
              <a:buChar char="•"/>
            </a:pPr>
            <a:r>
              <a:rPr lang="en-GB" baseline="0" dirty="0"/>
              <a:t>If they haven't had a good night sleep they may come across as sluggish, not wanting to move, they might not want breakfast which is common in teenagers.  This could be seen in school where they cant concentrate, struggle to recall what has been said and memorise work. When your child has come home they have had to keep together all day at school so they may act irritable, emotional and tired at home </a:t>
            </a:r>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8</a:t>
            </a:fld>
            <a:endParaRPr lang="en-GB"/>
          </a:p>
        </p:txBody>
      </p:sp>
    </p:spTree>
    <p:extLst>
      <p:ext uri="{BB962C8B-B14F-4D97-AF65-F5344CB8AC3E}">
        <p14:creationId xmlns:p14="http://schemas.microsoft.com/office/powerpoint/2010/main" val="157145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Point 1…..Display the new routine somewhere where everybody in the home can</a:t>
            </a:r>
          </a:p>
          <a:p>
            <a:r>
              <a:rPr lang="en-GB" dirty="0"/>
              <a:t>follow it.</a:t>
            </a:r>
          </a:p>
          <a:p>
            <a:r>
              <a:rPr lang="en-GB" dirty="0"/>
              <a:t>Point 2……We know this is difficult at the weekend, but it is</a:t>
            </a:r>
          </a:p>
          <a:p>
            <a:r>
              <a:rPr lang="en-GB" dirty="0"/>
              <a:t>important to have these set times to support your child’s body clock.</a:t>
            </a:r>
          </a:p>
          <a:p>
            <a:r>
              <a:rPr lang="en-GB" dirty="0"/>
              <a:t>Point 3…… the blue light on the screen</a:t>
            </a:r>
            <a:r>
              <a:rPr lang="en-GB" baseline="0" dirty="0"/>
              <a:t> </a:t>
            </a:r>
            <a:r>
              <a:rPr lang="en-GB" dirty="0"/>
              <a:t> may supress the body’s</a:t>
            </a:r>
          </a:p>
          <a:p>
            <a:r>
              <a:rPr lang="en-GB" dirty="0"/>
              <a:t>production of melatonin, the sleep hormone, and make it more difficult to</a:t>
            </a:r>
          </a:p>
          <a:p>
            <a:r>
              <a:rPr lang="en-GB" dirty="0"/>
              <a:t>nod off.</a:t>
            </a:r>
          </a:p>
          <a:p>
            <a:r>
              <a:rPr lang="en-GB" dirty="0"/>
              <a:t>Point 3….. Bananas are an excellent source of magnesium and potassium. They also contain</a:t>
            </a:r>
          </a:p>
          <a:p>
            <a:r>
              <a:rPr lang="en-GB" dirty="0"/>
              <a:t>tryptophan an amino acid that helps us to sleep but don’t forget fruit contains</a:t>
            </a:r>
          </a:p>
          <a:p>
            <a:r>
              <a:rPr lang="en-GB" dirty="0"/>
              <a:t>sugar too. Blend one banana with one cup of milk or soya milk to make an ideal</a:t>
            </a:r>
          </a:p>
          <a:p>
            <a:r>
              <a:rPr lang="en-GB" dirty="0"/>
              <a:t>bedtime drink.</a:t>
            </a:r>
          </a:p>
          <a:p>
            <a:r>
              <a:rPr lang="en-GB" dirty="0"/>
              <a:t>• Dairy, yogurt, milk and cheese contain tryptophan helping us to nod off more</a:t>
            </a:r>
          </a:p>
          <a:p>
            <a:r>
              <a:rPr lang="en-GB" dirty="0"/>
              <a:t>easily. Calcium is effective in stress reduction and it’s not true... cheese doesn’t</a:t>
            </a:r>
          </a:p>
          <a:p>
            <a:r>
              <a:rPr lang="en-GB" dirty="0"/>
              <a:t>give you nightmares!</a:t>
            </a:r>
          </a:p>
          <a:p>
            <a:r>
              <a:rPr lang="en-GB" dirty="0"/>
              <a:t>Cereal not only is it a healthy snack, but it may also help you snooze.</a:t>
            </a:r>
          </a:p>
          <a:p>
            <a:r>
              <a:rPr lang="en-GB" dirty="0"/>
              <a:t>• Point 4….this coul</a:t>
            </a:r>
            <a:r>
              <a:rPr lang="en-GB" baseline="0" dirty="0"/>
              <a:t>d be</a:t>
            </a:r>
            <a:r>
              <a:rPr lang="en-GB" dirty="0"/>
              <a:t> filled with a selection of</a:t>
            </a:r>
          </a:p>
          <a:p>
            <a:r>
              <a:rPr lang="en-GB" dirty="0"/>
              <a:t>activities to carry out during the routine. Hand eye co-ordination activities</a:t>
            </a:r>
          </a:p>
          <a:p>
            <a:r>
              <a:rPr lang="en-GB" dirty="0"/>
              <a:t>such as jigsaws, colouring and threading are great for promoting relaxation. Older children may prefer to read, play a board game or take part in a</a:t>
            </a:r>
          </a:p>
          <a:p>
            <a:r>
              <a:rPr lang="en-GB" dirty="0"/>
              <a:t>craft activity.</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B1A289E7-7D14-47ED-B516-ABA539E0AEB8}" type="slidenum">
              <a:rPr lang="en-GB" smtClean="0"/>
              <a:t>9</a:t>
            </a:fld>
            <a:endParaRPr lang="en-GB"/>
          </a:p>
        </p:txBody>
      </p:sp>
    </p:spTree>
    <p:extLst>
      <p:ext uri="{BB962C8B-B14F-4D97-AF65-F5344CB8AC3E}">
        <p14:creationId xmlns:p14="http://schemas.microsoft.com/office/powerpoint/2010/main" val="1922566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23/06/2021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7019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23/06/2021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19727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23/06/2021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11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657E91F-671D-4BDD-990F-DDCA5EEF53BF}" type="datetimeFigureOut">
              <a:rPr lang="en-GB" smtClean="0"/>
              <a:t>23/06/2021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84381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57E91F-671D-4BDD-990F-DDCA5EEF53BF}" type="datetimeFigureOut">
              <a:rPr lang="en-GB" smtClean="0"/>
              <a:t>23/06/2021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13769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657E91F-671D-4BDD-990F-DDCA5EEF53BF}" type="datetimeFigureOut">
              <a:rPr lang="en-GB" smtClean="0"/>
              <a:t>23/06/2021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30570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657E91F-671D-4BDD-990F-DDCA5EEF53BF}" type="datetimeFigureOut">
              <a:rPr lang="en-GB" smtClean="0"/>
              <a:t>23/06/2021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9406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657E91F-671D-4BDD-990F-DDCA5EEF53BF}" type="datetimeFigureOut">
              <a:rPr lang="en-GB" smtClean="0"/>
              <a:t>23/06/2021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71561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7E91F-671D-4BDD-990F-DDCA5EEF53BF}" type="datetimeFigureOut">
              <a:rPr lang="en-GB" smtClean="0"/>
              <a:t>23/06/2021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55152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23/06/2021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236212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57E91F-671D-4BDD-990F-DDCA5EEF53BF}" type="datetimeFigureOut">
              <a:rPr lang="en-GB" smtClean="0"/>
              <a:t>23/06/2021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47E276-C365-4684-A644-9A5D3CA4784A}" type="slidenum">
              <a:rPr lang="en-GB" smtClean="0"/>
              <a:t>‹#›</a:t>
            </a:fld>
            <a:endParaRPr lang="en-GB"/>
          </a:p>
        </p:txBody>
      </p:sp>
    </p:spTree>
    <p:extLst>
      <p:ext uri="{BB962C8B-B14F-4D97-AF65-F5344CB8AC3E}">
        <p14:creationId xmlns:p14="http://schemas.microsoft.com/office/powerpoint/2010/main" val="164680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57E91F-671D-4BDD-990F-DDCA5EEF53BF}" type="datetimeFigureOut">
              <a:rPr lang="en-GB" smtClean="0"/>
              <a:t>23/06/2021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E276-C365-4684-A644-9A5D3CA4784A}" type="slidenum">
              <a:rPr lang="en-GB" smtClean="0"/>
              <a:t>‹#›</a:t>
            </a:fld>
            <a:endParaRPr lang="en-GB"/>
          </a:p>
        </p:txBody>
      </p:sp>
    </p:spTree>
    <p:extLst>
      <p:ext uri="{BB962C8B-B14F-4D97-AF65-F5344CB8AC3E}">
        <p14:creationId xmlns:p14="http://schemas.microsoft.com/office/powerpoint/2010/main" val="12530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hyperlink" Target="https://www.sleepio.com/" TargetMode="External"/><Relationship Id="rId17" Type="http://schemas.openxmlformats.org/officeDocument/2006/relationships/image" Target="../media/image5.png"/><Relationship Id="rId2" Type="http://schemas.openxmlformats.org/officeDocument/2006/relationships/audio" Target="../media/media10.m4a"/><Relationship Id="rId16" Type="http://schemas.openxmlformats.org/officeDocument/2006/relationships/hyperlink" Target="https://youngminds.org.uk/find-help/feelings-and-symptoms/sleep-problems/" TargetMode="External"/><Relationship Id="rId1" Type="http://schemas.microsoft.com/office/2007/relationships/media" Target="../media/media10.m4a"/><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2.jpeg"/><Relationship Id="rId15" Type="http://schemas.openxmlformats.org/officeDocument/2006/relationships/image" Target="../media/image17.jpeg"/><Relationship Id="rId10" Type="http://schemas.openxmlformats.org/officeDocument/2006/relationships/hyperlink" Target="https://pzizz.com/" TargetMode="External"/><Relationship Id="rId4" Type="http://schemas.openxmlformats.org/officeDocument/2006/relationships/notesSlide" Target="../notesSlides/notesSlide10.xml"/><Relationship Id="rId9" Type="http://schemas.openxmlformats.org/officeDocument/2006/relationships/image" Target="../media/image14.png"/><Relationship Id="rId14" Type="http://schemas.openxmlformats.org/officeDocument/2006/relationships/hyperlink" Target="https://www.sleepstation.org.uk/"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0.png"/><Relationship Id="rId1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hyperlink" Target="https://www.nhs.uk/oneyou/every-mind-matters/" TargetMode="External"/><Relationship Id="rId17" Type="http://schemas.openxmlformats.org/officeDocument/2006/relationships/hyperlink" Target="https://www.childline.org.uk/" TargetMode="External"/><Relationship Id="rId2" Type="http://schemas.openxmlformats.org/officeDocument/2006/relationships/audio" Target="../media/media11.m4a"/><Relationship Id="rId16" Type="http://schemas.openxmlformats.org/officeDocument/2006/relationships/image" Target="../media/image21.jpeg"/><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hyperlink" Target="https://www.nhs.uk/conditions/stress-anxiety-depression/" TargetMode="External"/><Relationship Id="rId5" Type="http://schemas.openxmlformats.org/officeDocument/2006/relationships/image" Target="../media/image2.jpeg"/><Relationship Id="rId15" Type="http://schemas.openxmlformats.org/officeDocument/2006/relationships/hyperlink" Target="https://www.mind.org.uk/information-support/for-children-and-young-people/" TargetMode="External"/><Relationship Id="rId10" Type="http://schemas.openxmlformats.org/officeDocument/2006/relationships/image" Target="../media/image19.jpeg"/><Relationship Id="rId19"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18.png"/><Relationship Id="rId14" Type="http://schemas.openxmlformats.org/officeDocument/2006/relationships/hyperlink" Target="https://www.kooth.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7.m4a"/><Relationship Id="rId7" Type="http://schemas.openxmlformats.org/officeDocument/2006/relationships/image" Target="../media/image6.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7.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00" r="-1"/>
          <a:stretch/>
        </p:blipFill>
        <p:spPr>
          <a:xfrm flipH="1">
            <a:off x="-2" y="0"/>
            <a:ext cx="7433925" cy="6858000"/>
          </a:xfrm>
          <a:prstGeom prst="rect">
            <a:avLst/>
          </a:prstGeom>
        </p:spPr>
      </p:pic>
      <p:sp>
        <p:nvSpPr>
          <p:cNvPr id="7"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10"/>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6595" t="27749" r="24061" b="48063"/>
          <a:stretch/>
        </p:blipFill>
        <p:spPr>
          <a:xfrm>
            <a:off x="1835696" y="2407284"/>
            <a:ext cx="3484316" cy="1021716"/>
          </a:xfrm>
          <a:prstGeom prst="rect">
            <a:avLst/>
          </a:prstGeom>
        </p:spPr>
      </p:pic>
      <p:sp>
        <p:nvSpPr>
          <p:cNvPr id="17" name="TextBox 16"/>
          <p:cNvSpPr txBox="1"/>
          <p:nvPr/>
        </p:nvSpPr>
        <p:spPr>
          <a:xfrm>
            <a:off x="2341187" y="3645024"/>
            <a:ext cx="3672408"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Sleep Hygiene</a:t>
            </a:r>
          </a:p>
        </p:txBody>
      </p:sp>
      <p:sp>
        <p:nvSpPr>
          <p:cNvPr id="21"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3" name="Audio 2">
            <a:hlinkClick r:id="" action="ppaction://media"/>
            <a:extLst>
              <a:ext uri="{FF2B5EF4-FFF2-40B4-BE49-F238E27FC236}">
                <a16:creationId xmlns:a16="http://schemas.microsoft.com/office/drawing/2014/main" id="{FEC546A3-2B5B-47F7-80FD-A0756403BE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81474091"/>
      </p:ext>
    </p:extLst>
  </p:cSld>
  <p:clrMapOvr>
    <a:masterClrMapping/>
  </p:clrMapOvr>
  <mc:AlternateContent xmlns:mc="http://schemas.openxmlformats.org/markup-compatibility/2006">
    <mc:Choice xmlns:p14="http://schemas.microsoft.com/office/powerpoint/2010/main" Requires="p14">
      <p:transition spd="slow" p14:dur="2000" advTm="22397"/>
    </mc:Choice>
    <mc:Fallback>
      <p:transition spd="slow" advTm="22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6" name="Picture 2" descr="Pzizz - Sleep, Nap, Focus - Apps on Google Play">
            <a:extLst>
              <a:ext uri="{FF2B5EF4-FFF2-40B4-BE49-F238E27FC236}">
                <a16:creationId xmlns:a16="http://schemas.microsoft.com/office/drawing/2014/main" id="{DD600A60-CED5-4D03-A052-7E07E107EE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4444" y="1396957"/>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F12403E-C51A-4D2D-AD66-4AF6E2CCA5A8}"/>
              </a:ext>
            </a:extLst>
          </p:cNvPr>
          <p:cNvSpPr/>
          <p:nvPr/>
        </p:nvSpPr>
        <p:spPr>
          <a:xfrm>
            <a:off x="870736" y="459634"/>
            <a:ext cx="6594087" cy="461665"/>
          </a:xfrm>
          <a:prstGeom prst="rect">
            <a:avLst/>
          </a:prstGeom>
        </p:spPr>
        <p:txBody>
          <a:bodyPr wrap="square">
            <a:spAutoFit/>
          </a:bodyPr>
          <a:lstStyle/>
          <a:p>
            <a:pPr algn="ctr"/>
            <a:r>
              <a:rPr lang="en-GB" sz="2400" b="1" dirty="0">
                <a:solidFill>
                  <a:srgbClr val="222222"/>
                </a:solidFill>
              </a:rPr>
              <a:t>Sleep Hygiene </a:t>
            </a:r>
            <a:r>
              <a:rPr lang="en-GB" sz="2400" b="1" i="0" dirty="0">
                <a:solidFill>
                  <a:srgbClr val="222222"/>
                </a:solidFill>
                <a:effectLst/>
              </a:rPr>
              <a:t>Self-Help &amp; Online Support</a:t>
            </a:r>
            <a:endParaRPr lang="en-GB" b="0" i="0" dirty="0">
              <a:solidFill>
                <a:srgbClr val="222222"/>
              </a:solidFill>
              <a:effectLst/>
              <a:latin typeface="Open Sans"/>
            </a:endParaRPr>
          </a:p>
        </p:txBody>
      </p:sp>
      <p:sp>
        <p:nvSpPr>
          <p:cNvPr id="7" name="Rectangle 6">
            <a:extLst>
              <a:ext uri="{FF2B5EF4-FFF2-40B4-BE49-F238E27FC236}">
                <a16:creationId xmlns:a16="http://schemas.microsoft.com/office/drawing/2014/main" id="{8DC5BBEE-280E-43EB-8CC4-2727DD89B9DE}"/>
              </a:ext>
            </a:extLst>
          </p:cNvPr>
          <p:cNvSpPr/>
          <p:nvPr/>
        </p:nvSpPr>
        <p:spPr>
          <a:xfrm>
            <a:off x="2496922" y="1680343"/>
            <a:ext cx="1902700" cy="369332"/>
          </a:xfrm>
          <a:prstGeom prst="rect">
            <a:avLst/>
          </a:prstGeom>
        </p:spPr>
        <p:txBody>
          <a:bodyPr wrap="none">
            <a:spAutoFit/>
          </a:bodyPr>
          <a:lstStyle/>
          <a:p>
            <a:r>
              <a:rPr lang="en-GB" dirty="0">
                <a:hlinkClick r:id="rId10"/>
              </a:rPr>
              <a:t>https://pzizz.com/</a:t>
            </a:r>
            <a:endParaRPr lang="en-GB" dirty="0"/>
          </a:p>
        </p:txBody>
      </p:sp>
      <p:pic>
        <p:nvPicPr>
          <p:cNvPr id="1028" name="Picture 4" descr="Sleepio | Can't sleep? Get to sleep and stay asleep without pills ...">
            <a:extLst>
              <a:ext uri="{FF2B5EF4-FFF2-40B4-BE49-F238E27FC236}">
                <a16:creationId xmlns:a16="http://schemas.microsoft.com/office/drawing/2014/main" id="{91F980E2-9321-45DA-87FD-EF0BD6FDA5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4444" y="2492896"/>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DD6614F-2F88-4033-8AA1-C14F751F3301}"/>
              </a:ext>
            </a:extLst>
          </p:cNvPr>
          <p:cNvSpPr/>
          <p:nvPr/>
        </p:nvSpPr>
        <p:spPr>
          <a:xfrm>
            <a:off x="2496922" y="2792958"/>
            <a:ext cx="2667140" cy="369332"/>
          </a:xfrm>
          <a:prstGeom prst="rect">
            <a:avLst/>
          </a:prstGeom>
        </p:spPr>
        <p:txBody>
          <a:bodyPr wrap="none">
            <a:spAutoFit/>
          </a:bodyPr>
          <a:lstStyle/>
          <a:p>
            <a:r>
              <a:rPr lang="en-GB" dirty="0">
                <a:hlinkClick r:id="rId12"/>
              </a:rPr>
              <a:t>https://www.sleepio.com/</a:t>
            </a:r>
            <a:endParaRPr lang="en-GB" dirty="0"/>
          </a:p>
        </p:txBody>
      </p:sp>
      <p:pic>
        <p:nvPicPr>
          <p:cNvPr id="1030" name="Picture 6" descr="Sleepstation (@_sleepstation) | Twitter">
            <a:extLst>
              <a:ext uri="{FF2B5EF4-FFF2-40B4-BE49-F238E27FC236}">
                <a16:creationId xmlns:a16="http://schemas.microsoft.com/office/drawing/2014/main" id="{728E8000-05B0-4B65-807C-6E97F90881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0892" y="3588835"/>
            <a:ext cx="936105" cy="9361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9160BEA-6946-43DC-A29D-FE72BAAA8874}"/>
              </a:ext>
            </a:extLst>
          </p:cNvPr>
          <p:cNvSpPr/>
          <p:nvPr/>
        </p:nvSpPr>
        <p:spPr>
          <a:xfrm>
            <a:off x="2496922" y="3872221"/>
            <a:ext cx="3324115" cy="369332"/>
          </a:xfrm>
          <a:prstGeom prst="rect">
            <a:avLst/>
          </a:prstGeom>
        </p:spPr>
        <p:txBody>
          <a:bodyPr wrap="none">
            <a:spAutoFit/>
          </a:bodyPr>
          <a:lstStyle/>
          <a:p>
            <a:r>
              <a:rPr lang="en-GB" dirty="0">
                <a:hlinkClick r:id="rId14"/>
              </a:rPr>
              <a:t>https://www.sleepstation.org.uk/</a:t>
            </a:r>
            <a:endParaRPr lang="en-GB" dirty="0"/>
          </a:p>
        </p:txBody>
      </p:sp>
      <p:pic>
        <p:nvPicPr>
          <p:cNvPr id="1034" name="Picture 10" descr="YoungMinds | Case Study | Wired Canvas">
            <a:extLst>
              <a:ext uri="{FF2B5EF4-FFF2-40B4-BE49-F238E27FC236}">
                <a16:creationId xmlns:a16="http://schemas.microsoft.com/office/drawing/2014/main" id="{5C1F87E3-97BD-497E-A3F0-D58063BA7EF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80892" y="4684774"/>
            <a:ext cx="936105" cy="93610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EA710AB-B18E-4134-BCEC-3B1104D69ED3}"/>
              </a:ext>
            </a:extLst>
          </p:cNvPr>
          <p:cNvSpPr/>
          <p:nvPr/>
        </p:nvSpPr>
        <p:spPr>
          <a:xfrm>
            <a:off x="2496922" y="4829660"/>
            <a:ext cx="4572000" cy="646331"/>
          </a:xfrm>
          <a:prstGeom prst="rect">
            <a:avLst/>
          </a:prstGeom>
        </p:spPr>
        <p:txBody>
          <a:bodyPr>
            <a:spAutoFit/>
          </a:bodyPr>
          <a:lstStyle/>
          <a:p>
            <a:r>
              <a:rPr lang="en-GB" dirty="0">
                <a:hlinkClick r:id="rId16"/>
              </a:rPr>
              <a:t>https://youngminds.org.uk/find-help/feelings-and-symptoms/sleep-problems/</a:t>
            </a:r>
            <a:endParaRPr lang="en-GB" dirty="0"/>
          </a:p>
        </p:txBody>
      </p:sp>
      <p:pic>
        <p:nvPicPr>
          <p:cNvPr id="12" name="Audio 11">
            <a:hlinkClick r:id="" action="ppaction://media"/>
            <a:extLst>
              <a:ext uri="{FF2B5EF4-FFF2-40B4-BE49-F238E27FC236}">
                <a16:creationId xmlns:a16="http://schemas.microsoft.com/office/drawing/2014/main" id="{92833A0A-E726-485F-80B6-D93FA28F3A3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82323581"/>
      </p:ext>
    </p:extLst>
  </p:cSld>
  <p:clrMapOvr>
    <a:masterClrMapping/>
  </p:clrMapOvr>
  <mc:AlternateContent xmlns:mc="http://schemas.openxmlformats.org/markup-compatibility/2006">
    <mc:Choice xmlns:p14="http://schemas.microsoft.com/office/powerpoint/2010/main" Requires="p14">
      <p:transition spd="slow" p14:dur="2000" advTm="26686"/>
    </mc:Choice>
    <mc:Fallback>
      <p:transition spd="slow" advTm="26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112A4625-05E3-4793-AAEE-97E2060F1FF0}"/>
              </a:ext>
            </a:extLst>
          </p:cNvPr>
          <p:cNvSpPr/>
          <p:nvPr/>
        </p:nvSpPr>
        <p:spPr>
          <a:xfrm>
            <a:off x="870736" y="459634"/>
            <a:ext cx="6594087" cy="461665"/>
          </a:xfrm>
          <a:prstGeom prst="rect">
            <a:avLst/>
          </a:prstGeom>
        </p:spPr>
        <p:txBody>
          <a:bodyPr wrap="square">
            <a:spAutoFit/>
          </a:bodyPr>
          <a:lstStyle/>
          <a:p>
            <a:pPr algn="ctr"/>
            <a:r>
              <a:rPr lang="en-GB" sz="2400" b="1" dirty="0">
                <a:solidFill>
                  <a:srgbClr val="222222"/>
                </a:solidFill>
              </a:rPr>
              <a:t>Mental Health </a:t>
            </a:r>
            <a:r>
              <a:rPr lang="en-GB" sz="2400" b="1" i="0" dirty="0">
                <a:solidFill>
                  <a:srgbClr val="222222"/>
                </a:solidFill>
                <a:effectLst/>
              </a:rPr>
              <a:t>Self-Help &amp; Online Support</a:t>
            </a:r>
            <a:endParaRPr lang="en-GB" b="0" i="0" dirty="0">
              <a:solidFill>
                <a:srgbClr val="222222"/>
              </a:solidFill>
              <a:effectLst/>
              <a:latin typeface="Open Sans"/>
            </a:endParaRPr>
          </a:p>
        </p:txBody>
      </p:sp>
      <p:pic>
        <p:nvPicPr>
          <p:cNvPr id="7" name="Picture 2" descr="File:NHS-Logo.svg - Wikimedia Commons">
            <a:extLst>
              <a:ext uri="{FF2B5EF4-FFF2-40B4-BE49-F238E27FC236}">
                <a16:creationId xmlns:a16="http://schemas.microsoft.com/office/drawing/2014/main" id="{4C9FFE48-7233-4762-9F22-84DD553583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4564" y="1689198"/>
            <a:ext cx="1190297" cy="4812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online counselling now available for children and young ...">
            <a:extLst>
              <a:ext uri="{FF2B5EF4-FFF2-40B4-BE49-F238E27FC236}">
                <a16:creationId xmlns:a16="http://schemas.microsoft.com/office/drawing/2014/main" id="{013CE322-81DE-4E86-B1E8-EE11F1DE19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4704" y="4234470"/>
            <a:ext cx="1370016" cy="7572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3A8A8AB-119D-4D28-9114-568F2A5DB68C}"/>
              </a:ext>
            </a:extLst>
          </p:cNvPr>
          <p:cNvSpPr/>
          <p:nvPr/>
        </p:nvSpPr>
        <p:spPr>
          <a:xfrm>
            <a:off x="2698594" y="1606674"/>
            <a:ext cx="4572000" cy="646331"/>
          </a:xfrm>
          <a:prstGeom prst="rect">
            <a:avLst/>
          </a:prstGeom>
        </p:spPr>
        <p:txBody>
          <a:bodyPr>
            <a:spAutoFit/>
          </a:bodyPr>
          <a:lstStyle/>
          <a:p>
            <a:r>
              <a:rPr lang="en-GB" dirty="0">
                <a:hlinkClick r:id="rId11"/>
              </a:rPr>
              <a:t>https://www.nhs.uk/conditions/stress-anxiety-depression/</a:t>
            </a:r>
            <a:endParaRPr lang="en-GB" dirty="0"/>
          </a:p>
        </p:txBody>
      </p:sp>
      <p:sp>
        <p:nvSpPr>
          <p:cNvPr id="9" name="Rectangle 8">
            <a:extLst>
              <a:ext uri="{FF2B5EF4-FFF2-40B4-BE49-F238E27FC236}">
                <a16:creationId xmlns:a16="http://schemas.microsoft.com/office/drawing/2014/main" id="{AAC51E08-208E-4417-8BE1-C0AF738F1BB0}"/>
              </a:ext>
            </a:extLst>
          </p:cNvPr>
          <p:cNvSpPr/>
          <p:nvPr/>
        </p:nvSpPr>
        <p:spPr>
          <a:xfrm>
            <a:off x="2698594" y="5279603"/>
            <a:ext cx="4572000" cy="646331"/>
          </a:xfrm>
          <a:prstGeom prst="rect">
            <a:avLst/>
          </a:prstGeom>
        </p:spPr>
        <p:txBody>
          <a:bodyPr>
            <a:spAutoFit/>
          </a:bodyPr>
          <a:lstStyle/>
          <a:p>
            <a:r>
              <a:rPr lang="en-GB" dirty="0">
                <a:hlinkClick r:id="rId12"/>
              </a:rPr>
              <a:t>https://www.nhs.uk/oneyou/every-mind-matters/</a:t>
            </a:r>
            <a:endParaRPr lang="en-GB" dirty="0"/>
          </a:p>
        </p:txBody>
      </p:sp>
      <p:pic>
        <p:nvPicPr>
          <p:cNvPr id="4098" name="Picture 2" descr="COVID-19 mental health campaign launches - GOV.UK">
            <a:extLst>
              <a:ext uri="{FF2B5EF4-FFF2-40B4-BE49-F238E27FC236}">
                <a16:creationId xmlns:a16="http://schemas.microsoft.com/office/drawing/2014/main" id="{A30430F5-098C-4BC8-B99F-A02E689E68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27431" y="5187661"/>
            <a:ext cx="1246496" cy="8309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7314E9-814B-47C0-A017-2F7E72ED1FAB}"/>
              </a:ext>
            </a:extLst>
          </p:cNvPr>
          <p:cNvSpPr/>
          <p:nvPr/>
        </p:nvSpPr>
        <p:spPr>
          <a:xfrm>
            <a:off x="2691354" y="4428423"/>
            <a:ext cx="2535951" cy="369332"/>
          </a:xfrm>
          <a:prstGeom prst="rect">
            <a:avLst/>
          </a:prstGeom>
        </p:spPr>
        <p:txBody>
          <a:bodyPr wrap="none">
            <a:spAutoFit/>
          </a:bodyPr>
          <a:lstStyle/>
          <a:p>
            <a:r>
              <a:rPr lang="en-GB" dirty="0">
                <a:hlinkClick r:id="rId14"/>
              </a:rPr>
              <a:t>https://www.kooth.com/</a:t>
            </a:r>
            <a:endParaRPr lang="en-GB" dirty="0"/>
          </a:p>
        </p:txBody>
      </p:sp>
      <p:sp>
        <p:nvSpPr>
          <p:cNvPr id="12" name="Rectangle 11">
            <a:extLst>
              <a:ext uri="{FF2B5EF4-FFF2-40B4-BE49-F238E27FC236}">
                <a16:creationId xmlns:a16="http://schemas.microsoft.com/office/drawing/2014/main" id="{2BA44AEE-0DE4-4D1F-884E-8DA9DA8F92EA}"/>
              </a:ext>
            </a:extLst>
          </p:cNvPr>
          <p:cNvSpPr/>
          <p:nvPr/>
        </p:nvSpPr>
        <p:spPr>
          <a:xfrm>
            <a:off x="2691354" y="2434598"/>
            <a:ext cx="4572000" cy="646331"/>
          </a:xfrm>
          <a:prstGeom prst="rect">
            <a:avLst/>
          </a:prstGeom>
        </p:spPr>
        <p:txBody>
          <a:bodyPr wrap="square">
            <a:spAutoFit/>
          </a:bodyPr>
          <a:lstStyle/>
          <a:p>
            <a:r>
              <a:rPr lang="en-GB" dirty="0">
                <a:hlinkClick r:id="rId15"/>
              </a:rPr>
              <a:t>https://www.mind.org.uk/information-support/for-children-and-young-people/</a:t>
            </a:r>
            <a:endParaRPr lang="en-GB" dirty="0"/>
          </a:p>
        </p:txBody>
      </p:sp>
      <p:pic>
        <p:nvPicPr>
          <p:cNvPr id="4102" name="Picture 6" descr="Mind Logo - The Rakem Group">
            <a:extLst>
              <a:ext uri="{FF2B5EF4-FFF2-40B4-BE49-F238E27FC236}">
                <a16:creationId xmlns:a16="http://schemas.microsoft.com/office/drawing/2014/main" id="{75F33E69-54F9-460A-9EF7-AAB784F99FE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27431" y="2366436"/>
            <a:ext cx="1217430" cy="78265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E7CB32E-3669-4880-8C22-72ABA1934E5A}"/>
              </a:ext>
            </a:extLst>
          </p:cNvPr>
          <p:cNvSpPr/>
          <p:nvPr/>
        </p:nvSpPr>
        <p:spPr>
          <a:xfrm>
            <a:off x="2698594" y="3474609"/>
            <a:ext cx="2976905" cy="369332"/>
          </a:xfrm>
          <a:prstGeom prst="rect">
            <a:avLst/>
          </a:prstGeom>
        </p:spPr>
        <p:txBody>
          <a:bodyPr wrap="none">
            <a:spAutoFit/>
          </a:bodyPr>
          <a:lstStyle/>
          <a:p>
            <a:r>
              <a:rPr lang="en-GB" dirty="0">
                <a:hlinkClick r:id="rId17"/>
              </a:rPr>
              <a:t>https://www.childline.org.uk/</a:t>
            </a:r>
            <a:endParaRPr lang="en-GB" dirty="0"/>
          </a:p>
        </p:txBody>
      </p:sp>
      <p:pic>
        <p:nvPicPr>
          <p:cNvPr id="4104" name="Picture 8" descr="Rochdale News | News Headlines | Beat exam result stress with ...">
            <a:extLst>
              <a:ext uri="{FF2B5EF4-FFF2-40B4-BE49-F238E27FC236}">
                <a16:creationId xmlns:a16="http://schemas.microsoft.com/office/drawing/2014/main" id="{9899267F-2601-4CEE-80CA-15D57DC6412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17290" y="3278828"/>
            <a:ext cx="1217430" cy="760894"/>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4C30A674-9AD8-4815-BCEE-661FCFB053F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36914359"/>
      </p:ext>
    </p:extLst>
  </p:cSld>
  <p:clrMapOvr>
    <a:masterClrMapping/>
  </p:clrMapOvr>
  <mc:AlternateContent xmlns:mc="http://schemas.openxmlformats.org/markup-compatibility/2006">
    <mc:Choice xmlns:p14="http://schemas.microsoft.com/office/powerpoint/2010/main" Requires="p14">
      <p:transition spd="slow" p14:dur="2000" advTm="26019"/>
    </mc:Choice>
    <mc:Fallback>
      <p:transition spd="slow" advTm="2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TextBox 6">
            <a:extLst>
              <a:ext uri="{FF2B5EF4-FFF2-40B4-BE49-F238E27FC236}">
                <a16:creationId xmlns:a16="http://schemas.microsoft.com/office/drawing/2014/main" id="{FE762D43-D959-45FF-BF40-796932B611C9}"/>
              </a:ext>
            </a:extLst>
          </p:cNvPr>
          <p:cNvSpPr txBox="1"/>
          <p:nvPr/>
        </p:nvSpPr>
        <p:spPr>
          <a:xfrm>
            <a:off x="1725284" y="2204864"/>
            <a:ext cx="5081830" cy="1569660"/>
          </a:xfrm>
          <a:prstGeom prst="rect">
            <a:avLst/>
          </a:prstGeom>
          <a:noFill/>
        </p:spPr>
        <p:txBody>
          <a:bodyPr wrap="square" rtlCol="0">
            <a:spAutoFit/>
          </a:bodyPr>
          <a:lstStyle/>
          <a:p>
            <a:pPr algn="ctr"/>
            <a:r>
              <a:rPr lang="en-GB" sz="3200" b="1" dirty="0"/>
              <a:t>THANK YOU </a:t>
            </a:r>
          </a:p>
          <a:p>
            <a:pPr algn="ctr"/>
            <a:endParaRPr lang="en-GB" sz="3200" b="1" dirty="0"/>
          </a:p>
          <a:p>
            <a:pPr algn="ctr"/>
            <a:endParaRPr lang="en-GB" sz="3200" b="1" dirty="0"/>
          </a:p>
        </p:txBody>
      </p:sp>
      <p:pic>
        <p:nvPicPr>
          <p:cNvPr id="6" name="Audio 5">
            <a:hlinkClick r:id="" action="ppaction://media"/>
            <a:extLst>
              <a:ext uri="{FF2B5EF4-FFF2-40B4-BE49-F238E27FC236}">
                <a16:creationId xmlns:a16="http://schemas.microsoft.com/office/drawing/2014/main" id="{7FEA3D4A-A732-41F8-90D1-039E8378D3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66120318"/>
      </p:ext>
    </p:extLst>
  </p:cSld>
  <p:clrMapOvr>
    <a:masterClrMapping/>
  </p:clrMapOvr>
  <mc:AlternateContent xmlns:mc="http://schemas.openxmlformats.org/markup-compatibility/2006">
    <mc:Choice xmlns:p14="http://schemas.microsoft.com/office/powerpoint/2010/main" Requires="p14">
      <p:transition spd="slow" p14:dur="2000" advTm="10212"/>
    </mc:Choice>
    <mc:Fallback>
      <p:transition spd="slow" advTm="1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9D73244E-BFA8-4DB7-BC3C-48A468A4F09E}"/>
              </a:ext>
            </a:extLst>
          </p:cNvPr>
          <p:cNvSpPr/>
          <p:nvPr/>
        </p:nvSpPr>
        <p:spPr>
          <a:xfrm>
            <a:off x="1555718" y="4398249"/>
            <a:ext cx="5328592" cy="1200329"/>
          </a:xfrm>
          <a:prstGeom prst="rect">
            <a:avLst/>
          </a:prstGeom>
        </p:spPr>
        <p:txBody>
          <a:bodyPr wrap="square">
            <a:spAutoFit/>
          </a:bodyPr>
          <a:lstStyle/>
          <a:p>
            <a:pPr algn="ctr"/>
            <a:r>
              <a:rPr lang="en-GB" sz="2400" dirty="0">
                <a:solidFill>
                  <a:srgbClr val="000000"/>
                </a:solidFill>
              </a:rPr>
              <a:t>A good night’s sleep is about getting to sleep, staying asleep and getting enough good-quality, deep sleep.</a:t>
            </a:r>
            <a:endParaRPr lang="en-GB" sz="2400" dirty="0"/>
          </a:p>
        </p:txBody>
      </p:sp>
      <p:sp>
        <p:nvSpPr>
          <p:cNvPr id="9" name="TextBox 8">
            <a:extLst>
              <a:ext uri="{FF2B5EF4-FFF2-40B4-BE49-F238E27FC236}">
                <a16:creationId xmlns:a16="http://schemas.microsoft.com/office/drawing/2014/main" id="{F2E10586-4FF0-4320-A461-E62A0954734B}"/>
              </a:ext>
            </a:extLst>
          </p:cNvPr>
          <p:cNvSpPr txBox="1"/>
          <p:nvPr/>
        </p:nvSpPr>
        <p:spPr>
          <a:xfrm>
            <a:off x="2483768" y="1447692"/>
            <a:ext cx="5328592" cy="461665"/>
          </a:xfrm>
          <a:prstGeom prst="rect">
            <a:avLst/>
          </a:prstGeom>
          <a:noFill/>
        </p:spPr>
        <p:txBody>
          <a:bodyPr wrap="square" rtlCol="0">
            <a:spAutoFit/>
          </a:bodyPr>
          <a:lstStyle/>
          <a:p>
            <a:pPr algn="ctr"/>
            <a:r>
              <a:rPr lang="en-GB" sz="2400" b="1" dirty="0"/>
              <a:t>What is Sleep Hygiene?</a:t>
            </a:r>
          </a:p>
        </p:txBody>
      </p:sp>
      <p:sp>
        <p:nvSpPr>
          <p:cNvPr id="7" name="Rectangle 6">
            <a:extLst>
              <a:ext uri="{FF2B5EF4-FFF2-40B4-BE49-F238E27FC236}">
                <a16:creationId xmlns:a16="http://schemas.microsoft.com/office/drawing/2014/main" id="{64DE7EE2-92D3-4BA3-BAB0-F91506F49381}"/>
              </a:ext>
            </a:extLst>
          </p:cNvPr>
          <p:cNvSpPr/>
          <p:nvPr/>
        </p:nvSpPr>
        <p:spPr>
          <a:xfrm>
            <a:off x="1601903" y="2760183"/>
            <a:ext cx="5328592" cy="1200329"/>
          </a:xfrm>
          <a:prstGeom prst="rect">
            <a:avLst/>
          </a:prstGeom>
        </p:spPr>
        <p:txBody>
          <a:bodyPr wrap="square">
            <a:spAutoFit/>
          </a:bodyPr>
          <a:lstStyle/>
          <a:p>
            <a:pPr algn="ctr"/>
            <a:r>
              <a:rPr lang="en-GB" sz="2400" dirty="0">
                <a:solidFill>
                  <a:srgbClr val="000000"/>
                </a:solidFill>
              </a:rPr>
              <a:t>Good sleep hygiene is all about putting yourself in the best position to sleep well each and every night.</a:t>
            </a:r>
            <a:endParaRPr lang="en-GB" sz="2400" dirty="0"/>
          </a:p>
        </p:txBody>
      </p:sp>
      <p:pic>
        <p:nvPicPr>
          <p:cNvPr id="4100" name="Picture 4" descr="Download Sleeping Emoji Icon | Emoji Island">
            <a:extLst>
              <a:ext uri="{FF2B5EF4-FFF2-40B4-BE49-F238E27FC236}">
                <a16:creationId xmlns:a16="http://schemas.microsoft.com/office/drawing/2014/main" id="{ECF92D1F-4CEB-4100-ABA4-A36258882B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3012">
            <a:off x="1165990" y="434115"/>
            <a:ext cx="1881200" cy="188120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C501F37-7942-465D-AFC2-82750041215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78557382"/>
      </p:ext>
    </p:extLst>
  </p:cSld>
  <p:clrMapOvr>
    <a:masterClrMapping/>
  </p:clrMapOvr>
  <mc:AlternateContent xmlns:mc="http://schemas.openxmlformats.org/markup-compatibility/2006">
    <mc:Choice xmlns:p14="http://schemas.microsoft.com/office/powerpoint/2010/main" Requires="p14">
      <p:transition spd="slow" p14:dur="2000" advTm="15886"/>
    </mc:Choice>
    <mc:Fallback>
      <p:transition spd="slow" advTm="15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7" name="Rectangle 6">
            <a:extLst>
              <a:ext uri="{FF2B5EF4-FFF2-40B4-BE49-F238E27FC236}">
                <a16:creationId xmlns:a16="http://schemas.microsoft.com/office/drawing/2014/main" id="{07DD90D7-0A03-4AA8-8B72-0AFF2C0A545B}"/>
              </a:ext>
            </a:extLst>
          </p:cNvPr>
          <p:cNvSpPr/>
          <p:nvPr/>
        </p:nvSpPr>
        <p:spPr>
          <a:xfrm>
            <a:off x="1079612" y="2060848"/>
            <a:ext cx="5832648" cy="2308324"/>
          </a:xfrm>
          <a:prstGeom prst="rect">
            <a:avLst/>
          </a:prstGeom>
        </p:spPr>
        <p:txBody>
          <a:bodyPr wrap="square">
            <a:spAutoFit/>
          </a:bodyPr>
          <a:lstStyle/>
          <a:p>
            <a:pPr algn="ctr"/>
            <a:r>
              <a:rPr lang="en-GB" sz="2400" dirty="0"/>
              <a:t>It helps us to feel well, focused and happy. </a:t>
            </a:r>
          </a:p>
          <a:p>
            <a:pPr algn="ctr"/>
            <a:endParaRPr lang="en-GB" sz="2400" dirty="0"/>
          </a:p>
          <a:p>
            <a:pPr algn="ctr"/>
            <a:r>
              <a:rPr lang="en-GB" sz="2400" dirty="0"/>
              <a:t>Most people experience a bad night’s sleep now and again, but if you regularly don’t get enough sleep it can really affect how you feel and what you can get done during the day. </a:t>
            </a:r>
          </a:p>
        </p:txBody>
      </p:sp>
      <p:sp>
        <p:nvSpPr>
          <p:cNvPr id="11" name="TextBox 10">
            <a:extLst>
              <a:ext uri="{FF2B5EF4-FFF2-40B4-BE49-F238E27FC236}">
                <a16:creationId xmlns:a16="http://schemas.microsoft.com/office/drawing/2014/main" id="{92B976FA-60FD-4901-A422-93E600C7E116}"/>
              </a:ext>
            </a:extLst>
          </p:cNvPr>
          <p:cNvSpPr txBox="1"/>
          <p:nvPr/>
        </p:nvSpPr>
        <p:spPr>
          <a:xfrm>
            <a:off x="1331640" y="980728"/>
            <a:ext cx="5328592" cy="461665"/>
          </a:xfrm>
          <a:prstGeom prst="rect">
            <a:avLst/>
          </a:prstGeom>
          <a:noFill/>
        </p:spPr>
        <p:txBody>
          <a:bodyPr wrap="square" rtlCol="0">
            <a:spAutoFit/>
          </a:bodyPr>
          <a:lstStyle/>
          <a:p>
            <a:pPr algn="ctr"/>
            <a:r>
              <a:rPr lang="en-GB" sz="2400" b="1" dirty="0"/>
              <a:t>Why is Sleep so important?</a:t>
            </a:r>
          </a:p>
        </p:txBody>
      </p:sp>
      <p:pic>
        <p:nvPicPr>
          <p:cNvPr id="5122" name="Picture 2" descr="9 Quick Fixes for Tired Eyes – SelectSpecs Glasses Blog">
            <a:extLst>
              <a:ext uri="{FF2B5EF4-FFF2-40B4-BE49-F238E27FC236}">
                <a16:creationId xmlns:a16="http://schemas.microsoft.com/office/drawing/2014/main" id="{FAF21572-143B-4033-A58D-36B9F0D655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4571" y="4899619"/>
            <a:ext cx="357187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C87AD1DD-6F3E-4646-B780-882C9D6563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40784725"/>
      </p:ext>
    </p:extLst>
  </p:cSld>
  <p:clrMapOvr>
    <a:masterClrMapping/>
  </p:clrMapOvr>
  <mc:AlternateContent xmlns:mc="http://schemas.openxmlformats.org/markup-compatibility/2006">
    <mc:Choice xmlns:p14="http://schemas.microsoft.com/office/powerpoint/2010/main" Requires="p14">
      <p:transition spd="slow" p14:dur="2000" advTm="18508"/>
    </mc:Choice>
    <mc:Fallback>
      <p:transition spd="slow" advTm="1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6541428D-0E73-459C-A0E6-FBC975C6CDA9}"/>
              </a:ext>
            </a:extLst>
          </p:cNvPr>
          <p:cNvSpPr/>
          <p:nvPr/>
        </p:nvSpPr>
        <p:spPr>
          <a:xfrm>
            <a:off x="1475656" y="2118312"/>
            <a:ext cx="4572000" cy="4093428"/>
          </a:xfrm>
          <a:prstGeom prst="rect">
            <a:avLst/>
          </a:prstGeom>
        </p:spPr>
        <p:txBody>
          <a:bodyPr>
            <a:spAutoFit/>
          </a:bodyPr>
          <a:lstStyle/>
          <a:p>
            <a:pPr marL="342900" indent="-342900">
              <a:buFont typeface="Arial" panose="020B0604020202020204" pitchFamily="34" charset="0"/>
              <a:buChar char="•"/>
            </a:pPr>
            <a:r>
              <a:rPr lang="en-GB" sz="2000" b="1" dirty="0">
                <a:solidFill>
                  <a:schemeClr val="accent6">
                    <a:lumMod val="75000"/>
                  </a:schemeClr>
                </a:solidFill>
              </a:rPr>
              <a:t>10 years old</a:t>
            </a:r>
            <a:r>
              <a:rPr lang="en-GB" sz="2000" b="1" dirty="0"/>
              <a:t> - </a:t>
            </a:r>
            <a:r>
              <a:rPr lang="en-GB" sz="2000" dirty="0"/>
              <a:t>9 hours 45 minutes</a:t>
            </a:r>
          </a:p>
          <a:p>
            <a:pPr>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solidFill>
                  <a:schemeClr val="accent6">
                    <a:lumMod val="75000"/>
                  </a:schemeClr>
                </a:solidFill>
              </a:rPr>
              <a:t>11 years old </a:t>
            </a:r>
            <a:r>
              <a:rPr lang="en-GB" sz="2000" b="1" dirty="0"/>
              <a:t>- </a:t>
            </a:r>
            <a:r>
              <a:rPr lang="en-GB" sz="2000" dirty="0"/>
              <a:t>9 hours 30 minutes</a:t>
            </a:r>
          </a:p>
          <a:p>
            <a:pPr>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solidFill>
                  <a:schemeClr val="accent6">
                    <a:lumMod val="75000"/>
                  </a:schemeClr>
                </a:solidFill>
              </a:rPr>
              <a:t>12 years old </a:t>
            </a:r>
            <a:r>
              <a:rPr lang="en-GB" sz="2000" b="1" dirty="0"/>
              <a:t>- </a:t>
            </a:r>
            <a:r>
              <a:rPr lang="en-GB" sz="2000" dirty="0"/>
              <a:t>9 hours 15 minutes</a:t>
            </a:r>
          </a:p>
          <a:p>
            <a:pPr>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solidFill>
                  <a:schemeClr val="accent6">
                    <a:lumMod val="75000"/>
                  </a:schemeClr>
                </a:solidFill>
              </a:rPr>
              <a:t>13 years old </a:t>
            </a:r>
            <a:r>
              <a:rPr lang="en-GB" sz="2000" b="1" dirty="0"/>
              <a:t>- </a:t>
            </a:r>
            <a:r>
              <a:rPr lang="en-GB" sz="2000" dirty="0"/>
              <a:t>9 hours 15 minutes</a:t>
            </a:r>
          </a:p>
          <a:p>
            <a:pPr>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solidFill>
                  <a:schemeClr val="accent6">
                    <a:lumMod val="75000"/>
                  </a:schemeClr>
                </a:solidFill>
              </a:rPr>
              <a:t>14 years old </a:t>
            </a:r>
            <a:r>
              <a:rPr lang="en-GB" sz="2000" b="1" dirty="0"/>
              <a:t>- </a:t>
            </a:r>
            <a:r>
              <a:rPr lang="en-GB" sz="2000" dirty="0"/>
              <a:t>9 hours</a:t>
            </a:r>
          </a:p>
          <a:p>
            <a:pPr>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solidFill>
                  <a:schemeClr val="accent6">
                    <a:lumMod val="75000"/>
                  </a:schemeClr>
                </a:solidFill>
              </a:rPr>
              <a:t>15 years old </a:t>
            </a:r>
            <a:r>
              <a:rPr lang="en-GB" sz="2000" b="1" dirty="0"/>
              <a:t>- </a:t>
            </a:r>
            <a:r>
              <a:rPr lang="en-GB" sz="2000" dirty="0"/>
              <a:t>9 hours</a:t>
            </a:r>
          </a:p>
          <a:p>
            <a:pPr>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solidFill>
                  <a:schemeClr val="accent6">
                    <a:lumMod val="75000"/>
                  </a:schemeClr>
                </a:solidFill>
              </a:rPr>
              <a:t>16 years old </a:t>
            </a:r>
            <a:r>
              <a:rPr lang="en-GB" sz="2000" b="1" dirty="0"/>
              <a:t>- </a:t>
            </a:r>
            <a:r>
              <a:rPr lang="en-GB" sz="2000" dirty="0"/>
              <a:t>9 hours</a:t>
            </a:r>
            <a:endParaRPr lang="en-GB" sz="2000" dirty="0">
              <a:effectLst/>
            </a:endParaRPr>
          </a:p>
        </p:txBody>
      </p:sp>
      <p:sp>
        <p:nvSpPr>
          <p:cNvPr id="9" name="Rectangle 8">
            <a:extLst>
              <a:ext uri="{FF2B5EF4-FFF2-40B4-BE49-F238E27FC236}">
                <a16:creationId xmlns:a16="http://schemas.microsoft.com/office/drawing/2014/main" id="{08FE1065-7268-4CA5-AED2-AC831B5E1384}"/>
              </a:ext>
            </a:extLst>
          </p:cNvPr>
          <p:cNvSpPr/>
          <p:nvPr/>
        </p:nvSpPr>
        <p:spPr>
          <a:xfrm>
            <a:off x="-128274" y="754688"/>
            <a:ext cx="6594087" cy="830997"/>
          </a:xfrm>
          <a:prstGeom prst="rect">
            <a:avLst/>
          </a:prstGeom>
        </p:spPr>
        <p:txBody>
          <a:bodyPr wrap="square">
            <a:spAutoFit/>
          </a:bodyPr>
          <a:lstStyle/>
          <a:p>
            <a:pPr algn="ctr"/>
            <a:r>
              <a:rPr lang="en-GB" sz="2400" b="1" dirty="0">
                <a:solidFill>
                  <a:srgbClr val="222222"/>
                </a:solidFill>
              </a:rPr>
              <a:t>NHS Recommended </a:t>
            </a:r>
          </a:p>
          <a:p>
            <a:pPr algn="ctr"/>
            <a:r>
              <a:rPr lang="en-GB" sz="2400" b="1" dirty="0">
                <a:solidFill>
                  <a:srgbClr val="222222"/>
                </a:solidFill>
              </a:rPr>
              <a:t>Sleep Times for Night Time</a:t>
            </a:r>
            <a:endParaRPr lang="en-GB" b="0" i="0" dirty="0">
              <a:solidFill>
                <a:srgbClr val="222222"/>
              </a:solidFill>
              <a:effectLst/>
              <a:latin typeface="Open Sans"/>
            </a:endParaRPr>
          </a:p>
        </p:txBody>
      </p:sp>
      <p:pic>
        <p:nvPicPr>
          <p:cNvPr id="2050" name="Picture 2" descr="Sleep Clipart Free Sleep Clip Art Free Clipart Panda - Clip Art ...">
            <a:extLst>
              <a:ext uri="{FF2B5EF4-FFF2-40B4-BE49-F238E27FC236}">
                <a16:creationId xmlns:a16="http://schemas.microsoft.com/office/drawing/2014/main" id="{6931FEE4-F735-41DB-AD82-15C29C94BA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688277">
            <a:off x="5406939" y="764318"/>
            <a:ext cx="1847864" cy="1353761"/>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113E85EC-25BF-4943-89D0-F42E705B1D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88010484"/>
      </p:ext>
    </p:extLst>
  </p:cSld>
  <p:clrMapOvr>
    <a:masterClrMapping/>
  </p:clrMapOvr>
  <mc:AlternateContent xmlns:mc="http://schemas.openxmlformats.org/markup-compatibility/2006">
    <mc:Choice xmlns:p14="http://schemas.microsoft.com/office/powerpoint/2010/main" Requires="p14">
      <p:transition spd="slow" p14:dur="2000" advTm="15876"/>
    </mc:Choice>
    <mc:Fallback>
      <p:transition spd="slow" advTm="15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D8903BC6-6C8C-49B6-9387-21373B56D844}"/>
              </a:ext>
            </a:extLst>
          </p:cNvPr>
          <p:cNvSpPr/>
          <p:nvPr/>
        </p:nvSpPr>
        <p:spPr>
          <a:xfrm>
            <a:off x="1254564" y="1844824"/>
            <a:ext cx="5837716" cy="830997"/>
          </a:xfrm>
          <a:prstGeom prst="rect">
            <a:avLst/>
          </a:prstGeom>
        </p:spPr>
        <p:txBody>
          <a:bodyPr wrap="square">
            <a:spAutoFit/>
          </a:bodyPr>
          <a:lstStyle/>
          <a:p>
            <a:pPr algn="ctr"/>
            <a:r>
              <a:rPr lang="en-GB" sz="2400" dirty="0"/>
              <a:t>For young people, not getting enough sleep might be caused by:</a:t>
            </a:r>
          </a:p>
        </p:txBody>
      </p:sp>
      <p:sp>
        <p:nvSpPr>
          <p:cNvPr id="7" name="Rectangle 6">
            <a:extLst>
              <a:ext uri="{FF2B5EF4-FFF2-40B4-BE49-F238E27FC236}">
                <a16:creationId xmlns:a16="http://schemas.microsoft.com/office/drawing/2014/main" id="{CF080AA0-13DC-405C-9128-EDB919BB1722}"/>
              </a:ext>
            </a:extLst>
          </p:cNvPr>
          <p:cNvSpPr/>
          <p:nvPr/>
        </p:nvSpPr>
        <p:spPr>
          <a:xfrm>
            <a:off x="1127080" y="952717"/>
            <a:ext cx="5965200" cy="461665"/>
          </a:xfrm>
          <a:prstGeom prst="rect">
            <a:avLst/>
          </a:prstGeom>
        </p:spPr>
        <p:txBody>
          <a:bodyPr wrap="square">
            <a:spAutoFit/>
          </a:bodyPr>
          <a:lstStyle/>
          <a:p>
            <a:r>
              <a:rPr lang="en-GB" sz="2400" b="1" dirty="0"/>
              <a:t>What gets in the way of a good night’s sleep?</a:t>
            </a:r>
          </a:p>
        </p:txBody>
      </p:sp>
      <p:sp>
        <p:nvSpPr>
          <p:cNvPr id="8" name="TextBox 7">
            <a:extLst>
              <a:ext uri="{FF2B5EF4-FFF2-40B4-BE49-F238E27FC236}">
                <a16:creationId xmlns:a16="http://schemas.microsoft.com/office/drawing/2014/main" id="{A0A56B49-EC58-424F-BA2C-4A695344D505}"/>
              </a:ext>
            </a:extLst>
          </p:cNvPr>
          <p:cNvSpPr txBox="1"/>
          <p:nvPr/>
        </p:nvSpPr>
        <p:spPr>
          <a:xfrm>
            <a:off x="4329601" y="3870340"/>
            <a:ext cx="2785768" cy="2308324"/>
          </a:xfrm>
          <a:prstGeom prst="rect">
            <a:avLst/>
          </a:prstGeom>
          <a:noFill/>
        </p:spPr>
        <p:txBody>
          <a:bodyPr wrap="square" rtlCol="0">
            <a:spAutoFit/>
          </a:bodyPr>
          <a:lstStyle/>
          <a:p>
            <a:pPr algn="ctr"/>
            <a:r>
              <a:rPr lang="en-GB" sz="2400" b="1" dirty="0"/>
              <a:t>Biological factors: </a:t>
            </a:r>
          </a:p>
          <a:p>
            <a:pPr algn="ctr"/>
            <a:r>
              <a:rPr lang="en-GB" sz="2400" dirty="0"/>
              <a:t>such as puberty, changes in your body clock and the  delayed release of melatonin.</a:t>
            </a:r>
          </a:p>
        </p:txBody>
      </p:sp>
      <p:sp>
        <p:nvSpPr>
          <p:cNvPr id="9" name="Rectangle 8">
            <a:extLst>
              <a:ext uri="{FF2B5EF4-FFF2-40B4-BE49-F238E27FC236}">
                <a16:creationId xmlns:a16="http://schemas.microsoft.com/office/drawing/2014/main" id="{4956178C-8FD3-4123-B2AC-BA8BCF21D660}"/>
              </a:ext>
            </a:extLst>
          </p:cNvPr>
          <p:cNvSpPr/>
          <p:nvPr/>
        </p:nvSpPr>
        <p:spPr>
          <a:xfrm>
            <a:off x="1127081" y="3870340"/>
            <a:ext cx="2868856" cy="2677656"/>
          </a:xfrm>
          <a:prstGeom prst="rect">
            <a:avLst/>
          </a:prstGeom>
        </p:spPr>
        <p:txBody>
          <a:bodyPr wrap="square">
            <a:spAutoFit/>
          </a:bodyPr>
          <a:lstStyle/>
          <a:p>
            <a:pPr algn="ctr"/>
            <a:r>
              <a:rPr lang="en-GB" sz="2400" b="1" dirty="0"/>
              <a:t>Environmental factors: </a:t>
            </a:r>
            <a:r>
              <a:rPr lang="en-GB" sz="2400" dirty="0"/>
              <a:t>such as social pressure, school workload, use of electronic devices, or using alcohol or other drugs.  </a:t>
            </a:r>
          </a:p>
        </p:txBody>
      </p:sp>
      <p:pic>
        <p:nvPicPr>
          <p:cNvPr id="11" name="Picture 2" descr="Sad Man With Acne On The Face. Pimple On The Face. Dermatology.. Royalty  Free Cliparts, Vectors, And Stock Illustration. Image 127434620.">
            <a:extLst>
              <a:ext uri="{FF2B5EF4-FFF2-40B4-BE49-F238E27FC236}">
                <a16:creationId xmlns:a16="http://schemas.microsoft.com/office/drawing/2014/main" id="{8B836317-8F8D-45D9-BAB8-BD5A1F5180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7671" y="2824567"/>
            <a:ext cx="1071562" cy="1071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sspng Social Media Logo Social Network Clip Art Transparent - Social  Media Clipart Transparent , Free Transparent Clipart - ClipartKey">
            <a:extLst>
              <a:ext uri="{FF2B5EF4-FFF2-40B4-BE49-F238E27FC236}">
                <a16:creationId xmlns:a16="http://schemas.microsoft.com/office/drawing/2014/main" id="{4C6A4C61-C6A1-44CD-B875-0E68B65410E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64800" y="2924944"/>
            <a:ext cx="1008070" cy="945396"/>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81976909-59AB-43EF-A204-A0E3A0D8DE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075002"/>
      </p:ext>
    </p:extLst>
  </p:cSld>
  <p:clrMapOvr>
    <a:masterClrMapping/>
  </p:clrMapOvr>
  <mc:AlternateContent xmlns:mc="http://schemas.openxmlformats.org/markup-compatibility/2006">
    <mc:Choice xmlns:p14="http://schemas.microsoft.com/office/powerpoint/2010/main" Requires="p14">
      <p:transition spd="slow" p14:dur="2000" advTm="49805"/>
    </mc:Choice>
    <mc:Fallback>
      <p:transition spd="slow" advTm="49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pic>
        <p:nvPicPr>
          <p:cNvPr id="3074" name="Picture 2" descr="About sleep and mental health | Mind, the mental health charity - help for  mental health problems | Mind, the mental health charity - help for mental  health problems">
            <a:extLst>
              <a:ext uri="{FF2B5EF4-FFF2-40B4-BE49-F238E27FC236}">
                <a16:creationId xmlns:a16="http://schemas.microsoft.com/office/drawing/2014/main" id="{4D3AC3F9-025B-4774-A483-97613C3042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1299" y="1153076"/>
            <a:ext cx="5413186" cy="49273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B734D51-C10D-4305-837D-469FDC8F418B}"/>
              </a:ext>
            </a:extLst>
          </p:cNvPr>
          <p:cNvSpPr/>
          <p:nvPr/>
        </p:nvSpPr>
        <p:spPr>
          <a:xfrm>
            <a:off x="1524450" y="783744"/>
            <a:ext cx="6095100" cy="738664"/>
          </a:xfrm>
          <a:prstGeom prst="rect">
            <a:avLst/>
          </a:prstGeom>
        </p:spPr>
        <p:txBody>
          <a:bodyPr wrap="square">
            <a:spAutoFit/>
          </a:bodyPr>
          <a:lstStyle/>
          <a:p>
            <a:r>
              <a:rPr lang="en-GB" sz="2400" b="1" dirty="0"/>
              <a:t>How does sleep affect our Mental Health?</a:t>
            </a:r>
          </a:p>
          <a:p>
            <a:endParaRPr lang="en-GB" dirty="0"/>
          </a:p>
        </p:txBody>
      </p:sp>
      <p:pic>
        <p:nvPicPr>
          <p:cNvPr id="7" name="Audio 6">
            <a:hlinkClick r:id="" action="ppaction://media"/>
            <a:extLst>
              <a:ext uri="{FF2B5EF4-FFF2-40B4-BE49-F238E27FC236}">
                <a16:creationId xmlns:a16="http://schemas.microsoft.com/office/drawing/2014/main" id="{8F302469-538C-4635-8492-AF62087DC4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11842971"/>
      </p:ext>
    </p:extLst>
  </p:cSld>
  <p:clrMapOvr>
    <a:masterClrMapping/>
  </p:clrMapOvr>
  <mc:AlternateContent xmlns:mc="http://schemas.openxmlformats.org/markup-compatibility/2006">
    <mc:Choice xmlns:p14="http://schemas.microsoft.com/office/powerpoint/2010/main" Requires="p14">
      <p:transition spd="slow" p14:dur="2000" advTm="19534"/>
    </mc:Choice>
    <mc:Fallback>
      <p:transition spd="slow" advTm="1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6" name="Rectangle 5">
            <a:extLst>
              <a:ext uri="{FF2B5EF4-FFF2-40B4-BE49-F238E27FC236}">
                <a16:creationId xmlns:a16="http://schemas.microsoft.com/office/drawing/2014/main" id="{1C994823-FF20-4B67-92C5-8EC41588E091}"/>
              </a:ext>
            </a:extLst>
          </p:cNvPr>
          <p:cNvSpPr/>
          <p:nvPr/>
        </p:nvSpPr>
        <p:spPr>
          <a:xfrm>
            <a:off x="1159144" y="636525"/>
            <a:ext cx="6095100" cy="738664"/>
          </a:xfrm>
          <a:prstGeom prst="rect">
            <a:avLst/>
          </a:prstGeom>
        </p:spPr>
        <p:txBody>
          <a:bodyPr wrap="square">
            <a:spAutoFit/>
          </a:bodyPr>
          <a:lstStyle/>
          <a:p>
            <a:r>
              <a:rPr lang="en-GB" sz="2400" b="1" dirty="0"/>
              <a:t>What is affected by not getting enough sleep?</a:t>
            </a:r>
          </a:p>
          <a:p>
            <a:endParaRPr lang="en-GB" dirty="0"/>
          </a:p>
        </p:txBody>
      </p:sp>
      <p:sp>
        <p:nvSpPr>
          <p:cNvPr id="9" name="Star: 7 Points 8">
            <a:extLst>
              <a:ext uri="{FF2B5EF4-FFF2-40B4-BE49-F238E27FC236}">
                <a16:creationId xmlns:a16="http://schemas.microsoft.com/office/drawing/2014/main" id="{58A0E4F5-8E1B-4E29-91D0-B79E3CAD72AB}"/>
              </a:ext>
            </a:extLst>
          </p:cNvPr>
          <p:cNvSpPr/>
          <p:nvPr/>
        </p:nvSpPr>
        <p:spPr>
          <a:xfrm>
            <a:off x="1182358" y="1458636"/>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Mood</a:t>
            </a:r>
          </a:p>
        </p:txBody>
      </p:sp>
      <p:sp>
        <p:nvSpPr>
          <p:cNvPr id="11" name="Star: 7 Points 10">
            <a:extLst>
              <a:ext uri="{FF2B5EF4-FFF2-40B4-BE49-F238E27FC236}">
                <a16:creationId xmlns:a16="http://schemas.microsoft.com/office/drawing/2014/main" id="{07B2D893-78AB-441B-8B60-604087EA0A15}"/>
              </a:ext>
            </a:extLst>
          </p:cNvPr>
          <p:cNvSpPr/>
          <p:nvPr/>
        </p:nvSpPr>
        <p:spPr>
          <a:xfrm>
            <a:off x="1254564" y="3845667"/>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Behaviour</a:t>
            </a:r>
          </a:p>
        </p:txBody>
      </p:sp>
      <p:sp>
        <p:nvSpPr>
          <p:cNvPr id="12" name="Star: 7 Points 11">
            <a:extLst>
              <a:ext uri="{FF2B5EF4-FFF2-40B4-BE49-F238E27FC236}">
                <a16:creationId xmlns:a16="http://schemas.microsoft.com/office/drawing/2014/main" id="{CEEDE8BF-6962-43C3-86D9-3383B556CBEC}"/>
              </a:ext>
            </a:extLst>
          </p:cNvPr>
          <p:cNvSpPr/>
          <p:nvPr/>
        </p:nvSpPr>
        <p:spPr>
          <a:xfrm>
            <a:off x="3231484" y="2610428"/>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Thinking</a:t>
            </a:r>
          </a:p>
        </p:txBody>
      </p:sp>
      <p:sp>
        <p:nvSpPr>
          <p:cNvPr id="13" name="Star: 7 Points 12">
            <a:extLst>
              <a:ext uri="{FF2B5EF4-FFF2-40B4-BE49-F238E27FC236}">
                <a16:creationId xmlns:a16="http://schemas.microsoft.com/office/drawing/2014/main" id="{51126121-1C08-4AE1-833C-E78EFC0945FD}"/>
              </a:ext>
            </a:extLst>
          </p:cNvPr>
          <p:cNvSpPr/>
          <p:nvPr/>
        </p:nvSpPr>
        <p:spPr>
          <a:xfrm>
            <a:off x="5237236" y="1458636"/>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Academic Performance</a:t>
            </a:r>
          </a:p>
        </p:txBody>
      </p:sp>
      <p:sp>
        <p:nvSpPr>
          <p:cNvPr id="14" name="Star: 7 Points 13">
            <a:extLst>
              <a:ext uri="{FF2B5EF4-FFF2-40B4-BE49-F238E27FC236}">
                <a16:creationId xmlns:a16="http://schemas.microsoft.com/office/drawing/2014/main" id="{84363E8C-D558-4469-9B5E-A9A7A1863F93}"/>
              </a:ext>
            </a:extLst>
          </p:cNvPr>
          <p:cNvSpPr/>
          <p:nvPr/>
        </p:nvSpPr>
        <p:spPr>
          <a:xfrm>
            <a:off x="5196571" y="3845667"/>
            <a:ext cx="2016224" cy="1637144"/>
          </a:xfrm>
          <a:prstGeom prst="star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dirty="0"/>
              <a:t>Athletic Performance</a:t>
            </a:r>
          </a:p>
        </p:txBody>
      </p:sp>
      <p:pic>
        <p:nvPicPr>
          <p:cNvPr id="8" name="Audio 7">
            <a:hlinkClick r:id="" action="ppaction://media"/>
            <a:extLst>
              <a:ext uri="{FF2B5EF4-FFF2-40B4-BE49-F238E27FC236}">
                <a16:creationId xmlns:a16="http://schemas.microsoft.com/office/drawing/2014/main" id="{3E1F8641-A415-41B3-868B-A7E93567AF4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211034445"/>
      </p:ext>
    </p:extLst>
  </p:cSld>
  <p:clrMapOvr>
    <a:masterClrMapping/>
  </p:clrMapOvr>
  <mc:AlternateContent xmlns:mc="http://schemas.openxmlformats.org/markup-compatibility/2006">
    <mc:Choice xmlns:p14="http://schemas.microsoft.com/office/powerpoint/2010/main" Requires="p14">
      <p:transition spd="slow" p14:dur="2000" advTm="71984"/>
    </mc:Choice>
    <mc:Fallback>
      <p:transition spd="slow" advTm="7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 calcmode="lin" valueType="num">
                                      <p:cBhvr>
                                        <p:cTn id="37" dur="1000" fill="hold"/>
                                        <p:tgtEl>
                                          <p:spTgt spid="13"/>
                                        </p:tgtEl>
                                        <p:attrNameLst>
                                          <p:attrName>style.rotation</p:attrName>
                                        </p:attrNameLst>
                                      </p:cBhvr>
                                      <p:tavLst>
                                        <p:tav tm="0">
                                          <p:val>
                                            <p:fltVal val="90"/>
                                          </p:val>
                                        </p:tav>
                                        <p:tav tm="100000">
                                          <p:val>
                                            <p:fltVal val="0"/>
                                          </p:val>
                                        </p:tav>
                                      </p:tavLst>
                                    </p:anim>
                                    <p:animEffect transition="in" filter="fade">
                                      <p:cBhvr>
                                        <p:cTn id="38" dur="1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bldLst>
      <p:bldP spid="9"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Rectangle 8">
            <a:extLst>
              <a:ext uri="{FF2B5EF4-FFF2-40B4-BE49-F238E27FC236}">
                <a16:creationId xmlns:a16="http://schemas.microsoft.com/office/drawing/2014/main" id="{220000FD-9D18-4837-AD48-5FFA2F886459}"/>
              </a:ext>
            </a:extLst>
          </p:cNvPr>
          <p:cNvSpPr/>
          <p:nvPr/>
        </p:nvSpPr>
        <p:spPr>
          <a:xfrm>
            <a:off x="789267" y="783744"/>
            <a:ext cx="6594087" cy="461665"/>
          </a:xfrm>
          <a:prstGeom prst="rect">
            <a:avLst/>
          </a:prstGeom>
        </p:spPr>
        <p:txBody>
          <a:bodyPr wrap="square">
            <a:spAutoFit/>
          </a:bodyPr>
          <a:lstStyle/>
          <a:p>
            <a:pPr algn="ctr"/>
            <a:r>
              <a:rPr lang="en-GB" sz="2400" b="1" i="0" dirty="0">
                <a:solidFill>
                  <a:srgbClr val="222222"/>
                </a:solidFill>
                <a:effectLst/>
                <a:latin typeface="Open Sans"/>
              </a:rPr>
              <a:t>Benefits of Good Sleep Hygiene</a:t>
            </a:r>
            <a:endParaRPr lang="en-GB" b="0" i="0" dirty="0">
              <a:solidFill>
                <a:srgbClr val="222222"/>
              </a:solidFill>
              <a:effectLst/>
              <a:latin typeface="Open Sans"/>
            </a:endParaRPr>
          </a:p>
        </p:txBody>
      </p:sp>
      <p:sp>
        <p:nvSpPr>
          <p:cNvPr id="6" name="Rectangle 5">
            <a:extLst>
              <a:ext uri="{FF2B5EF4-FFF2-40B4-BE49-F238E27FC236}">
                <a16:creationId xmlns:a16="http://schemas.microsoft.com/office/drawing/2014/main" id="{1F37E717-16CB-411E-9235-00712385169A}"/>
              </a:ext>
            </a:extLst>
          </p:cNvPr>
          <p:cNvSpPr/>
          <p:nvPr/>
        </p:nvSpPr>
        <p:spPr>
          <a:xfrm>
            <a:off x="1637929" y="1536229"/>
            <a:ext cx="4572000" cy="4093428"/>
          </a:xfrm>
          <a:prstGeom prst="rect">
            <a:avLst/>
          </a:prstGeom>
        </p:spPr>
        <p:txBody>
          <a:bodyPr>
            <a:spAutoFit/>
          </a:bodyPr>
          <a:lstStyle/>
          <a:p>
            <a:pPr algn="ctr" fontAlgn="base"/>
            <a:endParaRPr lang="en-GB" sz="2000" dirty="0">
              <a:solidFill>
                <a:srgbClr val="444444"/>
              </a:solidFill>
            </a:endParaRPr>
          </a:p>
          <a:p>
            <a:pPr algn="ctr" fontAlgn="base"/>
            <a:endParaRPr lang="en-GB" sz="2000" dirty="0">
              <a:solidFill>
                <a:srgbClr val="444444"/>
              </a:solidFill>
            </a:endParaRPr>
          </a:p>
          <a:p>
            <a:pPr marL="342900" indent="-342900" algn="ctr" fontAlgn="base">
              <a:buFont typeface="Arial" panose="020B0604020202020204" pitchFamily="34" charset="0"/>
              <a:buChar char="•"/>
            </a:pPr>
            <a:r>
              <a:rPr lang="en-GB" sz="2000" dirty="0">
                <a:solidFill>
                  <a:srgbClr val="444444"/>
                </a:solidFill>
              </a:rPr>
              <a:t>Improve mood </a:t>
            </a:r>
          </a:p>
          <a:p>
            <a:pPr algn="ctr" fontAlgn="base"/>
            <a:endParaRPr lang="en-GB" sz="2000" dirty="0">
              <a:solidFill>
                <a:srgbClr val="444444"/>
              </a:solidFill>
            </a:endParaRPr>
          </a:p>
          <a:p>
            <a:pPr marL="342900" indent="-342900" algn="ctr" fontAlgn="base">
              <a:buFont typeface="Arial" panose="020B0604020202020204" pitchFamily="34" charset="0"/>
              <a:buChar char="•"/>
            </a:pPr>
            <a:r>
              <a:rPr lang="en-GB" sz="2000" dirty="0">
                <a:solidFill>
                  <a:srgbClr val="444444"/>
                </a:solidFill>
              </a:rPr>
              <a:t>Maintain a healthy weight</a:t>
            </a:r>
          </a:p>
          <a:p>
            <a:pPr algn="ctr" fontAlgn="base"/>
            <a:endParaRPr lang="en-GB" sz="2000" dirty="0">
              <a:solidFill>
                <a:srgbClr val="444444"/>
              </a:solidFill>
            </a:endParaRPr>
          </a:p>
          <a:p>
            <a:pPr marL="342900" indent="-342900" algn="ctr" fontAlgn="base">
              <a:buFont typeface="Arial" panose="020B0604020202020204" pitchFamily="34" charset="0"/>
              <a:buChar char="•"/>
            </a:pPr>
            <a:r>
              <a:rPr lang="en-GB" sz="2000" dirty="0">
                <a:solidFill>
                  <a:srgbClr val="444444"/>
                </a:solidFill>
              </a:rPr>
              <a:t>Energy levels </a:t>
            </a:r>
          </a:p>
          <a:p>
            <a:pPr algn="ctr" fontAlgn="base"/>
            <a:endParaRPr lang="en-GB" sz="2000" dirty="0">
              <a:solidFill>
                <a:srgbClr val="444444"/>
              </a:solidFill>
            </a:endParaRPr>
          </a:p>
          <a:p>
            <a:pPr marL="342900" indent="-342900" algn="ctr" fontAlgn="base">
              <a:buFont typeface="Arial" panose="020B0604020202020204" pitchFamily="34" charset="0"/>
              <a:buChar char="•"/>
            </a:pPr>
            <a:r>
              <a:rPr lang="en-GB" sz="2000" dirty="0">
                <a:solidFill>
                  <a:srgbClr val="444444"/>
                </a:solidFill>
              </a:rPr>
              <a:t>Memory and recall </a:t>
            </a:r>
          </a:p>
          <a:p>
            <a:pPr algn="ctr" fontAlgn="base"/>
            <a:endParaRPr lang="en-GB" sz="2000" dirty="0">
              <a:solidFill>
                <a:srgbClr val="444444"/>
              </a:solidFill>
            </a:endParaRPr>
          </a:p>
          <a:p>
            <a:pPr marL="342900" indent="-342900" algn="ctr" fontAlgn="base">
              <a:buFont typeface="Arial" panose="020B0604020202020204" pitchFamily="34" charset="0"/>
              <a:buChar char="•"/>
            </a:pPr>
            <a:r>
              <a:rPr lang="en-GB" sz="2000" dirty="0">
                <a:solidFill>
                  <a:srgbClr val="444444"/>
                </a:solidFill>
              </a:rPr>
              <a:t>Concentration  </a:t>
            </a:r>
          </a:p>
          <a:p>
            <a:pPr algn="ctr" fontAlgn="base"/>
            <a:endParaRPr lang="en-GB" sz="2000" dirty="0">
              <a:solidFill>
                <a:srgbClr val="444444"/>
              </a:solidFill>
            </a:endParaRPr>
          </a:p>
          <a:p>
            <a:pPr marL="342900" indent="-342900" algn="ctr" fontAlgn="base">
              <a:buFont typeface="Arial" panose="020B0604020202020204" pitchFamily="34" charset="0"/>
              <a:buChar char="•"/>
            </a:pPr>
            <a:r>
              <a:rPr lang="en-GB" sz="2000" b="0" i="0" dirty="0">
                <a:solidFill>
                  <a:srgbClr val="444444"/>
                </a:solidFill>
                <a:effectLst/>
              </a:rPr>
              <a:t>Cope better with </a:t>
            </a:r>
            <a:r>
              <a:rPr lang="en-GB" sz="2000" dirty="0">
                <a:solidFill>
                  <a:srgbClr val="444444"/>
                </a:solidFill>
              </a:rPr>
              <a:t>general stress</a:t>
            </a:r>
            <a:endParaRPr lang="en-GB" sz="2000" b="0" i="0" dirty="0">
              <a:solidFill>
                <a:srgbClr val="444444"/>
              </a:solidFill>
              <a:effectLst/>
            </a:endParaRPr>
          </a:p>
        </p:txBody>
      </p:sp>
      <p:pic>
        <p:nvPicPr>
          <p:cNvPr id="8" name="Audio 7">
            <a:hlinkClick r:id="" action="ppaction://media"/>
            <a:extLst>
              <a:ext uri="{FF2B5EF4-FFF2-40B4-BE49-F238E27FC236}">
                <a16:creationId xmlns:a16="http://schemas.microsoft.com/office/drawing/2014/main" id="{DC0EE425-7CF2-415A-8795-6D38F014AF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7218967"/>
      </p:ext>
    </p:extLst>
  </p:cSld>
  <p:clrMapOvr>
    <a:masterClrMapping/>
  </p:clrMapOvr>
  <mc:AlternateContent xmlns:mc="http://schemas.openxmlformats.org/markup-compatibility/2006">
    <mc:Choice xmlns:p14="http://schemas.microsoft.com/office/powerpoint/2010/main" Requires="p14">
      <p:transition spd="slow" p14:dur="2000" advTm="48297"/>
    </mc:Choice>
    <mc:Fallback>
      <p:transition spd="slow" advTm="4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24328" y="-25862"/>
            <a:ext cx="1681190" cy="6883861"/>
          </a:xfrm>
          <a:prstGeom prst="rect">
            <a:avLst/>
          </a:prstGeom>
          <a:solidFill>
            <a:srgbClr val="005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4" descr="S:\Corporate\Comms and Engagement\Logos\Northumberland CCG ­ RGB Bla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76" t="12867" r="5970" b="20871"/>
          <a:stretch/>
        </p:blipFill>
        <p:spPr bwMode="auto">
          <a:xfrm>
            <a:off x="7662701" y="171968"/>
            <a:ext cx="1368152" cy="611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35" t="35024" r="92371" b="9806"/>
          <a:stretch/>
        </p:blipFill>
        <p:spPr bwMode="auto">
          <a:xfrm>
            <a:off x="0" y="0"/>
            <a:ext cx="1008070" cy="672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0072" y="6211740"/>
            <a:ext cx="2057762" cy="508956"/>
          </a:xfrm>
          <a:prstGeom prst="rect">
            <a:avLst/>
          </a:prstGeom>
        </p:spPr>
      </p:pic>
      <p:sp>
        <p:nvSpPr>
          <p:cNvPr id="10" name="Rectangle 11"/>
          <p:cNvSpPr>
            <a:spLocks noChangeArrowheads="1"/>
          </p:cNvSpPr>
          <p:nvPr/>
        </p:nvSpPr>
        <p:spPr bwMode="auto">
          <a:xfrm>
            <a:off x="7405318" y="5653017"/>
            <a:ext cx="1800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Working in partnership with:</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Northumbria Healthcare NHS Foundation Trust</a:t>
            </a:r>
            <a:endParaRPr kumimoji="0" lang="en-GB" altLang="en-US" sz="800" b="0" u="none" strike="noStrike" cap="none" normalizeH="0" baseline="0" dirty="0">
              <a:ln>
                <a:noFill/>
              </a:ln>
              <a:solidFill>
                <a:schemeClr val="bg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GB" altLang="en-US" sz="800" b="0" u="none" strike="noStrike" cap="none" normalizeH="0" baseline="0" dirty="0">
                <a:ln>
                  <a:noFill/>
                </a:ln>
                <a:solidFill>
                  <a:schemeClr val="bg1"/>
                </a:solidFill>
                <a:effectLst/>
                <a:latin typeface="Arial" pitchFamily="34" charset="0"/>
                <a:ea typeface="Calibri" pitchFamily="34" charset="0"/>
                <a:cs typeface="Arial" pitchFamily="34" charset="0"/>
              </a:rPr>
              <a:t>Cumbria, Northumberland, Tyne and Wear NHS Foundation Trust</a:t>
            </a:r>
            <a:endParaRPr kumimoji="0" lang="en-GB" altLang="en-US" sz="1600" b="0" u="none" strike="noStrike" cap="none" normalizeH="0" baseline="0" dirty="0">
              <a:ln>
                <a:noFill/>
              </a:ln>
              <a:solidFill>
                <a:schemeClr val="bg1"/>
              </a:solidFill>
              <a:effectLst/>
              <a:latin typeface="Arial" pitchFamily="34" charset="0"/>
              <a:cs typeface="Arial" pitchFamily="34" charset="0"/>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785" y="6466218"/>
            <a:ext cx="1415197" cy="213876"/>
          </a:xfrm>
          <a:prstGeom prst="rect">
            <a:avLst/>
          </a:prstGeom>
        </p:spPr>
      </p:pic>
      <p:sp>
        <p:nvSpPr>
          <p:cNvPr id="9" name="Rectangle 8">
            <a:extLst>
              <a:ext uri="{FF2B5EF4-FFF2-40B4-BE49-F238E27FC236}">
                <a16:creationId xmlns:a16="http://schemas.microsoft.com/office/drawing/2014/main" id="{220000FD-9D18-4837-AD48-5FFA2F886459}"/>
              </a:ext>
            </a:extLst>
          </p:cNvPr>
          <p:cNvSpPr/>
          <p:nvPr/>
        </p:nvSpPr>
        <p:spPr>
          <a:xfrm>
            <a:off x="806994" y="552911"/>
            <a:ext cx="6594087" cy="646331"/>
          </a:xfrm>
          <a:prstGeom prst="rect">
            <a:avLst/>
          </a:prstGeom>
        </p:spPr>
        <p:txBody>
          <a:bodyPr wrap="square">
            <a:spAutoFit/>
          </a:bodyPr>
          <a:lstStyle/>
          <a:p>
            <a:pPr algn="ctr"/>
            <a:r>
              <a:rPr lang="en-GB" b="1" dirty="0"/>
              <a:t>Here are some helpful tips to create a good routine:</a:t>
            </a:r>
          </a:p>
          <a:p>
            <a:pPr algn="ctr"/>
            <a:endParaRPr lang="en-GB" b="0" i="0" dirty="0">
              <a:solidFill>
                <a:srgbClr val="222222"/>
              </a:solidFill>
              <a:effectLst/>
              <a:latin typeface="Open Sans"/>
            </a:endParaRPr>
          </a:p>
        </p:txBody>
      </p:sp>
      <p:sp>
        <p:nvSpPr>
          <p:cNvPr id="7" name="TextBox 6"/>
          <p:cNvSpPr txBox="1"/>
          <p:nvPr/>
        </p:nvSpPr>
        <p:spPr>
          <a:xfrm>
            <a:off x="899592" y="980728"/>
            <a:ext cx="6269764" cy="4801314"/>
          </a:xfrm>
          <a:prstGeom prst="rect">
            <a:avLst/>
          </a:prstGeom>
          <a:noFill/>
        </p:spPr>
        <p:txBody>
          <a:bodyPr wrap="square" rtlCol="0">
            <a:spAutoFit/>
          </a:bodyPr>
          <a:lstStyle/>
          <a:p>
            <a:r>
              <a:rPr lang="en-GB" dirty="0"/>
              <a:t>• Take some time to plan your routine and write it down. Work out what time it will start, this should be an hour before your child goes to sleep.</a:t>
            </a:r>
          </a:p>
          <a:p>
            <a:r>
              <a:rPr lang="en-GB" dirty="0"/>
              <a:t>• Do the same thing at the same time each day, including having a set wake up time each morning.</a:t>
            </a:r>
          </a:p>
          <a:p>
            <a:r>
              <a:rPr lang="en-GB" dirty="0"/>
              <a:t>• Turn off all screens at the start of the routine. </a:t>
            </a:r>
          </a:p>
          <a:p>
            <a:r>
              <a:rPr lang="en-GB" dirty="0"/>
              <a:t>• Consider having a light supper time  or snack. </a:t>
            </a:r>
          </a:p>
          <a:p>
            <a:r>
              <a:rPr lang="en-GB" dirty="0"/>
              <a:t>• Dim the lights in the hour before bed to encourage the production of melatonin, this will help to promote that sleepy feeling.</a:t>
            </a:r>
          </a:p>
          <a:p>
            <a:r>
              <a:rPr lang="en-GB" dirty="0"/>
              <a:t>• Younger children may enjoy a bedtime box. </a:t>
            </a:r>
          </a:p>
          <a:p>
            <a:r>
              <a:rPr lang="en-GB" dirty="0"/>
              <a:t> • A bath 30 minutes before bed can help to promote sleep, the decrease in body temperature after a bath can help us to nod off more easily.</a:t>
            </a:r>
          </a:p>
          <a:p>
            <a:r>
              <a:rPr lang="en-GB" dirty="0"/>
              <a:t>• Once in bed sharing a story is a great way to end the day or older children may prefer to read independently. </a:t>
            </a:r>
          </a:p>
          <a:p>
            <a:endParaRPr lang="en-GB" dirty="0"/>
          </a:p>
        </p:txBody>
      </p:sp>
      <p:pic>
        <p:nvPicPr>
          <p:cNvPr id="8" name="Audio 7">
            <a:hlinkClick r:id="" action="ppaction://media"/>
            <a:extLst>
              <a:ext uri="{FF2B5EF4-FFF2-40B4-BE49-F238E27FC236}">
                <a16:creationId xmlns:a16="http://schemas.microsoft.com/office/drawing/2014/main" id="{9F889945-6831-48D6-B20E-3AD30D3177F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48680701"/>
      </p:ext>
    </p:extLst>
  </p:cSld>
  <p:clrMapOvr>
    <a:masterClrMapping/>
  </p:clrMapOvr>
  <mc:AlternateContent xmlns:mc="http://schemas.openxmlformats.org/markup-compatibility/2006">
    <mc:Choice xmlns:p14="http://schemas.microsoft.com/office/powerpoint/2010/main" Requires="p14">
      <p:transition spd="slow" p14:dur="2000" advTm="109811"/>
    </mc:Choice>
    <mc:Fallback>
      <p:transition spd="slow" advTm="10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12.3|8.5|14|12.8"/>
</p:tagLst>
</file>

<file path=ppt/theme/theme1.xml><?xml version="1.0" encoding="utf-8"?>
<a:theme xmlns:a="http://schemas.openxmlformats.org/drawingml/2006/main" name="Be You presentation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 You presentation template 2</Template>
  <TotalTime>472</TotalTime>
  <Words>1991</Words>
  <Application>Microsoft Office PowerPoint</Application>
  <PresentationFormat>On-screen Show (4:3)</PresentationFormat>
  <Paragraphs>211</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Open Sans</vt:lpstr>
      <vt:lpstr>Be You presentation template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Waugh Kimberley</dc:creator>
  <cp:lastModifiedBy>Kell Michelle (RTF) NHCT</cp:lastModifiedBy>
  <cp:revision>54</cp:revision>
  <cp:lastPrinted>2021-06-22T11:27:34Z</cp:lastPrinted>
  <dcterms:created xsi:type="dcterms:W3CDTF">2020-01-21T09:22:57Z</dcterms:created>
  <dcterms:modified xsi:type="dcterms:W3CDTF">2021-06-23T11:56:39Z</dcterms:modified>
</cp:coreProperties>
</file>