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2" r:id="rId3"/>
    <p:sldId id="291" r:id="rId4"/>
    <p:sldId id="286" r:id="rId5"/>
    <p:sldId id="289" r:id="rId6"/>
    <p:sldId id="290" r:id="rId7"/>
    <p:sldId id="287" r:id="rId8"/>
    <p:sldId id="283" r:id="rId9"/>
    <p:sldId id="293" r:id="rId10"/>
    <p:sldId id="292" r:id="rId11"/>
    <p:sldId id="285" r:id="rId12"/>
    <p:sldId id="257" r:id="rId13"/>
    <p:sldId id="281" r:id="rId14"/>
    <p:sldId id="272" r:id="rId15"/>
    <p:sldId id="268" r:id="rId16"/>
    <p:sldId id="280"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287" autoAdjust="0"/>
  </p:normalViewPr>
  <p:slideViewPr>
    <p:cSldViewPr>
      <p:cViewPr varScale="1">
        <p:scale>
          <a:sx n="28" d="100"/>
          <a:sy n="28" d="100"/>
        </p:scale>
        <p:origin x="2380" y="36"/>
      </p:cViewPr>
      <p:guideLst>
        <p:guide orient="horz" pos="2160"/>
        <p:guide pos="2880"/>
      </p:guideLst>
    </p:cSldViewPr>
  </p:slideViewPr>
  <p:notesTextViewPr>
    <p:cViewPr>
      <p:scale>
        <a:sx n="1" d="1"/>
        <a:sy n="1" d="1"/>
      </p:scale>
      <p:origin x="0" y="-2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16/09/2020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hs.uk/live-well/exercise/swimming-for-fitnes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nhs.uk/live-well/exercise/guide-to-yoga/" TargetMode="External"/><Relationship Id="rId4" Type="http://schemas.openxmlformats.org/officeDocument/2006/relationships/hyperlink" Target="https://www.nhs.uk/live-well/exercise/walking-for-healt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222222"/>
                </a:solidFill>
              </a:rPr>
              <a:t>Top 10 Tips for Better Sleep</a:t>
            </a:r>
            <a:endParaRPr lang="en-GB" b="0" i="0" dirty="0">
              <a:solidFill>
                <a:srgbClr val="222222"/>
              </a:solidFill>
              <a:effectLst/>
              <a:latin typeface="Open Sans"/>
            </a:endParaRPr>
          </a:p>
          <a:p>
            <a:endParaRPr lang="en-GB" b="0" dirty="0">
              <a:effectLst/>
            </a:endParaRPr>
          </a:p>
          <a:p>
            <a:r>
              <a:rPr lang="en-GB" b="0" dirty="0">
                <a:effectLst/>
              </a:rPr>
              <a:t>Simple lifestyle changes can make a world of difference to your quality of sleep.</a:t>
            </a:r>
          </a:p>
          <a:p>
            <a:r>
              <a:rPr lang="en-GB" b="0" dirty="0">
                <a:effectLst/>
              </a:rPr>
              <a:t>Follow these 10 tips for a more restful night.</a:t>
            </a:r>
          </a:p>
          <a:p>
            <a:endParaRPr lang="en-GB" dirty="0">
              <a:effectLst/>
            </a:endParaRPr>
          </a:p>
          <a:p>
            <a:r>
              <a:rPr lang="en-GB" b="1" dirty="0">
                <a:effectLst/>
              </a:rPr>
              <a:t>Keep regular sleep hours</a:t>
            </a:r>
          </a:p>
          <a:p>
            <a:r>
              <a:rPr lang="en-GB" dirty="0">
                <a:effectLst/>
              </a:rPr>
              <a:t>Going to bed and getting up at roughly the same time every day will programme your body to sleep better. Choose a time when you're likely to feel tired and sleepy.</a:t>
            </a:r>
          </a:p>
          <a:p>
            <a:endParaRPr lang="en-GB" dirty="0">
              <a:effectLst/>
            </a:endParaRPr>
          </a:p>
          <a:p>
            <a:r>
              <a:rPr lang="en-GB" b="1" dirty="0">
                <a:effectLst/>
              </a:rPr>
              <a:t>Create a restful sleeping environment</a:t>
            </a:r>
          </a:p>
          <a:p>
            <a:r>
              <a:rPr lang="en-GB" dirty="0">
                <a:effectLst/>
              </a:rPr>
              <a:t>Your bedroom should be a peaceful place for rest and sleep. Temperature, lighting and noise should be controlled so that your bedroom environment helps you to fall (and stay) asleep.</a:t>
            </a:r>
          </a:p>
          <a:p>
            <a:r>
              <a:rPr lang="en-GB" dirty="0">
                <a:effectLst/>
              </a:rPr>
              <a:t>If you have a pet that sleeps in the room with you, consider moving it somewhere else if it often disturbs you in the night.</a:t>
            </a:r>
          </a:p>
          <a:p>
            <a:endParaRPr lang="en-GB" dirty="0">
              <a:effectLst/>
            </a:endParaRPr>
          </a:p>
          <a:p>
            <a:r>
              <a:rPr lang="en-GB" b="1" dirty="0">
                <a:effectLst/>
              </a:rPr>
              <a:t>Make sure your bed is comfortable</a:t>
            </a:r>
          </a:p>
          <a:p>
            <a:r>
              <a:rPr lang="en-GB" dirty="0">
                <a:effectLst/>
              </a:rPr>
              <a:t>It's difficult to get restful sleep on a mattress that's too soft or too hard, or a bed that's too small or old.</a:t>
            </a:r>
          </a:p>
          <a:p>
            <a:endParaRPr lang="en-GB" dirty="0">
              <a:effectLst/>
            </a:endParaRPr>
          </a:p>
          <a:p>
            <a:r>
              <a:rPr lang="en-GB" b="1" dirty="0">
                <a:effectLst/>
              </a:rPr>
              <a:t>Exercise regularly</a:t>
            </a:r>
          </a:p>
          <a:p>
            <a:r>
              <a:rPr lang="en-GB" dirty="0">
                <a:effectLst/>
              </a:rPr>
              <a:t>Moderate exercise on a regular basis, such as </a:t>
            </a:r>
            <a:r>
              <a:rPr lang="en-GB" sz="1200" kern="1200" dirty="0">
                <a:solidFill>
                  <a:schemeClr val="tx1"/>
                </a:solidFill>
                <a:effectLst/>
                <a:latin typeface="+mn-lt"/>
                <a:ea typeface="+mn-ea"/>
                <a:cs typeface="+mn-cs"/>
                <a:hlinkClick r:id="rId3"/>
              </a:rPr>
              <a:t>swimming</a:t>
            </a:r>
            <a:r>
              <a:rPr lang="en-GB" dirty="0">
                <a:effectLst/>
              </a:rPr>
              <a:t> or </a:t>
            </a:r>
            <a:r>
              <a:rPr lang="en-GB" sz="1200" kern="1200" dirty="0">
                <a:solidFill>
                  <a:schemeClr val="tx1"/>
                </a:solidFill>
                <a:effectLst/>
                <a:latin typeface="+mn-lt"/>
                <a:ea typeface="+mn-ea"/>
                <a:cs typeface="+mn-cs"/>
                <a:hlinkClick r:id="rId4"/>
              </a:rPr>
              <a:t>walking</a:t>
            </a:r>
            <a:r>
              <a:rPr lang="en-GB" dirty="0">
                <a:effectLst/>
              </a:rPr>
              <a:t>, can help relieve some of the tension built up over the day. But make sure you do not do vigorous exercise, such as running or the gym, too close to bedtime, as it may keep you awake.</a:t>
            </a:r>
          </a:p>
          <a:p>
            <a:endParaRPr lang="en-GB" dirty="0">
              <a:effectLst/>
            </a:endParaRPr>
          </a:p>
          <a:p>
            <a:r>
              <a:rPr lang="en-GB" b="1" dirty="0">
                <a:effectLst/>
              </a:rPr>
              <a:t>Cut down on caffeine</a:t>
            </a:r>
          </a:p>
          <a:p>
            <a:r>
              <a:rPr lang="en-GB" dirty="0">
                <a:effectLst/>
              </a:rPr>
              <a:t>Cut down on caffeine in tea, coffee, energy drinks or colas, especially in the evening. Caffeine interferes with the process of falling asleep, and also prevents deep sleep. Instead, have a warm, milky drink or herbal tea.</a:t>
            </a:r>
          </a:p>
          <a:p>
            <a:endParaRPr lang="en-GB" dirty="0">
              <a:effectLst/>
            </a:endParaRPr>
          </a:p>
          <a:p>
            <a:r>
              <a:rPr lang="en-GB" b="1" dirty="0">
                <a:effectLst/>
              </a:rPr>
              <a:t>Do not over-indulge</a:t>
            </a:r>
          </a:p>
          <a:p>
            <a:r>
              <a:rPr lang="en-GB" dirty="0">
                <a:effectLst/>
              </a:rPr>
              <a:t>Too much food or alcohol, especially late at night, can interrupt your sleep patterns. Alcohol may help you to fall asleep initially, but it will disrupt your sleep later on in the night.</a:t>
            </a:r>
          </a:p>
          <a:p>
            <a:endParaRPr lang="en-GB" dirty="0">
              <a:effectLst/>
            </a:endParaRPr>
          </a:p>
          <a:p>
            <a:r>
              <a:rPr lang="en-GB" b="1" dirty="0">
                <a:effectLst/>
              </a:rPr>
              <a:t>Do not smoke</a:t>
            </a:r>
          </a:p>
          <a:p>
            <a:r>
              <a:rPr lang="en-GB" dirty="0">
                <a:effectLst/>
              </a:rPr>
              <a:t>Nicotine is a stimulant. People who smoke take longer to fall asleep, wake up more frequently, and often have more disrupted sleep.</a:t>
            </a:r>
          </a:p>
          <a:p>
            <a:endParaRPr lang="en-GB" dirty="0">
              <a:effectLst/>
            </a:endParaRPr>
          </a:p>
          <a:p>
            <a:r>
              <a:rPr lang="en-GB" b="1" dirty="0">
                <a:effectLst/>
              </a:rPr>
              <a:t>Write away your worries</a:t>
            </a:r>
          </a:p>
          <a:p>
            <a:r>
              <a:rPr lang="en-GB" dirty="0">
                <a:effectLst/>
              </a:rPr>
              <a:t>If you tend to lie in bed thinking about everything you have to do tomorrow, set aside time before bedtime to make plans for the next day. The aim is to avoid doing these things when you're in bed, trying to sleep.</a:t>
            </a:r>
          </a:p>
          <a:p>
            <a:endParaRPr lang="en-GB" dirty="0">
              <a:effectLst/>
            </a:endParaRPr>
          </a:p>
          <a:p>
            <a:r>
              <a:rPr lang="en-GB" b="1" dirty="0">
                <a:effectLst/>
              </a:rPr>
              <a:t>If you cannot sleep, get up</a:t>
            </a:r>
          </a:p>
          <a:p>
            <a:r>
              <a:rPr lang="en-GB" dirty="0">
                <a:effectLst/>
              </a:rPr>
              <a:t>If you cannot sleep, do not lie there worrying about it. Get up and do something you find relaxing until you feel sleepy again, then go back to bed.</a:t>
            </a:r>
          </a:p>
          <a:p>
            <a:endParaRPr lang="en-GB" dirty="0">
              <a:effectLst/>
            </a:endParaRPr>
          </a:p>
          <a:p>
            <a:r>
              <a:rPr lang="en-GB" b="1" dirty="0">
                <a:effectLst/>
              </a:rPr>
              <a:t>Try to relax before going to bed</a:t>
            </a:r>
          </a:p>
          <a:p>
            <a:r>
              <a:rPr lang="en-GB" dirty="0">
                <a:effectLst/>
              </a:rPr>
              <a:t>Have a warm bath, listen to quiet music or do some gentle </a:t>
            </a:r>
            <a:r>
              <a:rPr lang="en-GB" sz="1200" kern="1200" dirty="0">
                <a:solidFill>
                  <a:schemeClr val="tx1"/>
                </a:solidFill>
                <a:effectLst/>
                <a:latin typeface="+mn-lt"/>
                <a:ea typeface="+mn-ea"/>
                <a:cs typeface="+mn-cs"/>
                <a:hlinkClick r:id="rId5"/>
              </a:rPr>
              <a:t>yoga</a:t>
            </a:r>
            <a:r>
              <a:rPr lang="en-GB" dirty="0">
                <a:effectLst/>
              </a:rPr>
              <a:t> to relax your mind and body. Your GP may be able to recommend a helpful relaxation CD.</a:t>
            </a:r>
          </a:p>
          <a:p>
            <a:endParaRPr lang="en-GB" dirty="0">
              <a:effectLst/>
            </a:endParaRPr>
          </a:p>
          <a:p>
            <a:endParaRPr lang="en-GB" dirty="0">
              <a:effectLst/>
            </a:endParaRPr>
          </a:p>
          <a:p>
            <a:endParaRPr lang="en-GB" dirty="0">
              <a:effectLst/>
            </a:endParaRPr>
          </a:p>
          <a:p>
            <a:r>
              <a:rPr lang="en-GB" dirty="0">
                <a:effectLst/>
              </a:rPr>
              <a:t>Make an appointment to see your GP if lack of sleep is persistent and it's affecting your daily life.</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192256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22222"/>
                </a:solidFill>
                <a:effectLst/>
                <a:latin typeface="Open Sans"/>
              </a:rPr>
              <a:t>Winding Down</a:t>
            </a:r>
            <a:endParaRPr lang="en-GB" b="0" i="0" dirty="0">
              <a:solidFill>
                <a:srgbClr val="222222"/>
              </a:solidFill>
              <a:effectLst/>
              <a:latin typeface="Open Sans"/>
            </a:endParaRPr>
          </a:p>
          <a:p>
            <a:endParaRPr lang="en-GB" dirty="0"/>
          </a:p>
          <a:p>
            <a:r>
              <a:rPr lang="en-GB" dirty="0">
                <a:solidFill>
                  <a:srgbClr val="212B32"/>
                </a:solidFill>
              </a:rPr>
              <a:t>Winding down is a critical stage in preparing for bed. There are lots of ways to relax before you go to bed:</a:t>
            </a:r>
          </a:p>
          <a:p>
            <a:endParaRPr lang="en-GB" dirty="0">
              <a:solidFill>
                <a:srgbClr val="212B32"/>
              </a:solidFill>
            </a:endParaRPr>
          </a:p>
          <a:p>
            <a:pPr marL="285750" indent="-285750">
              <a:buFont typeface="Arial" panose="020B0604020202020204" pitchFamily="34" charset="0"/>
              <a:buChar char="•"/>
            </a:pPr>
            <a:r>
              <a:rPr lang="en-GB" dirty="0">
                <a:solidFill>
                  <a:srgbClr val="212B32"/>
                </a:solidFill>
              </a:rPr>
              <a:t>A warm bath (not hot) will help your body reach a temperature that's ideal for rest. </a:t>
            </a:r>
          </a:p>
          <a:p>
            <a:pPr marL="285750" indent="-285750">
              <a:buFont typeface="Arial" panose="020B0604020202020204" pitchFamily="34" charset="0"/>
              <a:buChar char="•"/>
            </a:pPr>
            <a:r>
              <a:rPr lang="en-GB" dirty="0">
                <a:solidFill>
                  <a:srgbClr val="212B32"/>
                </a:solidFill>
              </a:rPr>
              <a:t>Writing "to do" lists for the next day can organise your thoughts and clear your mind of any distractions. </a:t>
            </a:r>
          </a:p>
          <a:p>
            <a:pPr marL="285750" indent="-285750">
              <a:buFont typeface="Arial" panose="020B0604020202020204" pitchFamily="34" charset="0"/>
              <a:buChar char="•"/>
            </a:pPr>
            <a:r>
              <a:rPr lang="en-GB" dirty="0">
                <a:solidFill>
                  <a:srgbClr val="212B32"/>
                </a:solidFill>
              </a:rPr>
              <a:t>Reading a book or listening to the radio relaxes the mind by distracting it. </a:t>
            </a:r>
          </a:p>
          <a:p>
            <a:pPr marL="285750" indent="-285750">
              <a:buFont typeface="Arial" panose="020B0604020202020204" pitchFamily="34" charset="0"/>
              <a:buChar char="•"/>
            </a:pPr>
            <a:r>
              <a:rPr lang="en-GB" dirty="0">
                <a:solidFill>
                  <a:srgbClr val="212B32"/>
                </a:solidFill>
              </a:rPr>
              <a:t>Avoid using smartphones, tablets or other electronic devices for an hour or so before you go to bed as the light from the screen on these devices may have a negative effect on sleep. </a:t>
            </a:r>
          </a:p>
          <a:p>
            <a:pPr marL="285750" indent="-285750">
              <a:buFont typeface="Arial" panose="020B0604020202020204" pitchFamily="34" charset="0"/>
              <a:buChar char="•"/>
            </a:pPr>
            <a:r>
              <a:rPr lang="en-GB" dirty="0">
                <a:solidFill>
                  <a:srgbClr val="212B32"/>
                </a:solidFill>
              </a:rPr>
              <a:t>Relaxation exercises, such as yoga, helps to relax the muscles. </a:t>
            </a:r>
          </a:p>
          <a:p>
            <a:pPr marL="285750" indent="-285750">
              <a:buFont typeface="Arial" panose="020B0604020202020204" pitchFamily="34" charset="0"/>
              <a:buChar char="•"/>
            </a:pPr>
            <a:r>
              <a:rPr lang="en-GB" dirty="0">
                <a:solidFill>
                  <a:srgbClr val="212B32"/>
                </a:solidFill>
              </a:rPr>
              <a:t>Relaxation works by using scripts, music and sound effects to relax you. </a:t>
            </a:r>
          </a:p>
          <a:p>
            <a:pPr marL="285750" indent="-285750">
              <a:buFont typeface="Arial" panose="020B0604020202020204" pitchFamily="34" charset="0"/>
              <a:buChar char="•"/>
            </a:pPr>
            <a:endParaRPr lang="en-GB" b="0" i="0" dirty="0">
              <a:solidFill>
                <a:srgbClr val="212B32"/>
              </a:solidFill>
              <a:effectLst/>
            </a:endParaRPr>
          </a:p>
          <a:p>
            <a:r>
              <a:rPr lang="en-GB" dirty="0"/>
              <a:t>Seek feedback from audience RE: if they have any other suggestions on ways to </a:t>
            </a:r>
            <a:r>
              <a:rPr lang="en-GB"/>
              <a:t>relax before bed time.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367474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https://www.headspace.com/?utm_source=google&amp;utm_medium=cpc&amp;utm_campaign=917256451&amp;utm_content=51529952052&amp;utm_term=217943262924&amp;headpsace&amp;gclid=EAIaIQobChMIiIHBt9Lg6wIVyOFRCh1J_AjkEAAYASAAEgJ74vD_BwE</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 the theme of ‘winding down’ – were now going to watch and listen to a video created by </a:t>
            </a:r>
            <a:r>
              <a:rPr lang="en-GB" sz="1200" b="0" i="0" kern="1200" dirty="0" err="1">
                <a:solidFill>
                  <a:schemeClr val="tx1"/>
                </a:solidFill>
                <a:effectLst/>
                <a:latin typeface="+mn-lt"/>
                <a:ea typeface="+mn-ea"/>
                <a:cs typeface="+mn-cs"/>
              </a:rPr>
              <a:t>Headpsace</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simple and introductory video to help soothe the mind and relax the body, creating the ideal conditions for healthy, restful sleep.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Please feel free to close your eyes and notice how you feel throughout the video.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Notice how you body feels at the beginning and at the end.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Seek feedback from audience. </a:t>
            </a:r>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Sleep Hygiene Self-Help</a:t>
            </a:r>
          </a:p>
          <a:p>
            <a:endParaRPr lang="en-GB" b="1" dirty="0"/>
          </a:p>
          <a:p>
            <a:r>
              <a:rPr lang="en-GB" b="0" dirty="0"/>
              <a:t>We wanted to show you some age appropriate and professional online self-help support. </a:t>
            </a:r>
          </a:p>
          <a:p>
            <a:endParaRPr lang="en-GB" b="0" dirty="0"/>
          </a:p>
          <a:p>
            <a:r>
              <a:rPr lang="en-GB" b="0" dirty="0"/>
              <a:t>These websites and apps have been verified by professionals and can provide children and young people with sleep support. </a:t>
            </a:r>
          </a:p>
          <a:p>
            <a:endParaRPr lang="en-GB" b="0" dirty="0"/>
          </a:p>
          <a:p>
            <a:r>
              <a:rPr lang="en-GB" b="0" dirty="0"/>
              <a:t>They are all free (with some in-app purchases) and can provide you with advice, support and guidance on how to improve your sleep quality.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390705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Self-Help</a:t>
            </a:r>
          </a:p>
          <a:p>
            <a:endParaRPr lang="en-GB" b="1" dirty="0"/>
          </a:p>
          <a:p>
            <a:r>
              <a:rPr lang="en-GB" b="0" dirty="0"/>
              <a:t>We also wanted to point you in the direction of some age appropriate and professional online self-help support. </a:t>
            </a:r>
          </a:p>
          <a:p>
            <a:endParaRPr lang="en-GB" b="0" dirty="0"/>
          </a:p>
          <a:p>
            <a:r>
              <a:rPr lang="en-GB" b="0" dirty="0"/>
              <a:t>These websites have been verified by professionals and can provide children and young people with general mental health support in relation to lots of mental health issues. </a:t>
            </a:r>
          </a:p>
          <a:p>
            <a:endParaRPr lang="en-GB" b="0" dirty="0"/>
          </a:p>
          <a:p>
            <a:r>
              <a:rPr lang="en-GB" b="0" dirty="0"/>
              <a:t>They are all free and can provide you with advice, support and guidance on a number of issues that you might be facing right now. </a:t>
            </a:r>
          </a:p>
          <a:p>
            <a:endParaRPr lang="en-GB" b="0" dirty="0"/>
          </a:p>
          <a:p>
            <a:endParaRPr lang="en-GB" b="0" dirty="0"/>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422235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116265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23773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17</a:t>
            </a:fld>
            <a:endParaRPr lang="en-GB"/>
          </a:p>
        </p:txBody>
      </p:sp>
    </p:spTree>
    <p:extLst>
      <p:ext uri="{BB962C8B-B14F-4D97-AF65-F5344CB8AC3E}">
        <p14:creationId xmlns:p14="http://schemas.microsoft.com/office/powerpoint/2010/main" val="177802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https://www.mentallyhealthyschools.org.uk/risks-and-protective-factors/lifestyle-factors/sleeping-problems/</a:t>
            </a:r>
          </a:p>
          <a:p>
            <a:endParaRPr lang="en-GB" dirty="0"/>
          </a:p>
          <a:p>
            <a:r>
              <a:rPr lang="en-GB" dirty="0"/>
              <a:t>https://www.sleepfoundation.org/articles/sleep-hygiene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is Sleep Hygiene?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Good sleep hygiene is all about putting yourself in the best position to sleep well each and every night.</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A good night’s sleep is about getting to sleep, staying asleep and getting enough good-quality, deep sleep.</a:t>
            </a:r>
            <a:endParaRPr lang="en-GB" sz="1200"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292567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https://headspace.org.au/assets/Factsheets/HSP225-Sleep-Fact-Sheet-DP3.pdf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Why is Sleep so important?</a:t>
            </a:r>
          </a:p>
          <a:p>
            <a:endParaRPr lang="en-GB" dirty="0"/>
          </a:p>
          <a:p>
            <a:pPr algn="l"/>
            <a:r>
              <a:rPr lang="en-GB" sz="1200" dirty="0"/>
              <a:t>It helps us to feel well, focused and happy. </a:t>
            </a:r>
          </a:p>
          <a:p>
            <a:pPr algn="l"/>
            <a:endParaRPr lang="en-GB" sz="1200" dirty="0"/>
          </a:p>
          <a:p>
            <a:pPr algn="l"/>
            <a:r>
              <a:rPr lang="en-GB" sz="1200" dirty="0"/>
              <a:t>Most people experience a bad night’s sleep now and again, but if you regularly don’t get enough sleep it can really affect how you feel and what you can get done during the day.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14961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https://www.nhs.uk/live-well/sleep-and-tiredness/how-much-sleep-do-kids-need/</a:t>
            </a:r>
            <a:endParaRPr lang="en-GB" dirty="0"/>
          </a:p>
          <a:p>
            <a:endParaRPr lang="en-GB" dirty="0"/>
          </a:p>
          <a:p>
            <a:pPr algn="l"/>
            <a:r>
              <a:rPr lang="en-GB" sz="1200" b="1" dirty="0">
                <a:solidFill>
                  <a:srgbClr val="222222"/>
                </a:solidFill>
              </a:rPr>
              <a:t>NHS Recommended Sleep Times for Night Time</a:t>
            </a:r>
            <a:endParaRPr lang="en-GB" b="0" i="0" dirty="0">
              <a:solidFill>
                <a:srgbClr val="222222"/>
              </a:solidFill>
              <a:effectLst/>
              <a:latin typeface="Open Sans"/>
            </a:endParaRPr>
          </a:p>
          <a:p>
            <a:endParaRPr lang="en-GB" dirty="0"/>
          </a:p>
          <a:p>
            <a:pPr marL="342900" indent="-342900">
              <a:buFont typeface="Arial" panose="020B0604020202020204" pitchFamily="34" charset="0"/>
              <a:buChar char="•"/>
            </a:pPr>
            <a:r>
              <a:rPr lang="en-GB" sz="1200" b="1" dirty="0">
                <a:solidFill>
                  <a:schemeClr val="accent6">
                    <a:lumMod val="75000"/>
                  </a:schemeClr>
                </a:solidFill>
              </a:rPr>
              <a:t>10 years old</a:t>
            </a:r>
            <a:r>
              <a:rPr lang="en-GB" sz="1200" b="1" dirty="0"/>
              <a:t> - </a:t>
            </a:r>
            <a:r>
              <a:rPr lang="en-GB" sz="1200" dirty="0"/>
              <a:t>9 hours 45 minutes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11 years old </a:t>
            </a:r>
            <a:r>
              <a:rPr lang="en-GB" sz="1200" b="1" dirty="0"/>
              <a:t>- </a:t>
            </a:r>
            <a:r>
              <a:rPr lang="en-GB" sz="1200" dirty="0"/>
              <a:t>9 hours 30 minutes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12 years old </a:t>
            </a:r>
            <a:r>
              <a:rPr lang="en-GB" sz="1200" b="1" dirty="0"/>
              <a:t>- </a:t>
            </a:r>
            <a:r>
              <a:rPr lang="en-GB" sz="1200" dirty="0"/>
              <a:t>9 hours 15 minutes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13 years old </a:t>
            </a:r>
            <a:r>
              <a:rPr lang="en-GB" sz="1200" b="1" dirty="0"/>
              <a:t>- </a:t>
            </a:r>
            <a:r>
              <a:rPr lang="en-GB" sz="1200" dirty="0"/>
              <a:t>9 hours 15 minutes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14 years old </a:t>
            </a:r>
            <a:r>
              <a:rPr lang="en-GB" sz="1200" b="1" dirty="0"/>
              <a:t>- </a:t>
            </a:r>
            <a:r>
              <a:rPr lang="en-GB" sz="1200" dirty="0"/>
              <a:t>9 hours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15 years old </a:t>
            </a:r>
            <a:r>
              <a:rPr lang="en-GB" sz="1200" b="1" dirty="0"/>
              <a:t>- </a:t>
            </a:r>
            <a:r>
              <a:rPr lang="en-GB" sz="1200" dirty="0"/>
              <a:t>9 hours</a:t>
            </a:r>
          </a:p>
          <a:p>
            <a:pPr>
              <a:buFont typeface="Arial" panose="020B0604020202020204" pitchFamily="34" charset="0"/>
              <a:buChar char="•"/>
            </a:pPr>
            <a:endParaRPr lang="en-GB" sz="1200" dirty="0"/>
          </a:p>
          <a:p>
            <a:pPr marL="342900" indent="-342900">
              <a:buFont typeface="Arial" panose="020B0604020202020204" pitchFamily="34" charset="0"/>
              <a:buChar char="•"/>
            </a:pPr>
            <a:r>
              <a:rPr lang="en-GB" sz="1200" b="1" dirty="0">
                <a:solidFill>
                  <a:schemeClr val="accent6">
                    <a:lumMod val="75000"/>
                  </a:schemeClr>
                </a:solidFill>
              </a:rPr>
              <a:t>16 years old </a:t>
            </a:r>
            <a:r>
              <a:rPr lang="en-GB" sz="1200" b="1" dirty="0"/>
              <a:t>- </a:t>
            </a:r>
            <a:r>
              <a:rPr lang="en-GB" sz="1200" dirty="0"/>
              <a:t>9 hours</a:t>
            </a:r>
            <a:endParaRPr lang="en-GB" sz="1200" dirty="0">
              <a:effectLst/>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274547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https://headspace.org.au/assets/Factsheets/HSP225-Sleep-Fact-Sheet-DP3.pdf</a:t>
            </a:r>
          </a:p>
          <a:p>
            <a:endParaRPr lang="en-GB" dirty="0"/>
          </a:p>
          <a:p>
            <a:r>
              <a:rPr lang="en-GB" dirty="0"/>
              <a:t>https://www.bbc.co.uk/science/humanbody/body/articles/lifecycle/teenagers/sleep.shtml#:~:text=Most%20adults%20start%20to%20produce,by%20the%20b</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gets in the way of a good night’s sleep?</a:t>
            </a:r>
          </a:p>
          <a:p>
            <a:endParaRPr lang="en-GB" dirty="0"/>
          </a:p>
          <a:p>
            <a:r>
              <a:rPr lang="en-GB" sz="1200" dirty="0"/>
              <a:t>For young people, not getting enough sleep might be caused by:</a:t>
            </a:r>
          </a:p>
          <a:p>
            <a:endParaRPr lang="en-GB" sz="1200" dirty="0"/>
          </a:p>
          <a:p>
            <a:r>
              <a:rPr lang="en-GB" sz="1200" b="1" dirty="0"/>
              <a:t>Environmental factors: </a:t>
            </a:r>
            <a:r>
              <a:rPr lang="en-GB" sz="1200" dirty="0"/>
              <a:t>such as social pressure, school workload, use of electronic devices, or using alcohol or other drugs.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Biological factors: </a:t>
            </a:r>
            <a:r>
              <a:rPr lang="en-GB" sz="1200" dirty="0"/>
              <a:t>such as puberty, changes in your body clock and the  delayed release of melatonin.</a:t>
            </a:r>
          </a:p>
          <a:p>
            <a:endParaRPr lang="en-GB" dirty="0"/>
          </a:p>
          <a:p>
            <a:r>
              <a:rPr lang="en-GB" sz="1200" b="0" i="0" u="none" strike="noStrike" kern="1200" dirty="0">
                <a:solidFill>
                  <a:schemeClr val="tx1"/>
                </a:solidFill>
                <a:effectLst/>
                <a:latin typeface="+mn-lt"/>
                <a:ea typeface="+mn-ea"/>
                <a:cs typeface="+mn-cs"/>
              </a:rPr>
              <a:t>One important change that occurs at night time is increased levels of the ‘sleep hormone’ – sometimes known as the ‘darkness hormone’ melatonin, which helps us to fall asleep. Most adults start to produce melatonin at about 10pm.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delay in melatonin production might be caused by the behaviour of teenagers. When you stay up late, you often play computer games, play on your mobile phone or watch television. This stimulates the brain and exposes teenagers to bright lights which could cause a much later release of melatonin.</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36592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https://www.mind.org.uk/information-support/types-of-mental-health-problems/sleep-problems/about-sleep-and-mental-health/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How does sleep affect our Mental Health?</a:t>
            </a:r>
            <a:endParaRPr lang="en-GB" dirty="0"/>
          </a:p>
          <a:p>
            <a:endParaRPr lang="en-GB" dirty="0"/>
          </a:p>
          <a:p>
            <a:r>
              <a:rPr lang="en-GB" sz="1200" b="0" i="0" kern="1200" dirty="0">
                <a:solidFill>
                  <a:schemeClr val="tx1"/>
                </a:solidFill>
                <a:effectLst/>
                <a:latin typeface="+mn-lt"/>
                <a:ea typeface="+mn-ea"/>
                <a:cs typeface="+mn-cs"/>
              </a:rPr>
              <a:t>There's a close relationship between sleep and mental health. Living with a mental health problem can affect how well you sleep, and poor sleep can have a negative impact on your mental health.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"Poor sleep leads to worrying. </a:t>
            </a:r>
          </a:p>
          <a:p>
            <a:r>
              <a:rPr lang="en-GB" sz="1200" b="0" i="0" kern="1200" dirty="0">
                <a:solidFill>
                  <a:schemeClr val="tx1"/>
                </a:solidFill>
                <a:effectLst/>
                <a:latin typeface="+mn-lt"/>
                <a:ea typeface="+mn-ea"/>
                <a:cs typeface="+mn-cs"/>
              </a:rPr>
              <a:t>Worrying leads to poor sleep. </a:t>
            </a:r>
          </a:p>
          <a:p>
            <a:r>
              <a:rPr lang="en-GB" sz="1200" b="0" i="0" kern="1200" dirty="0">
                <a:solidFill>
                  <a:schemeClr val="tx1"/>
                </a:solidFill>
                <a:effectLst/>
                <a:latin typeface="+mn-lt"/>
                <a:ea typeface="+mn-ea"/>
                <a:cs typeface="+mn-cs"/>
              </a:rPr>
              <a:t>Worrying about sleep is like your mind trying to fight itself. </a:t>
            </a:r>
          </a:p>
          <a:p>
            <a:r>
              <a:rPr lang="en-GB" sz="1200" b="0" i="0" kern="1200" dirty="0">
                <a:solidFill>
                  <a:schemeClr val="tx1"/>
                </a:solidFill>
                <a:effectLst/>
                <a:latin typeface="+mn-lt"/>
                <a:ea typeface="+mn-ea"/>
                <a:cs typeface="+mn-cs"/>
              </a:rPr>
              <a:t>That's a horrible place to be."</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417907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https://www.choc.org/wp/wp-content/uploads/2016/04/Sleep-Hygiene-Teen-Handout.pdf</a:t>
            </a:r>
          </a:p>
          <a:p>
            <a:endParaRPr lang="en-GB" dirty="0"/>
          </a:p>
          <a:p>
            <a:r>
              <a:rPr lang="en-GB" dirty="0"/>
              <a:t>• </a:t>
            </a:r>
            <a:r>
              <a:rPr lang="en-GB" b="1" dirty="0"/>
              <a:t>Mood. </a:t>
            </a:r>
            <a:r>
              <a:rPr lang="en-GB" dirty="0"/>
              <a:t>Not getting enough sleep can cause teens to be irritable and moody all day. Controlling your moods can be an issue, and you can find themselves frustrated or upset more easily. </a:t>
            </a:r>
          </a:p>
          <a:p>
            <a:endParaRPr lang="en-GB" dirty="0"/>
          </a:p>
          <a:p>
            <a:r>
              <a:rPr lang="en-GB" dirty="0"/>
              <a:t>• </a:t>
            </a:r>
            <a:r>
              <a:rPr lang="en-GB" b="1" dirty="0"/>
              <a:t>Behaviour. </a:t>
            </a:r>
            <a:r>
              <a:rPr lang="en-GB" dirty="0"/>
              <a:t>Teens who are not getting enough sleep are more prone to risk-taking behaviours such as drinking alcohol and driving recklessly. </a:t>
            </a:r>
          </a:p>
          <a:p>
            <a:endParaRPr lang="en-GB" dirty="0"/>
          </a:p>
          <a:p>
            <a:r>
              <a:rPr lang="en-GB" dirty="0"/>
              <a:t>• </a:t>
            </a:r>
            <a:r>
              <a:rPr lang="en-GB" b="1" dirty="0"/>
              <a:t>Thinking. </a:t>
            </a:r>
            <a:r>
              <a:rPr lang="en-GB" dirty="0"/>
              <a:t>Sleep deprivation can result in attention problems, memory problems, lead to bad decision-making, slow down reaction time and stunt creativity. These are all important for academic success. </a:t>
            </a:r>
          </a:p>
          <a:p>
            <a:endParaRPr lang="en-GB" dirty="0"/>
          </a:p>
          <a:p>
            <a:r>
              <a:rPr lang="en-GB" dirty="0"/>
              <a:t>• </a:t>
            </a:r>
            <a:r>
              <a:rPr lang="en-GB" b="1" dirty="0"/>
              <a:t>Academic performance. </a:t>
            </a:r>
            <a:r>
              <a:rPr lang="en-GB" dirty="0"/>
              <a:t>Teens who are sleep deprived are more likely to do poorly in school, fall asleep during class, have multiple school absences or be consistently tardy. </a:t>
            </a:r>
          </a:p>
          <a:p>
            <a:endParaRPr lang="en-GB" dirty="0"/>
          </a:p>
          <a:p>
            <a:r>
              <a:rPr lang="en-GB" dirty="0"/>
              <a:t>• </a:t>
            </a:r>
            <a:r>
              <a:rPr lang="en-GB" b="1" dirty="0"/>
              <a:t>Athletic performance. </a:t>
            </a:r>
            <a:r>
              <a:rPr lang="en-GB" dirty="0"/>
              <a:t>Sleep deprived teens are more likely to perform poorly in after-school sports due to slower reaction times.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407751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https://sleepcouncil.org.uk/advice-support/sleep-hub/family-matters/teenagers-sleep/</a:t>
            </a:r>
          </a:p>
          <a:p>
            <a:pPr rtl="0" fontAlgn="base"/>
            <a:br>
              <a:rPr lang="en-GB" sz="1200" b="0" u="none" strike="noStrike" kern="1200" cap="all" dirty="0">
                <a:solidFill>
                  <a:schemeClr val="tx1"/>
                </a:solidFill>
                <a:effectLst/>
                <a:latin typeface="+mn-lt"/>
                <a:ea typeface="+mn-ea"/>
                <a:cs typeface="+mn-cs"/>
              </a:rPr>
            </a:br>
            <a:r>
              <a:rPr lang="en-GB" sz="1200" b="0" i="0" u="none" strike="noStrike" kern="1200" cap="all" dirty="0">
                <a:solidFill>
                  <a:schemeClr val="tx1"/>
                </a:solidFill>
                <a:effectLst/>
                <a:latin typeface="+mn-lt"/>
                <a:ea typeface="+mn-ea"/>
                <a:cs typeface="+mn-cs"/>
              </a:rPr>
              <a:t>SLEEP MATTERS!</a:t>
            </a:r>
          </a:p>
          <a:p>
            <a:pPr rtl="0" fontAlgn="base"/>
            <a:endParaRPr lang="en-GB" sz="1200" b="0" i="0" u="none" strike="noStrike" kern="1200" cap="all"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Sleep may be the last thing on your mind but here are some reasons why you should give it a little more thought: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Lack of sleep can cause havoc with your skin and result in spots and pimples.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right amount of sleep will make it easier to maintain a healthy weight.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Growth hormones are released when you are asleep.</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Sleep deprivation can make it hard to concentrate and remember things – the last thing you need when you are in an exam situation!</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Getting a good night’s sleep can help you to cope better with the stress of life such as exams, parents and relationships.</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157145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https://www.childline.org.uk/info-advice/your-feelings/feelings-emotions/problems-sleeping/</a:t>
            </a:r>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27718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16/09/2020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16/09/2020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16/09/2020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16/09/2020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3o9etQktCpI"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hyperlink" Target="https://pzizz.com/" TargetMode="External"/><Relationship Id="rId13"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hyperlink" Target="https://www.sleepstation.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jpeg"/><Relationship Id="rId5" Type="http://schemas.openxmlformats.org/officeDocument/2006/relationships/image" Target="../media/image6.jpg"/><Relationship Id="rId10" Type="http://schemas.openxmlformats.org/officeDocument/2006/relationships/hyperlink" Target="https://www.sleepio.com/" TargetMode="External"/><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hyperlink" Target="https://youngminds.org.uk/find-help/feelings-and-symptoms/sleep-problem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www.mind.org.uk/information-support/for-children-and-young-people/" TargetMode="External"/><Relationship Id="rId3" Type="http://schemas.openxmlformats.org/officeDocument/2006/relationships/image" Target="../media/image2.jpeg"/><Relationship Id="rId7" Type="http://schemas.openxmlformats.org/officeDocument/2006/relationships/image" Target="../media/image19.png"/><Relationship Id="rId12" Type="http://schemas.openxmlformats.org/officeDocument/2006/relationships/hyperlink" Target="https://www.kooth.com/" TargetMode="External"/><Relationship Id="rId2" Type="http://schemas.openxmlformats.org/officeDocument/2006/relationships/notesSlide" Target="../notesSlides/notesSlide14.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6.jpg"/><Relationship Id="rId15" Type="http://schemas.openxmlformats.org/officeDocument/2006/relationships/hyperlink" Target="https://www.childline.org.uk/" TargetMode="External"/><Relationship Id="rId10" Type="http://schemas.openxmlformats.org/officeDocument/2006/relationships/hyperlink" Target="https://www.nhs.uk/oneyou/every-mind-matters/" TargetMode="External"/><Relationship Id="rId4" Type="http://schemas.openxmlformats.org/officeDocument/2006/relationships/image" Target="../media/image5.png"/><Relationship Id="rId9" Type="http://schemas.openxmlformats.org/officeDocument/2006/relationships/hyperlink" Target="https://www.nhs.uk/conditions/stress-anxiety-depression/" TargetMode="External"/><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s://www.choc.org/wp/wp-content/uploads/2016/04/Sleep-Hygiene-Teen-Handout.pdf" TargetMode="External"/><Relationship Id="rId13" Type="http://schemas.openxmlformats.org/officeDocument/2006/relationships/hyperlink" Target="https://www.childline.org.uk/info-advice/your-feelings/feelings-emotions/problems-sleeping/" TargetMode="External"/><Relationship Id="rId3" Type="http://schemas.openxmlformats.org/officeDocument/2006/relationships/image" Target="../media/image2.jpeg"/><Relationship Id="rId7" Type="http://schemas.openxmlformats.org/officeDocument/2006/relationships/hyperlink" Target="https://www.nhs.uk/live-well/sleep-and-tiredness/how-to-get-to-sleep/" TargetMode="External"/><Relationship Id="rId12" Type="http://schemas.openxmlformats.org/officeDocument/2006/relationships/hyperlink" Target="https://www.sleepfoundation.org/articles/sleep-hygie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file:///C:\Users\MTRUB001\Downloads\how_to_sleep_better_-_mental_health_foundation.pdf" TargetMode="External"/><Relationship Id="rId5" Type="http://schemas.openxmlformats.org/officeDocument/2006/relationships/image" Target="../media/image6.jpg"/><Relationship Id="rId10" Type="http://schemas.openxmlformats.org/officeDocument/2006/relationships/hyperlink" Target="https://www.mentallyhealthyschools.org.uk/risks-and-protective-factors/lifestyle-factors/sleeping-problems/" TargetMode="External"/><Relationship Id="rId4" Type="http://schemas.openxmlformats.org/officeDocument/2006/relationships/image" Target="../media/image5.png"/><Relationship Id="rId9" Type="http://schemas.openxmlformats.org/officeDocument/2006/relationships/hyperlink" Target="https://headspace.org.au/assets/Factsheets/HSP225-Sleep-Fact-Sheet-DP3.pdf" TargetMode="External"/><Relationship Id="rId14" Type="http://schemas.openxmlformats.org/officeDocument/2006/relationships/hyperlink" Target="https://sleepcouncil.org.uk/advice-support/sleep-hub/family-matters/teenagers-slee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hk8a_JDVE6M"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17" name="TextBox 16"/>
          <p:cNvSpPr txBox="1"/>
          <p:nvPr/>
        </p:nvSpPr>
        <p:spPr>
          <a:xfrm>
            <a:off x="2341187" y="3645024"/>
            <a:ext cx="3672408"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Sleep Hygiene</a:t>
            </a:r>
          </a:p>
        </p:txBody>
      </p:sp>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Tree>
    <p:extLst>
      <p:ext uri="{BB962C8B-B14F-4D97-AF65-F5344CB8AC3E}">
        <p14:creationId xmlns:p14="http://schemas.microsoft.com/office/powerpoint/2010/main" val="398147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387232FA-64EF-436F-ABBA-FCC59E76218A}"/>
              </a:ext>
            </a:extLst>
          </p:cNvPr>
          <p:cNvSpPr/>
          <p:nvPr/>
        </p:nvSpPr>
        <p:spPr>
          <a:xfrm>
            <a:off x="1162830" y="1233311"/>
            <a:ext cx="6001670" cy="4708981"/>
          </a:xfrm>
          <a:prstGeom prst="rect">
            <a:avLst/>
          </a:prstGeom>
        </p:spPr>
        <p:txBody>
          <a:bodyPr wrap="square">
            <a:spAutoFit/>
          </a:bodyPr>
          <a:lstStyle/>
          <a:p>
            <a:r>
              <a:rPr lang="en-GB" sz="2000" dirty="0"/>
              <a:t>Simple lifestyle changes can make a world of difference to your quality of sleep.</a:t>
            </a:r>
          </a:p>
          <a:p>
            <a:endParaRPr lang="en-GB" sz="2000" dirty="0"/>
          </a:p>
          <a:p>
            <a:r>
              <a:rPr lang="en-GB" sz="2000" dirty="0"/>
              <a:t>Follow these 10 tips for a more restful night:</a:t>
            </a:r>
          </a:p>
          <a:p>
            <a:endParaRPr lang="en-GB" sz="2000" b="1" dirty="0"/>
          </a:p>
          <a:p>
            <a:pPr marL="285750" indent="-285750">
              <a:buFont typeface="Arial" panose="020B0604020202020204" pitchFamily="34" charset="0"/>
              <a:buChar char="•"/>
            </a:pPr>
            <a:r>
              <a:rPr lang="en-GB" sz="2000" dirty="0"/>
              <a:t>Keep regular sleep hours</a:t>
            </a:r>
          </a:p>
          <a:p>
            <a:pPr marL="285750" indent="-285750">
              <a:buFont typeface="Arial" panose="020B0604020202020204" pitchFamily="34" charset="0"/>
              <a:buChar char="•"/>
            </a:pPr>
            <a:r>
              <a:rPr lang="en-GB" sz="2000" dirty="0"/>
              <a:t>Create a restful sleeping environment</a:t>
            </a:r>
          </a:p>
          <a:p>
            <a:pPr marL="285750" indent="-285750">
              <a:buFont typeface="Arial" panose="020B0604020202020204" pitchFamily="34" charset="0"/>
              <a:buChar char="•"/>
            </a:pPr>
            <a:r>
              <a:rPr lang="en-GB" sz="2000" dirty="0"/>
              <a:t>Make sure your bed is comfortable</a:t>
            </a:r>
          </a:p>
          <a:p>
            <a:pPr marL="285750" indent="-285750">
              <a:buFont typeface="Arial" panose="020B0604020202020204" pitchFamily="34" charset="0"/>
              <a:buChar char="•"/>
            </a:pPr>
            <a:r>
              <a:rPr lang="en-GB" sz="2000" dirty="0"/>
              <a:t>Exercise regularly</a:t>
            </a:r>
          </a:p>
          <a:p>
            <a:pPr marL="285750" indent="-285750">
              <a:buFont typeface="Arial" panose="020B0604020202020204" pitchFamily="34" charset="0"/>
              <a:buChar char="•"/>
            </a:pPr>
            <a:r>
              <a:rPr lang="en-GB" sz="2000" dirty="0"/>
              <a:t>Cut down on caffeine</a:t>
            </a:r>
          </a:p>
          <a:p>
            <a:pPr marL="285750" indent="-285750">
              <a:buFont typeface="Arial" panose="020B0604020202020204" pitchFamily="34" charset="0"/>
              <a:buChar char="•"/>
            </a:pPr>
            <a:r>
              <a:rPr lang="en-GB" sz="2000" dirty="0"/>
              <a:t>Do not over-indulge</a:t>
            </a:r>
          </a:p>
          <a:p>
            <a:pPr marL="285750" indent="-285750">
              <a:buFont typeface="Arial" panose="020B0604020202020204" pitchFamily="34" charset="0"/>
              <a:buChar char="•"/>
            </a:pPr>
            <a:r>
              <a:rPr lang="en-GB" sz="2000" dirty="0"/>
              <a:t>Do not smoke</a:t>
            </a:r>
          </a:p>
          <a:p>
            <a:pPr marL="285750" indent="-285750">
              <a:buFont typeface="Arial" panose="020B0604020202020204" pitchFamily="34" charset="0"/>
              <a:buChar char="•"/>
            </a:pPr>
            <a:r>
              <a:rPr lang="en-GB" sz="2000" dirty="0"/>
              <a:t>Write away your worries</a:t>
            </a:r>
          </a:p>
          <a:p>
            <a:pPr marL="285750" indent="-285750">
              <a:buFont typeface="Arial" panose="020B0604020202020204" pitchFamily="34" charset="0"/>
              <a:buChar char="•"/>
            </a:pPr>
            <a:r>
              <a:rPr lang="en-GB" sz="2000" dirty="0"/>
              <a:t>If you cannot sleep, get up</a:t>
            </a:r>
          </a:p>
          <a:p>
            <a:pPr marL="285750" indent="-285750">
              <a:buFont typeface="Arial" panose="020B0604020202020204" pitchFamily="34" charset="0"/>
              <a:buChar char="•"/>
            </a:pPr>
            <a:r>
              <a:rPr lang="en-GB" sz="2000" dirty="0"/>
              <a:t>Try to wind down before going to bed</a:t>
            </a:r>
          </a:p>
        </p:txBody>
      </p:sp>
      <p:sp>
        <p:nvSpPr>
          <p:cNvPr id="9" name="Rectangle 8">
            <a:extLst>
              <a:ext uri="{FF2B5EF4-FFF2-40B4-BE49-F238E27FC236}">
                <a16:creationId xmlns:a16="http://schemas.microsoft.com/office/drawing/2014/main" id="{220000FD-9D18-4837-AD48-5FFA2F886459}"/>
              </a:ext>
            </a:extLst>
          </p:cNvPr>
          <p:cNvSpPr/>
          <p:nvPr/>
        </p:nvSpPr>
        <p:spPr>
          <a:xfrm>
            <a:off x="806994" y="552911"/>
            <a:ext cx="6594087" cy="461665"/>
          </a:xfrm>
          <a:prstGeom prst="rect">
            <a:avLst/>
          </a:prstGeom>
        </p:spPr>
        <p:txBody>
          <a:bodyPr wrap="square">
            <a:spAutoFit/>
          </a:bodyPr>
          <a:lstStyle/>
          <a:p>
            <a:pPr algn="ctr"/>
            <a:r>
              <a:rPr lang="en-GB" sz="2400" b="1" dirty="0">
                <a:solidFill>
                  <a:srgbClr val="222222"/>
                </a:solidFill>
              </a:rPr>
              <a:t>Top 10 Tips</a:t>
            </a:r>
            <a:endParaRPr lang="en-GB" b="0" i="0" dirty="0">
              <a:solidFill>
                <a:srgbClr val="222222"/>
              </a:solidFill>
              <a:effectLst/>
              <a:latin typeface="Open Sans"/>
            </a:endParaRPr>
          </a:p>
        </p:txBody>
      </p:sp>
    </p:spTree>
    <p:extLst>
      <p:ext uri="{BB962C8B-B14F-4D97-AF65-F5344CB8AC3E}">
        <p14:creationId xmlns:p14="http://schemas.microsoft.com/office/powerpoint/2010/main" val="284868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067A2297-27B0-4307-BF61-E0E958D4CF69}"/>
              </a:ext>
            </a:extLst>
          </p:cNvPr>
          <p:cNvSpPr/>
          <p:nvPr/>
        </p:nvSpPr>
        <p:spPr>
          <a:xfrm>
            <a:off x="1112898" y="1351000"/>
            <a:ext cx="6135863" cy="5170646"/>
          </a:xfrm>
          <a:prstGeom prst="rect">
            <a:avLst/>
          </a:prstGeom>
        </p:spPr>
        <p:txBody>
          <a:bodyPr wrap="square">
            <a:spAutoFit/>
          </a:bodyPr>
          <a:lstStyle/>
          <a:p>
            <a:r>
              <a:rPr lang="en-GB" sz="2400" dirty="0">
                <a:solidFill>
                  <a:srgbClr val="212B32"/>
                </a:solidFill>
              </a:rPr>
              <a:t>Winding down is a critical stage in preparing for bed. There are lots of ways to relax:</a:t>
            </a:r>
          </a:p>
          <a:p>
            <a:endParaRPr lang="en-GB" sz="2400" dirty="0">
              <a:solidFill>
                <a:srgbClr val="212B32"/>
              </a:solidFill>
            </a:endParaRPr>
          </a:p>
          <a:p>
            <a:pPr marL="285750" indent="-285750">
              <a:buFont typeface="Arial" panose="020B0604020202020204" pitchFamily="34" charset="0"/>
              <a:buChar char="•"/>
            </a:pPr>
            <a:r>
              <a:rPr lang="en-GB" sz="2400" dirty="0">
                <a:solidFill>
                  <a:srgbClr val="212B32"/>
                </a:solidFill>
              </a:rPr>
              <a:t>A warm bath </a:t>
            </a:r>
          </a:p>
          <a:p>
            <a:pPr marL="285750" indent="-285750">
              <a:buFont typeface="Arial" panose="020B0604020202020204" pitchFamily="34" charset="0"/>
              <a:buChar char="•"/>
            </a:pPr>
            <a:r>
              <a:rPr lang="en-GB" sz="2400" dirty="0">
                <a:solidFill>
                  <a:srgbClr val="212B32"/>
                </a:solidFill>
              </a:rPr>
              <a:t>Writing "to do" lists </a:t>
            </a:r>
          </a:p>
          <a:p>
            <a:pPr marL="285750" indent="-285750">
              <a:buFont typeface="Arial" panose="020B0604020202020204" pitchFamily="34" charset="0"/>
              <a:buChar char="•"/>
            </a:pPr>
            <a:r>
              <a:rPr lang="en-GB" sz="2400" dirty="0">
                <a:solidFill>
                  <a:srgbClr val="212B32"/>
                </a:solidFill>
              </a:rPr>
              <a:t>Reading a book </a:t>
            </a:r>
          </a:p>
          <a:p>
            <a:pPr marL="285750" indent="-285750">
              <a:buFont typeface="Arial" panose="020B0604020202020204" pitchFamily="34" charset="0"/>
              <a:buChar char="•"/>
            </a:pPr>
            <a:r>
              <a:rPr lang="en-GB" sz="2400" dirty="0">
                <a:solidFill>
                  <a:srgbClr val="212B32"/>
                </a:solidFill>
              </a:rPr>
              <a:t>Avoid using electronic devices </a:t>
            </a:r>
          </a:p>
          <a:p>
            <a:pPr marL="285750" indent="-285750">
              <a:buFont typeface="Arial" panose="020B0604020202020204" pitchFamily="34" charset="0"/>
              <a:buChar char="•"/>
            </a:pPr>
            <a:r>
              <a:rPr lang="en-GB" sz="2400" dirty="0">
                <a:solidFill>
                  <a:srgbClr val="212B32"/>
                </a:solidFill>
              </a:rPr>
              <a:t>Relaxation Exercises</a:t>
            </a:r>
          </a:p>
          <a:p>
            <a:pPr marL="742950" lvl="1" indent="-285750">
              <a:buFont typeface="Arial" panose="020B0604020202020204" pitchFamily="34" charset="0"/>
              <a:buChar char="•"/>
            </a:pPr>
            <a:r>
              <a:rPr lang="en-GB" sz="2400" dirty="0">
                <a:solidFill>
                  <a:srgbClr val="212B32"/>
                </a:solidFill>
              </a:rPr>
              <a:t>Yoga</a:t>
            </a:r>
          </a:p>
          <a:p>
            <a:pPr marL="742950" lvl="1" indent="-285750">
              <a:buFont typeface="Arial" panose="020B0604020202020204" pitchFamily="34" charset="0"/>
              <a:buChar char="•"/>
            </a:pPr>
            <a:r>
              <a:rPr lang="en-GB" sz="2400" dirty="0">
                <a:solidFill>
                  <a:srgbClr val="212B32"/>
                </a:solidFill>
              </a:rPr>
              <a:t>Scripts </a:t>
            </a:r>
          </a:p>
          <a:p>
            <a:pPr marL="742950" lvl="1" indent="-285750">
              <a:buFont typeface="Arial" panose="020B0604020202020204" pitchFamily="34" charset="0"/>
              <a:buChar char="•"/>
            </a:pPr>
            <a:r>
              <a:rPr lang="en-GB" sz="2400" dirty="0">
                <a:solidFill>
                  <a:srgbClr val="212B32"/>
                </a:solidFill>
              </a:rPr>
              <a:t>Music </a:t>
            </a:r>
          </a:p>
          <a:p>
            <a:pPr marL="742950" lvl="1" indent="-285750">
              <a:buFont typeface="Arial" panose="020B0604020202020204" pitchFamily="34" charset="0"/>
              <a:buChar char="•"/>
            </a:pPr>
            <a:r>
              <a:rPr lang="en-GB" sz="2400" dirty="0">
                <a:solidFill>
                  <a:srgbClr val="212B32"/>
                </a:solidFill>
              </a:rPr>
              <a:t>Sound Effects</a:t>
            </a:r>
          </a:p>
          <a:p>
            <a:pPr marL="285750" indent="-285750">
              <a:buFont typeface="Arial" panose="020B0604020202020204" pitchFamily="34" charset="0"/>
              <a:buChar char="•"/>
            </a:pPr>
            <a:endParaRPr lang="en-GB" sz="2400" dirty="0">
              <a:solidFill>
                <a:srgbClr val="212B32"/>
              </a:solidFill>
            </a:endParaRPr>
          </a:p>
          <a:p>
            <a:pPr marL="285750" indent="-285750">
              <a:buFont typeface="Arial" panose="020B0604020202020204" pitchFamily="34" charset="0"/>
              <a:buChar char="•"/>
            </a:pPr>
            <a:endParaRPr lang="en-GB" b="0" i="0" dirty="0">
              <a:solidFill>
                <a:srgbClr val="212B32"/>
              </a:solidFill>
              <a:effectLst/>
            </a:endParaRPr>
          </a:p>
        </p:txBody>
      </p:sp>
      <p:sp>
        <p:nvSpPr>
          <p:cNvPr id="9" name="Rectangle 8">
            <a:extLst>
              <a:ext uri="{FF2B5EF4-FFF2-40B4-BE49-F238E27FC236}">
                <a16:creationId xmlns:a16="http://schemas.microsoft.com/office/drawing/2014/main" id="{122F9A5B-8CF6-4DFF-A19A-29EB4F18F0C7}"/>
              </a:ext>
            </a:extLst>
          </p:cNvPr>
          <p:cNvSpPr/>
          <p:nvPr/>
        </p:nvSpPr>
        <p:spPr>
          <a:xfrm>
            <a:off x="806994" y="552911"/>
            <a:ext cx="6594087" cy="461665"/>
          </a:xfrm>
          <a:prstGeom prst="rect">
            <a:avLst/>
          </a:prstGeom>
        </p:spPr>
        <p:txBody>
          <a:bodyPr wrap="square">
            <a:spAutoFit/>
          </a:bodyPr>
          <a:lstStyle/>
          <a:p>
            <a:pPr algn="ctr"/>
            <a:r>
              <a:rPr lang="en-GB" sz="2400" b="1" i="0" dirty="0">
                <a:solidFill>
                  <a:srgbClr val="222222"/>
                </a:solidFill>
                <a:effectLst/>
              </a:rPr>
              <a:t>Winding Down</a:t>
            </a:r>
            <a:endParaRPr lang="en-GB" b="0" i="0" dirty="0">
              <a:solidFill>
                <a:srgbClr val="222222"/>
              </a:solidFill>
              <a:effectLst/>
            </a:endParaRPr>
          </a:p>
        </p:txBody>
      </p:sp>
    </p:spTree>
    <p:extLst>
      <p:ext uri="{BB962C8B-B14F-4D97-AF65-F5344CB8AC3E}">
        <p14:creationId xmlns:p14="http://schemas.microsoft.com/office/powerpoint/2010/main" val="271580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7" name="Online Media 6" title="Wind Down: Switching off with Sleep by Headspace">
            <a:hlinkClick r:id="" action="ppaction://media"/>
            <a:extLst>
              <a:ext uri="{FF2B5EF4-FFF2-40B4-BE49-F238E27FC236}">
                <a16:creationId xmlns:a16="http://schemas.microsoft.com/office/drawing/2014/main" id="{C0DC0275-75A7-45A0-8B61-BF4AF3A95EF2}"/>
              </a:ext>
            </a:extLst>
          </p:cNvPr>
          <p:cNvPicPr>
            <a:picLocks noRot="1" noChangeAspect="1"/>
          </p:cNvPicPr>
          <p:nvPr>
            <a:videoFile r:link="rId1"/>
          </p:nvPr>
        </p:nvPicPr>
        <p:blipFill>
          <a:blip r:embed="rId8"/>
          <a:stretch>
            <a:fillRect/>
          </a:stretch>
        </p:blipFill>
        <p:spPr>
          <a:xfrm>
            <a:off x="1398451" y="1780711"/>
            <a:ext cx="5616486" cy="3159273"/>
          </a:xfrm>
          <a:prstGeom prst="rect">
            <a:avLst/>
          </a:prstGeom>
        </p:spPr>
      </p:pic>
    </p:spTree>
    <p:extLst>
      <p:ext uri="{BB962C8B-B14F-4D97-AF65-F5344CB8AC3E}">
        <p14:creationId xmlns:p14="http://schemas.microsoft.com/office/powerpoint/2010/main" val="139003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2" descr="Pzizz - Sleep, Nap, Focus - Apps on Google Play">
            <a:extLst>
              <a:ext uri="{FF2B5EF4-FFF2-40B4-BE49-F238E27FC236}">
                <a16:creationId xmlns:a16="http://schemas.microsoft.com/office/drawing/2014/main" id="{DD600A60-CED5-4D03-A052-7E07E107EE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444" y="1396957"/>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12403E-C51A-4D2D-AD66-4AF6E2CCA5A8}"/>
              </a:ext>
            </a:extLst>
          </p:cNvPr>
          <p:cNvSpPr/>
          <p:nvPr/>
        </p:nvSpPr>
        <p:spPr>
          <a:xfrm>
            <a:off x="870736" y="459634"/>
            <a:ext cx="6594087" cy="461665"/>
          </a:xfrm>
          <a:prstGeom prst="rect">
            <a:avLst/>
          </a:prstGeom>
        </p:spPr>
        <p:txBody>
          <a:bodyPr wrap="square">
            <a:spAutoFit/>
          </a:bodyPr>
          <a:lstStyle/>
          <a:p>
            <a:pPr algn="ctr"/>
            <a:r>
              <a:rPr lang="en-GB" sz="2400" b="1" dirty="0">
                <a:solidFill>
                  <a:srgbClr val="222222"/>
                </a:solidFill>
              </a:rPr>
              <a:t>Sleep Hygiene </a:t>
            </a:r>
            <a:r>
              <a:rPr lang="en-GB" sz="2400" b="1" i="0" dirty="0">
                <a:solidFill>
                  <a:srgbClr val="222222"/>
                </a:solidFill>
                <a:effectLst/>
              </a:rPr>
              <a:t>Self-Help &amp; Online Support</a:t>
            </a:r>
            <a:endParaRPr lang="en-GB" b="0" i="0" dirty="0">
              <a:solidFill>
                <a:srgbClr val="222222"/>
              </a:solidFill>
              <a:effectLst/>
              <a:latin typeface="Open Sans"/>
            </a:endParaRPr>
          </a:p>
        </p:txBody>
      </p:sp>
      <p:sp>
        <p:nvSpPr>
          <p:cNvPr id="7" name="Rectangle 6">
            <a:extLst>
              <a:ext uri="{FF2B5EF4-FFF2-40B4-BE49-F238E27FC236}">
                <a16:creationId xmlns:a16="http://schemas.microsoft.com/office/drawing/2014/main" id="{8DC5BBEE-280E-43EB-8CC4-2727DD89B9DE}"/>
              </a:ext>
            </a:extLst>
          </p:cNvPr>
          <p:cNvSpPr/>
          <p:nvPr/>
        </p:nvSpPr>
        <p:spPr>
          <a:xfrm>
            <a:off x="2496922" y="1680343"/>
            <a:ext cx="1902700" cy="369332"/>
          </a:xfrm>
          <a:prstGeom prst="rect">
            <a:avLst/>
          </a:prstGeom>
        </p:spPr>
        <p:txBody>
          <a:bodyPr wrap="none">
            <a:spAutoFit/>
          </a:bodyPr>
          <a:lstStyle/>
          <a:p>
            <a:r>
              <a:rPr lang="en-GB" dirty="0">
                <a:hlinkClick r:id="rId8"/>
              </a:rPr>
              <a:t>https://pzizz.com/</a:t>
            </a:r>
            <a:endParaRPr lang="en-GB" dirty="0"/>
          </a:p>
        </p:txBody>
      </p:sp>
      <p:pic>
        <p:nvPicPr>
          <p:cNvPr id="1028" name="Picture 4" descr="Sleepio | Can't sleep? Get to sleep and stay asleep without pills ...">
            <a:extLst>
              <a:ext uri="{FF2B5EF4-FFF2-40B4-BE49-F238E27FC236}">
                <a16:creationId xmlns:a16="http://schemas.microsoft.com/office/drawing/2014/main" id="{91F980E2-9321-45DA-87FD-EF0BD6FDA57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444" y="2492896"/>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DD6614F-2F88-4033-8AA1-C14F751F3301}"/>
              </a:ext>
            </a:extLst>
          </p:cNvPr>
          <p:cNvSpPr/>
          <p:nvPr/>
        </p:nvSpPr>
        <p:spPr>
          <a:xfrm>
            <a:off x="2496922" y="2792958"/>
            <a:ext cx="2667140" cy="369332"/>
          </a:xfrm>
          <a:prstGeom prst="rect">
            <a:avLst/>
          </a:prstGeom>
        </p:spPr>
        <p:txBody>
          <a:bodyPr wrap="none">
            <a:spAutoFit/>
          </a:bodyPr>
          <a:lstStyle/>
          <a:p>
            <a:r>
              <a:rPr lang="en-GB" dirty="0">
                <a:hlinkClick r:id="rId10"/>
              </a:rPr>
              <a:t>https://www.sleepio.com/</a:t>
            </a:r>
            <a:endParaRPr lang="en-GB" dirty="0"/>
          </a:p>
        </p:txBody>
      </p:sp>
      <p:pic>
        <p:nvPicPr>
          <p:cNvPr id="1030" name="Picture 6" descr="Sleepstation (@_sleepstation) | Twitter">
            <a:extLst>
              <a:ext uri="{FF2B5EF4-FFF2-40B4-BE49-F238E27FC236}">
                <a16:creationId xmlns:a16="http://schemas.microsoft.com/office/drawing/2014/main" id="{728E8000-05B0-4B65-807C-6E97F90881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0892" y="3588835"/>
            <a:ext cx="936105" cy="9361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9160BEA-6946-43DC-A29D-FE72BAAA8874}"/>
              </a:ext>
            </a:extLst>
          </p:cNvPr>
          <p:cNvSpPr/>
          <p:nvPr/>
        </p:nvSpPr>
        <p:spPr>
          <a:xfrm>
            <a:off x="2496922" y="3872221"/>
            <a:ext cx="3324115" cy="369332"/>
          </a:xfrm>
          <a:prstGeom prst="rect">
            <a:avLst/>
          </a:prstGeom>
        </p:spPr>
        <p:txBody>
          <a:bodyPr wrap="none">
            <a:spAutoFit/>
          </a:bodyPr>
          <a:lstStyle/>
          <a:p>
            <a:r>
              <a:rPr lang="en-GB" dirty="0">
                <a:hlinkClick r:id="rId12"/>
              </a:rPr>
              <a:t>https://www.sleepstation.org.uk/</a:t>
            </a:r>
            <a:endParaRPr lang="en-GB" dirty="0"/>
          </a:p>
        </p:txBody>
      </p:sp>
      <p:pic>
        <p:nvPicPr>
          <p:cNvPr id="1034" name="Picture 10" descr="YoungMinds | Case Study | Wired Canvas">
            <a:extLst>
              <a:ext uri="{FF2B5EF4-FFF2-40B4-BE49-F238E27FC236}">
                <a16:creationId xmlns:a16="http://schemas.microsoft.com/office/drawing/2014/main" id="{5C1F87E3-97BD-497E-A3F0-D58063BA7EF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0892" y="4684774"/>
            <a:ext cx="936105" cy="9361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A710AB-B18E-4134-BCEC-3B1104D69ED3}"/>
              </a:ext>
            </a:extLst>
          </p:cNvPr>
          <p:cNvSpPr/>
          <p:nvPr/>
        </p:nvSpPr>
        <p:spPr>
          <a:xfrm>
            <a:off x="2496922" y="4829660"/>
            <a:ext cx="4572000" cy="646331"/>
          </a:xfrm>
          <a:prstGeom prst="rect">
            <a:avLst/>
          </a:prstGeom>
        </p:spPr>
        <p:txBody>
          <a:bodyPr>
            <a:spAutoFit/>
          </a:bodyPr>
          <a:lstStyle/>
          <a:p>
            <a:r>
              <a:rPr lang="en-GB" dirty="0">
                <a:hlinkClick r:id="rId14"/>
              </a:rPr>
              <a:t>https://youngminds.org.uk/find-help/feelings-and-symptoms/sleep-problems/</a:t>
            </a:r>
            <a:endParaRPr lang="en-GB" dirty="0"/>
          </a:p>
        </p:txBody>
      </p:sp>
    </p:spTree>
    <p:extLst>
      <p:ext uri="{BB962C8B-B14F-4D97-AF65-F5344CB8AC3E}">
        <p14:creationId xmlns:p14="http://schemas.microsoft.com/office/powerpoint/2010/main" val="178232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12A4625-05E3-4793-AAEE-97E2060F1FF0}"/>
              </a:ext>
            </a:extLst>
          </p:cNvPr>
          <p:cNvSpPr/>
          <p:nvPr/>
        </p:nvSpPr>
        <p:spPr>
          <a:xfrm>
            <a:off x="870736" y="459634"/>
            <a:ext cx="6594087" cy="461665"/>
          </a:xfrm>
          <a:prstGeom prst="rect">
            <a:avLst/>
          </a:prstGeom>
        </p:spPr>
        <p:txBody>
          <a:bodyPr wrap="square">
            <a:spAutoFit/>
          </a:bodyPr>
          <a:lstStyle/>
          <a:p>
            <a:pPr algn="ctr"/>
            <a:r>
              <a:rPr lang="en-GB" sz="2400" b="1" dirty="0">
                <a:solidFill>
                  <a:srgbClr val="222222"/>
                </a:solidFill>
              </a:rPr>
              <a:t>Mental Health </a:t>
            </a:r>
            <a:r>
              <a:rPr lang="en-GB" sz="2400" b="1" i="0" dirty="0">
                <a:solidFill>
                  <a:srgbClr val="222222"/>
                </a:solidFill>
                <a:effectLst/>
              </a:rPr>
              <a:t>Self-Help &amp; Online Support</a:t>
            </a:r>
            <a:endParaRPr lang="en-GB" b="0" i="0" dirty="0">
              <a:solidFill>
                <a:srgbClr val="222222"/>
              </a:solidFill>
              <a:effectLst/>
              <a:latin typeface="Open Sans"/>
            </a:endParaRPr>
          </a:p>
        </p:txBody>
      </p:sp>
      <p:pic>
        <p:nvPicPr>
          <p:cNvPr id="7" name="Picture 2" descr="File:NHS-Logo.svg - Wikimedia Commons">
            <a:extLst>
              <a:ext uri="{FF2B5EF4-FFF2-40B4-BE49-F238E27FC236}">
                <a16:creationId xmlns:a16="http://schemas.microsoft.com/office/drawing/2014/main" id="{4C9FFE48-7233-4762-9F22-84DD553583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564" y="1689198"/>
            <a:ext cx="1190297" cy="481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online counselling now available for children and young ...">
            <a:extLst>
              <a:ext uri="{FF2B5EF4-FFF2-40B4-BE49-F238E27FC236}">
                <a16:creationId xmlns:a16="http://schemas.microsoft.com/office/drawing/2014/main" id="{013CE322-81DE-4E86-B1E8-EE11F1DE19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704" y="4234470"/>
            <a:ext cx="1370016" cy="757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8A8AB-119D-4D28-9114-568F2A5DB68C}"/>
              </a:ext>
            </a:extLst>
          </p:cNvPr>
          <p:cNvSpPr/>
          <p:nvPr/>
        </p:nvSpPr>
        <p:spPr>
          <a:xfrm>
            <a:off x="2698594" y="1606674"/>
            <a:ext cx="4572000" cy="646331"/>
          </a:xfrm>
          <a:prstGeom prst="rect">
            <a:avLst/>
          </a:prstGeom>
        </p:spPr>
        <p:txBody>
          <a:bodyPr>
            <a:spAutoFit/>
          </a:bodyPr>
          <a:lstStyle/>
          <a:p>
            <a:r>
              <a:rPr lang="en-GB" dirty="0">
                <a:hlinkClick r:id="rId9"/>
              </a:rPr>
              <a:t>https://www.nhs.uk/conditions/stress-anxiety-depression/</a:t>
            </a:r>
            <a:endParaRPr lang="en-GB" dirty="0"/>
          </a:p>
        </p:txBody>
      </p:sp>
      <p:sp>
        <p:nvSpPr>
          <p:cNvPr id="9" name="Rectangle 8">
            <a:extLst>
              <a:ext uri="{FF2B5EF4-FFF2-40B4-BE49-F238E27FC236}">
                <a16:creationId xmlns:a16="http://schemas.microsoft.com/office/drawing/2014/main" id="{AAC51E08-208E-4417-8BE1-C0AF738F1BB0}"/>
              </a:ext>
            </a:extLst>
          </p:cNvPr>
          <p:cNvSpPr/>
          <p:nvPr/>
        </p:nvSpPr>
        <p:spPr>
          <a:xfrm>
            <a:off x="2698594" y="5279603"/>
            <a:ext cx="4572000" cy="646331"/>
          </a:xfrm>
          <a:prstGeom prst="rect">
            <a:avLst/>
          </a:prstGeom>
        </p:spPr>
        <p:txBody>
          <a:bodyPr>
            <a:spAutoFit/>
          </a:bodyPr>
          <a:lstStyle/>
          <a:p>
            <a:r>
              <a:rPr lang="en-GB" dirty="0">
                <a:hlinkClick r:id="rId10"/>
              </a:rPr>
              <a:t>https://www.nhs.uk/oneyou/every-mind-matters/</a:t>
            </a:r>
            <a:endParaRPr lang="en-GB" dirty="0"/>
          </a:p>
        </p:txBody>
      </p:sp>
      <p:pic>
        <p:nvPicPr>
          <p:cNvPr id="4098" name="Picture 2" descr="COVID-19 mental health campaign launches - GOV.UK">
            <a:extLst>
              <a:ext uri="{FF2B5EF4-FFF2-40B4-BE49-F238E27FC236}">
                <a16:creationId xmlns:a16="http://schemas.microsoft.com/office/drawing/2014/main" id="{A30430F5-098C-4BC8-B99F-A02E689E683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7431" y="5187661"/>
            <a:ext cx="1246496" cy="8309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A7314E9-814B-47C0-A017-2F7E72ED1FAB}"/>
              </a:ext>
            </a:extLst>
          </p:cNvPr>
          <p:cNvSpPr/>
          <p:nvPr/>
        </p:nvSpPr>
        <p:spPr>
          <a:xfrm>
            <a:off x="2691354" y="4428423"/>
            <a:ext cx="2535951" cy="369332"/>
          </a:xfrm>
          <a:prstGeom prst="rect">
            <a:avLst/>
          </a:prstGeom>
        </p:spPr>
        <p:txBody>
          <a:bodyPr wrap="none">
            <a:spAutoFit/>
          </a:bodyPr>
          <a:lstStyle/>
          <a:p>
            <a:r>
              <a:rPr lang="en-GB" dirty="0">
                <a:hlinkClick r:id="rId12"/>
              </a:rPr>
              <a:t>https://www.kooth.com/</a:t>
            </a:r>
            <a:endParaRPr lang="en-GB" dirty="0"/>
          </a:p>
        </p:txBody>
      </p:sp>
      <p:sp>
        <p:nvSpPr>
          <p:cNvPr id="12" name="Rectangle 11">
            <a:extLst>
              <a:ext uri="{FF2B5EF4-FFF2-40B4-BE49-F238E27FC236}">
                <a16:creationId xmlns:a16="http://schemas.microsoft.com/office/drawing/2014/main" id="{2BA44AEE-0DE4-4D1F-884E-8DA9DA8F92EA}"/>
              </a:ext>
            </a:extLst>
          </p:cNvPr>
          <p:cNvSpPr/>
          <p:nvPr/>
        </p:nvSpPr>
        <p:spPr>
          <a:xfrm>
            <a:off x="2691354" y="2434598"/>
            <a:ext cx="4572000" cy="646331"/>
          </a:xfrm>
          <a:prstGeom prst="rect">
            <a:avLst/>
          </a:prstGeom>
        </p:spPr>
        <p:txBody>
          <a:bodyPr wrap="square">
            <a:spAutoFit/>
          </a:bodyPr>
          <a:lstStyle/>
          <a:p>
            <a:r>
              <a:rPr lang="en-GB" dirty="0">
                <a:hlinkClick r:id="rId13"/>
              </a:rPr>
              <a:t>https://www.mind.org.uk/information-support/for-children-and-young-people/</a:t>
            </a:r>
            <a:endParaRPr lang="en-GB" dirty="0"/>
          </a:p>
        </p:txBody>
      </p:sp>
      <p:pic>
        <p:nvPicPr>
          <p:cNvPr id="4102" name="Picture 6" descr="Mind Logo - The Rakem Group">
            <a:extLst>
              <a:ext uri="{FF2B5EF4-FFF2-40B4-BE49-F238E27FC236}">
                <a16:creationId xmlns:a16="http://schemas.microsoft.com/office/drawing/2014/main" id="{75F33E69-54F9-460A-9EF7-AAB784F99FE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27431" y="2366436"/>
            <a:ext cx="1217430" cy="782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E7CB32E-3669-4880-8C22-72ABA1934E5A}"/>
              </a:ext>
            </a:extLst>
          </p:cNvPr>
          <p:cNvSpPr/>
          <p:nvPr/>
        </p:nvSpPr>
        <p:spPr>
          <a:xfrm>
            <a:off x="2698594" y="3474609"/>
            <a:ext cx="2976905" cy="369332"/>
          </a:xfrm>
          <a:prstGeom prst="rect">
            <a:avLst/>
          </a:prstGeom>
        </p:spPr>
        <p:txBody>
          <a:bodyPr wrap="none">
            <a:spAutoFit/>
          </a:bodyPr>
          <a:lstStyle/>
          <a:p>
            <a:r>
              <a:rPr lang="en-GB" dirty="0">
                <a:hlinkClick r:id="rId15"/>
              </a:rPr>
              <a:t>https://www.childline.org.uk/</a:t>
            </a:r>
            <a:endParaRPr lang="en-GB" dirty="0"/>
          </a:p>
        </p:txBody>
      </p:sp>
      <p:pic>
        <p:nvPicPr>
          <p:cNvPr id="4104" name="Picture 8" descr="Rochdale News | News Headlines | Beat exam result stress with ...">
            <a:extLst>
              <a:ext uri="{FF2B5EF4-FFF2-40B4-BE49-F238E27FC236}">
                <a16:creationId xmlns:a16="http://schemas.microsoft.com/office/drawing/2014/main" id="{9899267F-2601-4CEE-80CA-15D57DC641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17290" y="3278828"/>
            <a:ext cx="1217430" cy="7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1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9" name="Google Shape;234;g7dcf7e230f_0_488">
            <a:extLst>
              <a:ext uri="{FF2B5EF4-FFF2-40B4-BE49-F238E27FC236}">
                <a16:creationId xmlns:a16="http://schemas.microsoft.com/office/drawing/2014/main" id="{A3EEFACC-561A-4477-8181-CA6B9A701873}"/>
              </a:ext>
            </a:extLst>
          </p:cNvPr>
          <p:cNvPicPr preferRelativeResize="0"/>
          <p:nvPr/>
        </p:nvPicPr>
        <p:blipFill rotWithShape="1">
          <a:blip r:embed="rId7">
            <a:alphaModFix/>
          </a:blip>
          <a:srcRect b="23251"/>
          <a:stretch/>
        </p:blipFill>
        <p:spPr>
          <a:xfrm>
            <a:off x="1372527" y="908720"/>
            <a:ext cx="5668334" cy="4415257"/>
          </a:xfrm>
          <a:prstGeom prst="rect">
            <a:avLst/>
          </a:prstGeom>
          <a:noFill/>
          <a:ln>
            <a:noFill/>
          </a:ln>
        </p:spPr>
      </p:pic>
    </p:spTree>
    <p:extLst>
      <p:ext uri="{BB962C8B-B14F-4D97-AF65-F5344CB8AC3E}">
        <p14:creationId xmlns:p14="http://schemas.microsoft.com/office/powerpoint/2010/main" val="71012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id="{FE762D43-D959-45FF-BF40-796932B611C9}"/>
              </a:ext>
            </a:extLst>
          </p:cNvPr>
          <p:cNvSpPr txBox="1"/>
          <p:nvPr/>
        </p:nvSpPr>
        <p:spPr>
          <a:xfrm>
            <a:off x="1725284" y="2204864"/>
            <a:ext cx="5081830" cy="1569660"/>
          </a:xfrm>
          <a:prstGeom prst="rect">
            <a:avLst/>
          </a:prstGeom>
          <a:noFill/>
        </p:spPr>
        <p:txBody>
          <a:bodyPr wrap="square" rtlCol="0">
            <a:spAutoFit/>
          </a:bodyPr>
          <a:lstStyle/>
          <a:p>
            <a:pPr algn="ctr"/>
            <a:r>
              <a:rPr lang="en-GB" sz="3200" b="1" dirty="0"/>
              <a:t>THANK YOU </a:t>
            </a:r>
          </a:p>
          <a:p>
            <a:pPr algn="ctr"/>
            <a:endParaRPr lang="en-GB" sz="3200" b="1" dirty="0"/>
          </a:p>
          <a:p>
            <a:pPr algn="ctr"/>
            <a:r>
              <a:rPr lang="en-GB" sz="3200" b="1" dirty="0"/>
              <a:t>for Listening and taking part</a:t>
            </a:r>
          </a:p>
        </p:txBody>
      </p:sp>
    </p:spTree>
    <p:extLst>
      <p:ext uri="{BB962C8B-B14F-4D97-AF65-F5344CB8AC3E}">
        <p14:creationId xmlns:p14="http://schemas.microsoft.com/office/powerpoint/2010/main" val="286612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4F832376-65B9-411B-B664-B91A308E5D1B}"/>
              </a:ext>
            </a:extLst>
          </p:cNvPr>
          <p:cNvSpPr txBox="1"/>
          <p:nvPr/>
        </p:nvSpPr>
        <p:spPr>
          <a:xfrm>
            <a:off x="1275829" y="477856"/>
            <a:ext cx="5112568" cy="461665"/>
          </a:xfrm>
          <a:prstGeom prst="rect">
            <a:avLst/>
          </a:prstGeom>
          <a:noFill/>
        </p:spPr>
        <p:txBody>
          <a:bodyPr wrap="square" rtlCol="0">
            <a:spAutoFit/>
          </a:bodyPr>
          <a:lstStyle/>
          <a:p>
            <a:r>
              <a:rPr lang="en-GB" sz="2400" b="1" dirty="0">
                <a:cs typeface="Arial" panose="020B0604020202020204" pitchFamily="34" charset="0"/>
              </a:rPr>
              <a:t>References </a:t>
            </a:r>
          </a:p>
        </p:txBody>
      </p:sp>
      <p:sp>
        <p:nvSpPr>
          <p:cNvPr id="6" name="Rectangle 5">
            <a:extLst>
              <a:ext uri="{FF2B5EF4-FFF2-40B4-BE49-F238E27FC236}">
                <a16:creationId xmlns:a16="http://schemas.microsoft.com/office/drawing/2014/main" id="{C11782AD-C3EB-4CA5-AA07-6BC619C31D25}"/>
              </a:ext>
            </a:extLst>
          </p:cNvPr>
          <p:cNvSpPr/>
          <p:nvPr/>
        </p:nvSpPr>
        <p:spPr>
          <a:xfrm>
            <a:off x="1099583" y="1124744"/>
            <a:ext cx="6023270" cy="4801314"/>
          </a:xfrm>
          <a:prstGeom prst="rect">
            <a:avLst/>
          </a:prstGeom>
        </p:spPr>
        <p:txBody>
          <a:bodyPr wrap="square">
            <a:spAutoFit/>
          </a:bodyPr>
          <a:lstStyle/>
          <a:p>
            <a:pPr marL="285750" indent="-285750">
              <a:buFont typeface="Arial" panose="020B0604020202020204" pitchFamily="34" charset="0"/>
              <a:buChar char="•"/>
            </a:pPr>
            <a:r>
              <a:rPr lang="en-GB" dirty="0">
                <a:hlinkClick r:id="rId7"/>
              </a:rPr>
              <a:t>https://www.nhs.uk/live-well/sleep-and-tiredness/how-to-get-to-sleep/</a:t>
            </a:r>
            <a:endParaRPr lang="en-GB" dirty="0"/>
          </a:p>
          <a:p>
            <a:pPr marL="285750" indent="-285750">
              <a:buFont typeface="Arial" panose="020B0604020202020204" pitchFamily="34" charset="0"/>
              <a:buChar char="•"/>
            </a:pPr>
            <a:r>
              <a:rPr lang="en-GB" dirty="0">
                <a:solidFill>
                  <a:schemeClr val="bg1">
                    <a:lumMod val="65000"/>
                  </a:schemeClr>
                </a:solidFill>
              </a:rPr>
              <a:t> </a:t>
            </a:r>
            <a:r>
              <a:rPr lang="en-GB" dirty="0">
                <a:solidFill>
                  <a:schemeClr val="bg1">
                    <a:lumMod val="65000"/>
                  </a:schemeClr>
                </a:solidFill>
                <a:hlinkClick r:id="rId8"/>
              </a:rPr>
              <a:t>https://www.choc.org/wp/wp-content/uploads/2016/04/Sleep-Hygiene-Teen-Handout.pdf</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9"/>
              </a:rPr>
              <a:t>https://headspace.org.au/assets/Factsheets/HSP225-Sleep-Fact-Sheet-DP3.pdf</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10"/>
              </a:rPr>
              <a:t>https://www.mentallyhealthyschools.org.uk/risks-and-protective-factors/lifestyle-factors/sleeping-problems/</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11" action="ppaction://hlinkfile"/>
              </a:rPr>
              <a:t>file:///C:/Users/MTRUB001/Downloads/how_to_sleep_better_-_mental_health_foundation.pdf</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12"/>
              </a:rPr>
              <a:t>https://www.sleepfoundation.org/articles/sleep-hygiene</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13"/>
              </a:rPr>
              <a:t>https://www.childline.org.uk/info-advice/your-feelings/feelings-emotions/problems-sleeping/</a:t>
            </a:r>
            <a:endParaRPr lang="en-GB" dirty="0">
              <a:solidFill>
                <a:schemeClr val="bg1">
                  <a:lumMod val="65000"/>
                </a:schemeClr>
              </a:solidFill>
            </a:endParaRPr>
          </a:p>
          <a:p>
            <a:pPr marL="285750" indent="-285750">
              <a:buFont typeface="Arial" panose="020B0604020202020204" pitchFamily="34" charset="0"/>
              <a:buChar char="•"/>
            </a:pPr>
            <a:r>
              <a:rPr lang="en-GB" dirty="0">
                <a:solidFill>
                  <a:schemeClr val="bg1">
                    <a:lumMod val="65000"/>
                  </a:schemeClr>
                </a:solidFill>
                <a:hlinkClick r:id="rId14"/>
              </a:rPr>
              <a:t>https://sleepcouncil.org.uk/advice-support/sleep-hub/family-matters/teenagers-sleep/</a:t>
            </a:r>
            <a:endParaRPr lang="en-GB" dirty="0">
              <a:solidFill>
                <a:schemeClr val="bg1">
                  <a:lumMod val="65000"/>
                </a:schemeClr>
              </a:solidFill>
            </a:endParaRPr>
          </a:p>
          <a:p>
            <a:pPr marL="285750" indent="-285750">
              <a:buFont typeface="Arial" panose="020B0604020202020204" pitchFamily="34" charset="0"/>
              <a:buChar char="•"/>
            </a:pPr>
            <a:endParaRPr lang="en-GB" dirty="0">
              <a:solidFill>
                <a:schemeClr val="bg1">
                  <a:lumMod val="65000"/>
                </a:schemeClr>
              </a:solidFill>
            </a:endParaRPr>
          </a:p>
        </p:txBody>
      </p:sp>
    </p:spTree>
    <p:extLst>
      <p:ext uri="{BB962C8B-B14F-4D97-AF65-F5344CB8AC3E}">
        <p14:creationId xmlns:p14="http://schemas.microsoft.com/office/powerpoint/2010/main" val="253269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9D73244E-BFA8-4DB7-BC3C-48A468A4F09E}"/>
              </a:ext>
            </a:extLst>
          </p:cNvPr>
          <p:cNvSpPr/>
          <p:nvPr/>
        </p:nvSpPr>
        <p:spPr>
          <a:xfrm>
            <a:off x="1555718" y="4398249"/>
            <a:ext cx="5328592" cy="1200329"/>
          </a:xfrm>
          <a:prstGeom prst="rect">
            <a:avLst/>
          </a:prstGeom>
        </p:spPr>
        <p:txBody>
          <a:bodyPr wrap="square">
            <a:spAutoFit/>
          </a:bodyPr>
          <a:lstStyle/>
          <a:p>
            <a:pPr algn="ctr"/>
            <a:r>
              <a:rPr lang="en-GB" sz="2400" dirty="0">
                <a:solidFill>
                  <a:srgbClr val="000000"/>
                </a:solidFill>
              </a:rPr>
              <a:t>A good night’s sleep is about getting to sleep, staying asleep and getting enough good-quality, deep sleep.</a:t>
            </a:r>
            <a:endParaRPr lang="en-GB" sz="2400" dirty="0"/>
          </a:p>
        </p:txBody>
      </p:sp>
      <p:sp>
        <p:nvSpPr>
          <p:cNvPr id="9" name="TextBox 8">
            <a:extLst>
              <a:ext uri="{FF2B5EF4-FFF2-40B4-BE49-F238E27FC236}">
                <a16:creationId xmlns:a16="http://schemas.microsoft.com/office/drawing/2014/main" id="{F2E10586-4FF0-4320-A461-E62A0954734B}"/>
              </a:ext>
            </a:extLst>
          </p:cNvPr>
          <p:cNvSpPr txBox="1"/>
          <p:nvPr/>
        </p:nvSpPr>
        <p:spPr>
          <a:xfrm>
            <a:off x="2483768" y="1447692"/>
            <a:ext cx="5328592" cy="461665"/>
          </a:xfrm>
          <a:prstGeom prst="rect">
            <a:avLst/>
          </a:prstGeom>
          <a:noFill/>
        </p:spPr>
        <p:txBody>
          <a:bodyPr wrap="square" rtlCol="0">
            <a:spAutoFit/>
          </a:bodyPr>
          <a:lstStyle/>
          <a:p>
            <a:pPr algn="ctr"/>
            <a:r>
              <a:rPr lang="en-GB" sz="2400" b="1" dirty="0"/>
              <a:t>What is Sleep Hygiene?</a:t>
            </a:r>
          </a:p>
        </p:txBody>
      </p:sp>
      <p:sp>
        <p:nvSpPr>
          <p:cNvPr id="7" name="Rectangle 6">
            <a:extLst>
              <a:ext uri="{FF2B5EF4-FFF2-40B4-BE49-F238E27FC236}">
                <a16:creationId xmlns:a16="http://schemas.microsoft.com/office/drawing/2014/main" id="{64DE7EE2-92D3-4BA3-BAB0-F91506F49381}"/>
              </a:ext>
            </a:extLst>
          </p:cNvPr>
          <p:cNvSpPr/>
          <p:nvPr/>
        </p:nvSpPr>
        <p:spPr>
          <a:xfrm>
            <a:off x="1601903" y="2760183"/>
            <a:ext cx="5328592" cy="1200329"/>
          </a:xfrm>
          <a:prstGeom prst="rect">
            <a:avLst/>
          </a:prstGeom>
        </p:spPr>
        <p:txBody>
          <a:bodyPr wrap="square">
            <a:spAutoFit/>
          </a:bodyPr>
          <a:lstStyle/>
          <a:p>
            <a:pPr algn="ctr"/>
            <a:r>
              <a:rPr lang="en-GB" sz="2400" dirty="0">
                <a:solidFill>
                  <a:srgbClr val="000000"/>
                </a:solidFill>
              </a:rPr>
              <a:t>Good sleep hygiene is all about putting yourself in the best position to sleep well each and every night.</a:t>
            </a:r>
            <a:endParaRPr lang="en-GB" sz="2400" dirty="0"/>
          </a:p>
        </p:txBody>
      </p:sp>
      <p:pic>
        <p:nvPicPr>
          <p:cNvPr id="4100" name="Picture 4" descr="Download Sleeping Emoji Icon | Emoji Island">
            <a:extLst>
              <a:ext uri="{FF2B5EF4-FFF2-40B4-BE49-F238E27FC236}">
                <a16:creationId xmlns:a16="http://schemas.microsoft.com/office/drawing/2014/main" id="{ECF92D1F-4CEB-4100-ABA4-A36258882B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23012">
            <a:off x="1165990" y="434115"/>
            <a:ext cx="1881200" cy="18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5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Rectangle 6">
            <a:extLst>
              <a:ext uri="{FF2B5EF4-FFF2-40B4-BE49-F238E27FC236}">
                <a16:creationId xmlns:a16="http://schemas.microsoft.com/office/drawing/2014/main" id="{07DD90D7-0A03-4AA8-8B72-0AFF2C0A545B}"/>
              </a:ext>
            </a:extLst>
          </p:cNvPr>
          <p:cNvSpPr/>
          <p:nvPr/>
        </p:nvSpPr>
        <p:spPr>
          <a:xfrm>
            <a:off x="1079612" y="2060848"/>
            <a:ext cx="5832648" cy="2308324"/>
          </a:xfrm>
          <a:prstGeom prst="rect">
            <a:avLst/>
          </a:prstGeom>
        </p:spPr>
        <p:txBody>
          <a:bodyPr wrap="square">
            <a:spAutoFit/>
          </a:bodyPr>
          <a:lstStyle/>
          <a:p>
            <a:pPr algn="ctr"/>
            <a:r>
              <a:rPr lang="en-GB" sz="2400" dirty="0"/>
              <a:t>It helps us to feel well, focused and happy. </a:t>
            </a:r>
          </a:p>
          <a:p>
            <a:pPr algn="ctr"/>
            <a:endParaRPr lang="en-GB" sz="2400" dirty="0"/>
          </a:p>
          <a:p>
            <a:pPr algn="ctr"/>
            <a:r>
              <a:rPr lang="en-GB" sz="2400" dirty="0"/>
              <a:t>Most people experience a bad night’s sleep now and again, but if you regularly don’t get enough sleep it can really affect how you feel and what you can get done during the day. </a:t>
            </a:r>
          </a:p>
        </p:txBody>
      </p:sp>
      <p:sp>
        <p:nvSpPr>
          <p:cNvPr id="11" name="TextBox 10">
            <a:extLst>
              <a:ext uri="{FF2B5EF4-FFF2-40B4-BE49-F238E27FC236}">
                <a16:creationId xmlns:a16="http://schemas.microsoft.com/office/drawing/2014/main" id="{92B976FA-60FD-4901-A422-93E600C7E116}"/>
              </a:ext>
            </a:extLst>
          </p:cNvPr>
          <p:cNvSpPr txBox="1"/>
          <p:nvPr/>
        </p:nvSpPr>
        <p:spPr>
          <a:xfrm>
            <a:off x="1331640" y="980728"/>
            <a:ext cx="5328592" cy="461665"/>
          </a:xfrm>
          <a:prstGeom prst="rect">
            <a:avLst/>
          </a:prstGeom>
          <a:noFill/>
        </p:spPr>
        <p:txBody>
          <a:bodyPr wrap="square" rtlCol="0">
            <a:spAutoFit/>
          </a:bodyPr>
          <a:lstStyle/>
          <a:p>
            <a:pPr algn="ctr"/>
            <a:r>
              <a:rPr lang="en-GB" sz="2400" b="1" dirty="0"/>
              <a:t>Why is Sleep so important?</a:t>
            </a:r>
          </a:p>
        </p:txBody>
      </p:sp>
      <p:pic>
        <p:nvPicPr>
          <p:cNvPr id="5122" name="Picture 2" descr="9 Quick Fixes for Tired Eyes – SelectSpecs Glasses Blog">
            <a:extLst>
              <a:ext uri="{FF2B5EF4-FFF2-40B4-BE49-F238E27FC236}">
                <a16:creationId xmlns:a16="http://schemas.microsoft.com/office/drawing/2014/main" id="{FAF21572-143B-4033-A58D-36B9F0D65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571" y="4899619"/>
            <a:ext cx="357187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8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6541428D-0E73-459C-A0E6-FBC975C6CDA9}"/>
              </a:ext>
            </a:extLst>
          </p:cNvPr>
          <p:cNvSpPr/>
          <p:nvPr/>
        </p:nvSpPr>
        <p:spPr>
          <a:xfrm>
            <a:off x="1475656" y="2118312"/>
            <a:ext cx="4572000" cy="4093428"/>
          </a:xfrm>
          <a:prstGeom prst="rect">
            <a:avLst/>
          </a:prstGeom>
        </p:spPr>
        <p:txBody>
          <a:bodyPr>
            <a:spAutoFit/>
          </a:bodyPr>
          <a:lstStyle/>
          <a:p>
            <a:pPr marL="342900" indent="-342900">
              <a:buFont typeface="Arial" panose="020B0604020202020204" pitchFamily="34" charset="0"/>
              <a:buChar char="•"/>
            </a:pPr>
            <a:r>
              <a:rPr lang="en-GB" sz="2000" b="1" dirty="0">
                <a:solidFill>
                  <a:schemeClr val="accent6">
                    <a:lumMod val="75000"/>
                  </a:schemeClr>
                </a:solidFill>
              </a:rPr>
              <a:t>10 years old</a:t>
            </a:r>
            <a:r>
              <a:rPr lang="en-GB" sz="2000" b="1" dirty="0"/>
              <a:t> - </a:t>
            </a:r>
            <a:r>
              <a:rPr lang="en-GB" sz="2000" dirty="0"/>
              <a:t>9 hours 45 minutes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11 years old </a:t>
            </a:r>
            <a:r>
              <a:rPr lang="en-GB" sz="2000" b="1" dirty="0"/>
              <a:t>- </a:t>
            </a:r>
            <a:r>
              <a:rPr lang="en-GB" sz="2000" dirty="0"/>
              <a:t>9 hours 30 minutes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12 years old </a:t>
            </a:r>
            <a:r>
              <a:rPr lang="en-GB" sz="2000" b="1" dirty="0"/>
              <a:t>- </a:t>
            </a:r>
            <a:r>
              <a:rPr lang="en-GB" sz="2000" dirty="0"/>
              <a:t>9 hours 15 minutes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13 years old </a:t>
            </a:r>
            <a:r>
              <a:rPr lang="en-GB" sz="2000" b="1" dirty="0"/>
              <a:t>- </a:t>
            </a:r>
            <a:r>
              <a:rPr lang="en-GB" sz="2000" dirty="0"/>
              <a:t>9 hours 15 minutes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14 years old </a:t>
            </a:r>
            <a:r>
              <a:rPr lang="en-GB" sz="2000" b="1" dirty="0"/>
              <a:t>- </a:t>
            </a:r>
            <a:r>
              <a:rPr lang="en-GB" sz="2000" dirty="0"/>
              <a:t>9 hours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15 years old </a:t>
            </a:r>
            <a:r>
              <a:rPr lang="en-GB" sz="2000" b="1" dirty="0"/>
              <a:t>- </a:t>
            </a:r>
            <a:r>
              <a:rPr lang="en-GB" sz="2000" dirty="0"/>
              <a:t>9 hours</a:t>
            </a:r>
          </a:p>
          <a:p>
            <a:pPr>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chemeClr val="accent6">
                    <a:lumMod val="75000"/>
                  </a:schemeClr>
                </a:solidFill>
              </a:rPr>
              <a:t>16 years old </a:t>
            </a:r>
            <a:r>
              <a:rPr lang="en-GB" sz="2000" b="1" dirty="0"/>
              <a:t>- </a:t>
            </a:r>
            <a:r>
              <a:rPr lang="en-GB" sz="2000" dirty="0"/>
              <a:t>9 hours</a:t>
            </a:r>
            <a:endParaRPr lang="en-GB" sz="2000" dirty="0">
              <a:effectLst/>
            </a:endParaRPr>
          </a:p>
        </p:txBody>
      </p:sp>
      <p:sp>
        <p:nvSpPr>
          <p:cNvPr id="9" name="Rectangle 8">
            <a:extLst>
              <a:ext uri="{FF2B5EF4-FFF2-40B4-BE49-F238E27FC236}">
                <a16:creationId xmlns:a16="http://schemas.microsoft.com/office/drawing/2014/main" id="{08FE1065-7268-4CA5-AED2-AC831B5E1384}"/>
              </a:ext>
            </a:extLst>
          </p:cNvPr>
          <p:cNvSpPr/>
          <p:nvPr/>
        </p:nvSpPr>
        <p:spPr>
          <a:xfrm>
            <a:off x="-128274" y="754688"/>
            <a:ext cx="6594087" cy="830997"/>
          </a:xfrm>
          <a:prstGeom prst="rect">
            <a:avLst/>
          </a:prstGeom>
        </p:spPr>
        <p:txBody>
          <a:bodyPr wrap="square">
            <a:spAutoFit/>
          </a:bodyPr>
          <a:lstStyle/>
          <a:p>
            <a:pPr algn="ctr"/>
            <a:r>
              <a:rPr lang="en-GB" sz="2400" b="1" dirty="0">
                <a:solidFill>
                  <a:srgbClr val="222222"/>
                </a:solidFill>
              </a:rPr>
              <a:t>NHS Recommended </a:t>
            </a:r>
          </a:p>
          <a:p>
            <a:pPr algn="ctr"/>
            <a:r>
              <a:rPr lang="en-GB" sz="2400" b="1" dirty="0">
                <a:solidFill>
                  <a:srgbClr val="222222"/>
                </a:solidFill>
              </a:rPr>
              <a:t>Sleep Times for Night Time</a:t>
            </a:r>
            <a:endParaRPr lang="en-GB" b="0" i="0" dirty="0">
              <a:solidFill>
                <a:srgbClr val="222222"/>
              </a:solidFill>
              <a:effectLst/>
              <a:latin typeface="Open Sans"/>
            </a:endParaRPr>
          </a:p>
        </p:txBody>
      </p:sp>
      <p:pic>
        <p:nvPicPr>
          <p:cNvPr id="2050" name="Picture 2" descr="Sleep Clipart Free Sleep Clip Art Free Clipart Panda - Clip Art ...">
            <a:extLst>
              <a:ext uri="{FF2B5EF4-FFF2-40B4-BE49-F238E27FC236}">
                <a16:creationId xmlns:a16="http://schemas.microsoft.com/office/drawing/2014/main" id="{6931FEE4-F735-41DB-AD82-15C29C94BA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88277">
            <a:off x="5406939" y="764318"/>
            <a:ext cx="1847864" cy="135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1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D8903BC6-6C8C-49B6-9387-21373B56D844}"/>
              </a:ext>
            </a:extLst>
          </p:cNvPr>
          <p:cNvSpPr/>
          <p:nvPr/>
        </p:nvSpPr>
        <p:spPr>
          <a:xfrm>
            <a:off x="1254564" y="1844824"/>
            <a:ext cx="5837716" cy="830997"/>
          </a:xfrm>
          <a:prstGeom prst="rect">
            <a:avLst/>
          </a:prstGeom>
        </p:spPr>
        <p:txBody>
          <a:bodyPr wrap="square">
            <a:spAutoFit/>
          </a:bodyPr>
          <a:lstStyle/>
          <a:p>
            <a:pPr algn="ctr"/>
            <a:r>
              <a:rPr lang="en-GB" sz="2400" dirty="0"/>
              <a:t>For young people, not getting enough sleep might be caused by:</a:t>
            </a:r>
          </a:p>
        </p:txBody>
      </p:sp>
      <p:sp>
        <p:nvSpPr>
          <p:cNvPr id="7" name="Rectangle 6">
            <a:extLst>
              <a:ext uri="{FF2B5EF4-FFF2-40B4-BE49-F238E27FC236}">
                <a16:creationId xmlns:a16="http://schemas.microsoft.com/office/drawing/2014/main" id="{CF080AA0-13DC-405C-9128-EDB919BB1722}"/>
              </a:ext>
            </a:extLst>
          </p:cNvPr>
          <p:cNvSpPr/>
          <p:nvPr/>
        </p:nvSpPr>
        <p:spPr>
          <a:xfrm>
            <a:off x="1127080" y="952717"/>
            <a:ext cx="5965200" cy="461665"/>
          </a:xfrm>
          <a:prstGeom prst="rect">
            <a:avLst/>
          </a:prstGeom>
        </p:spPr>
        <p:txBody>
          <a:bodyPr wrap="square">
            <a:spAutoFit/>
          </a:bodyPr>
          <a:lstStyle/>
          <a:p>
            <a:r>
              <a:rPr lang="en-GB" sz="2400" b="1" dirty="0"/>
              <a:t>What gets in the way of a good night’s sleep?</a:t>
            </a:r>
          </a:p>
        </p:txBody>
      </p:sp>
      <p:sp>
        <p:nvSpPr>
          <p:cNvPr id="8" name="TextBox 7">
            <a:extLst>
              <a:ext uri="{FF2B5EF4-FFF2-40B4-BE49-F238E27FC236}">
                <a16:creationId xmlns:a16="http://schemas.microsoft.com/office/drawing/2014/main" id="{A0A56B49-EC58-424F-BA2C-4A695344D505}"/>
              </a:ext>
            </a:extLst>
          </p:cNvPr>
          <p:cNvSpPr txBox="1"/>
          <p:nvPr/>
        </p:nvSpPr>
        <p:spPr>
          <a:xfrm>
            <a:off x="4329601" y="3870340"/>
            <a:ext cx="2785768" cy="2308324"/>
          </a:xfrm>
          <a:prstGeom prst="rect">
            <a:avLst/>
          </a:prstGeom>
          <a:noFill/>
        </p:spPr>
        <p:txBody>
          <a:bodyPr wrap="square" rtlCol="0">
            <a:spAutoFit/>
          </a:bodyPr>
          <a:lstStyle/>
          <a:p>
            <a:pPr algn="ctr"/>
            <a:r>
              <a:rPr lang="en-GB" sz="2400" b="1" dirty="0"/>
              <a:t>Biological factors: </a:t>
            </a:r>
          </a:p>
          <a:p>
            <a:pPr algn="ctr"/>
            <a:r>
              <a:rPr lang="en-GB" sz="2400" dirty="0"/>
              <a:t>such as puberty, changes in your body clock and the  delayed release of melatonin.</a:t>
            </a:r>
          </a:p>
        </p:txBody>
      </p:sp>
      <p:sp>
        <p:nvSpPr>
          <p:cNvPr id="9" name="Rectangle 8">
            <a:extLst>
              <a:ext uri="{FF2B5EF4-FFF2-40B4-BE49-F238E27FC236}">
                <a16:creationId xmlns:a16="http://schemas.microsoft.com/office/drawing/2014/main" id="{4956178C-8FD3-4123-B2AC-BA8BCF21D660}"/>
              </a:ext>
            </a:extLst>
          </p:cNvPr>
          <p:cNvSpPr/>
          <p:nvPr/>
        </p:nvSpPr>
        <p:spPr>
          <a:xfrm>
            <a:off x="1127081" y="3870340"/>
            <a:ext cx="2868856" cy="2677656"/>
          </a:xfrm>
          <a:prstGeom prst="rect">
            <a:avLst/>
          </a:prstGeom>
        </p:spPr>
        <p:txBody>
          <a:bodyPr wrap="square">
            <a:spAutoFit/>
          </a:bodyPr>
          <a:lstStyle/>
          <a:p>
            <a:pPr algn="ctr"/>
            <a:r>
              <a:rPr lang="en-GB" sz="2400" b="1" dirty="0"/>
              <a:t>Environmental factors: </a:t>
            </a:r>
            <a:r>
              <a:rPr lang="en-GB" sz="2400" dirty="0"/>
              <a:t>such as social pressure, school workload, use of electronic devices, or using alcohol or other drugs.  </a:t>
            </a:r>
          </a:p>
        </p:txBody>
      </p:sp>
      <p:pic>
        <p:nvPicPr>
          <p:cNvPr id="11" name="Picture 2" descr="Sad Man With Acne On The Face. Pimple On The Face. Dermatology.. Royalty  Free Cliparts, Vectors, And Stock Illustration. Image 127434620.">
            <a:extLst>
              <a:ext uri="{FF2B5EF4-FFF2-40B4-BE49-F238E27FC236}">
                <a16:creationId xmlns:a16="http://schemas.microsoft.com/office/drawing/2014/main" id="{8B836317-8F8D-45D9-BAB8-BD5A1F518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7671" y="2824567"/>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sspng Social Media Logo Social Network Clip Art Transparent - Social  Media Clipart Transparent , Free Transparent Clipart - ClipartKey">
            <a:extLst>
              <a:ext uri="{FF2B5EF4-FFF2-40B4-BE49-F238E27FC236}">
                <a16:creationId xmlns:a16="http://schemas.microsoft.com/office/drawing/2014/main" id="{4C6A4C61-C6A1-44CD-B875-0E68B65410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4800" y="2924944"/>
            <a:ext cx="1008070" cy="94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3074" name="Picture 2" descr="About sleep and mental health | Mind, the mental health charity - help for  mental health problems | Mind, the mental health charity - help for mental  health problems">
            <a:extLst>
              <a:ext uri="{FF2B5EF4-FFF2-40B4-BE49-F238E27FC236}">
                <a16:creationId xmlns:a16="http://schemas.microsoft.com/office/drawing/2014/main" id="{4D3AC3F9-025B-4774-A483-97613C304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299" y="1153076"/>
            <a:ext cx="5413186" cy="49273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B734D51-C10D-4305-837D-469FDC8F418B}"/>
              </a:ext>
            </a:extLst>
          </p:cNvPr>
          <p:cNvSpPr/>
          <p:nvPr/>
        </p:nvSpPr>
        <p:spPr>
          <a:xfrm>
            <a:off x="1524450" y="783744"/>
            <a:ext cx="6095100" cy="738664"/>
          </a:xfrm>
          <a:prstGeom prst="rect">
            <a:avLst/>
          </a:prstGeom>
        </p:spPr>
        <p:txBody>
          <a:bodyPr wrap="square">
            <a:spAutoFit/>
          </a:bodyPr>
          <a:lstStyle/>
          <a:p>
            <a:r>
              <a:rPr lang="en-GB" sz="2400" b="1" dirty="0"/>
              <a:t>How does sleep affect our Mental Health?</a:t>
            </a:r>
          </a:p>
          <a:p>
            <a:endParaRPr lang="en-GB" dirty="0"/>
          </a:p>
        </p:txBody>
      </p:sp>
    </p:spTree>
    <p:extLst>
      <p:ext uri="{BB962C8B-B14F-4D97-AF65-F5344CB8AC3E}">
        <p14:creationId xmlns:p14="http://schemas.microsoft.com/office/powerpoint/2010/main" val="311184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C994823-FF20-4B67-92C5-8EC41588E091}"/>
              </a:ext>
            </a:extLst>
          </p:cNvPr>
          <p:cNvSpPr/>
          <p:nvPr/>
        </p:nvSpPr>
        <p:spPr>
          <a:xfrm>
            <a:off x="1159144" y="636525"/>
            <a:ext cx="6095100" cy="738664"/>
          </a:xfrm>
          <a:prstGeom prst="rect">
            <a:avLst/>
          </a:prstGeom>
        </p:spPr>
        <p:txBody>
          <a:bodyPr wrap="square">
            <a:spAutoFit/>
          </a:bodyPr>
          <a:lstStyle/>
          <a:p>
            <a:r>
              <a:rPr lang="en-GB" sz="2400" b="1" dirty="0"/>
              <a:t>What is affected by not getting enough sleep?</a:t>
            </a:r>
          </a:p>
          <a:p>
            <a:endParaRPr lang="en-GB" dirty="0"/>
          </a:p>
        </p:txBody>
      </p:sp>
      <p:sp>
        <p:nvSpPr>
          <p:cNvPr id="9" name="Star: 7 Points 8">
            <a:extLst>
              <a:ext uri="{FF2B5EF4-FFF2-40B4-BE49-F238E27FC236}">
                <a16:creationId xmlns:a16="http://schemas.microsoft.com/office/drawing/2014/main" id="{58A0E4F5-8E1B-4E29-91D0-B79E3CAD72AB}"/>
              </a:ext>
            </a:extLst>
          </p:cNvPr>
          <p:cNvSpPr/>
          <p:nvPr/>
        </p:nvSpPr>
        <p:spPr>
          <a:xfrm>
            <a:off x="1182358" y="1458636"/>
            <a:ext cx="2016224" cy="1637144"/>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Mood</a:t>
            </a:r>
          </a:p>
        </p:txBody>
      </p:sp>
      <p:sp>
        <p:nvSpPr>
          <p:cNvPr id="11" name="Star: 7 Points 10">
            <a:extLst>
              <a:ext uri="{FF2B5EF4-FFF2-40B4-BE49-F238E27FC236}">
                <a16:creationId xmlns:a16="http://schemas.microsoft.com/office/drawing/2014/main" id="{07B2D893-78AB-441B-8B60-604087EA0A15}"/>
              </a:ext>
            </a:extLst>
          </p:cNvPr>
          <p:cNvSpPr/>
          <p:nvPr/>
        </p:nvSpPr>
        <p:spPr>
          <a:xfrm>
            <a:off x="1254564" y="3845667"/>
            <a:ext cx="2016224" cy="1637144"/>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Behaviour</a:t>
            </a:r>
          </a:p>
        </p:txBody>
      </p:sp>
      <p:sp>
        <p:nvSpPr>
          <p:cNvPr id="12" name="Star: 7 Points 11">
            <a:extLst>
              <a:ext uri="{FF2B5EF4-FFF2-40B4-BE49-F238E27FC236}">
                <a16:creationId xmlns:a16="http://schemas.microsoft.com/office/drawing/2014/main" id="{CEEDE8BF-6962-43C3-86D9-3383B556CBEC}"/>
              </a:ext>
            </a:extLst>
          </p:cNvPr>
          <p:cNvSpPr/>
          <p:nvPr/>
        </p:nvSpPr>
        <p:spPr>
          <a:xfrm>
            <a:off x="3231484" y="2610428"/>
            <a:ext cx="2016224" cy="1637144"/>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Thinking</a:t>
            </a:r>
          </a:p>
        </p:txBody>
      </p:sp>
      <p:sp>
        <p:nvSpPr>
          <p:cNvPr id="13" name="Star: 7 Points 12">
            <a:extLst>
              <a:ext uri="{FF2B5EF4-FFF2-40B4-BE49-F238E27FC236}">
                <a16:creationId xmlns:a16="http://schemas.microsoft.com/office/drawing/2014/main" id="{51126121-1C08-4AE1-833C-E78EFC0945FD}"/>
              </a:ext>
            </a:extLst>
          </p:cNvPr>
          <p:cNvSpPr/>
          <p:nvPr/>
        </p:nvSpPr>
        <p:spPr>
          <a:xfrm>
            <a:off x="5237236" y="1458636"/>
            <a:ext cx="2016224" cy="1637144"/>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Academic Performance</a:t>
            </a:r>
          </a:p>
        </p:txBody>
      </p:sp>
      <p:sp>
        <p:nvSpPr>
          <p:cNvPr id="14" name="Star: 7 Points 13">
            <a:extLst>
              <a:ext uri="{FF2B5EF4-FFF2-40B4-BE49-F238E27FC236}">
                <a16:creationId xmlns:a16="http://schemas.microsoft.com/office/drawing/2014/main" id="{84363E8C-D558-4469-9B5E-A9A7A1863F93}"/>
              </a:ext>
            </a:extLst>
          </p:cNvPr>
          <p:cNvSpPr/>
          <p:nvPr/>
        </p:nvSpPr>
        <p:spPr>
          <a:xfrm>
            <a:off x="5196571" y="3845667"/>
            <a:ext cx="2016224" cy="1637144"/>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Athletic Performance</a:t>
            </a:r>
          </a:p>
        </p:txBody>
      </p:sp>
    </p:spTree>
    <p:extLst>
      <p:ext uri="{BB962C8B-B14F-4D97-AF65-F5344CB8AC3E}">
        <p14:creationId xmlns:p14="http://schemas.microsoft.com/office/powerpoint/2010/main" val="32110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220000FD-9D18-4837-AD48-5FFA2F886459}"/>
              </a:ext>
            </a:extLst>
          </p:cNvPr>
          <p:cNvSpPr/>
          <p:nvPr/>
        </p:nvSpPr>
        <p:spPr>
          <a:xfrm>
            <a:off x="789267" y="783744"/>
            <a:ext cx="6594087" cy="461665"/>
          </a:xfrm>
          <a:prstGeom prst="rect">
            <a:avLst/>
          </a:prstGeom>
        </p:spPr>
        <p:txBody>
          <a:bodyPr wrap="square">
            <a:spAutoFit/>
          </a:bodyPr>
          <a:lstStyle/>
          <a:p>
            <a:pPr algn="ctr"/>
            <a:r>
              <a:rPr lang="en-GB" sz="2400" b="1" i="0" dirty="0">
                <a:solidFill>
                  <a:srgbClr val="222222"/>
                </a:solidFill>
                <a:effectLst/>
                <a:latin typeface="Open Sans"/>
              </a:rPr>
              <a:t>Benefits of Good Sleep Hygiene</a:t>
            </a:r>
            <a:endParaRPr lang="en-GB" b="0" i="0" dirty="0">
              <a:solidFill>
                <a:srgbClr val="222222"/>
              </a:solidFill>
              <a:effectLst/>
              <a:latin typeface="Open Sans"/>
            </a:endParaRPr>
          </a:p>
        </p:txBody>
      </p:sp>
      <p:sp>
        <p:nvSpPr>
          <p:cNvPr id="6" name="Rectangle 5">
            <a:extLst>
              <a:ext uri="{FF2B5EF4-FFF2-40B4-BE49-F238E27FC236}">
                <a16:creationId xmlns:a16="http://schemas.microsoft.com/office/drawing/2014/main" id="{1F37E717-16CB-411E-9235-00712385169A}"/>
              </a:ext>
            </a:extLst>
          </p:cNvPr>
          <p:cNvSpPr/>
          <p:nvPr/>
        </p:nvSpPr>
        <p:spPr>
          <a:xfrm>
            <a:off x="1637929" y="1536229"/>
            <a:ext cx="4572000" cy="4093428"/>
          </a:xfrm>
          <a:prstGeom prst="rect">
            <a:avLst/>
          </a:prstGeom>
        </p:spPr>
        <p:txBody>
          <a:bodyPr>
            <a:spAutoFit/>
          </a:bodyPr>
          <a:lstStyle/>
          <a:p>
            <a:pPr algn="ctr" fontAlgn="base"/>
            <a:r>
              <a:rPr lang="en-GB" sz="2000" dirty="0">
                <a:solidFill>
                  <a:srgbClr val="444444"/>
                </a:solidFill>
              </a:rPr>
              <a:t>Have spot-free skin</a:t>
            </a:r>
          </a:p>
          <a:p>
            <a:pPr algn="ctr" fontAlgn="base"/>
            <a:endParaRPr lang="en-GB" sz="2000" dirty="0">
              <a:solidFill>
                <a:srgbClr val="444444"/>
              </a:solidFill>
            </a:endParaRPr>
          </a:p>
          <a:p>
            <a:pPr algn="ctr" fontAlgn="base"/>
            <a:r>
              <a:rPr lang="en-GB" sz="2000" dirty="0">
                <a:solidFill>
                  <a:srgbClr val="444444"/>
                </a:solidFill>
              </a:rPr>
              <a:t>Maintain a healthy weight</a:t>
            </a:r>
          </a:p>
          <a:p>
            <a:pPr algn="ctr" fontAlgn="base"/>
            <a:endParaRPr lang="en-GB" sz="2000" dirty="0">
              <a:solidFill>
                <a:srgbClr val="444444"/>
              </a:solidFill>
            </a:endParaRPr>
          </a:p>
          <a:p>
            <a:pPr algn="ctr" fontAlgn="base"/>
            <a:r>
              <a:rPr lang="en-GB" sz="2000" dirty="0">
                <a:solidFill>
                  <a:srgbClr val="444444"/>
                </a:solidFill>
              </a:rPr>
              <a:t>Grow</a:t>
            </a:r>
          </a:p>
          <a:p>
            <a:pPr algn="ctr" fontAlgn="base"/>
            <a:endParaRPr lang="en-GB" sz="2000" dirty="0">
              <a:solidFill>
                <a:srgbClr val="444444"/>
              </a:solidFill>
            </a:endParaRPr>
          </a:p>
          <a:p>
            <a:pPr algn="ctr" fontAlgn="base"/>
            <a:r>
              <a:rPr lang="en-GB" sz="2000" dirty="0">
                <a:solidFill>
                  <a:srgbClr val="444444"/>
                </a:solidFill>
              </a:rPr>
              <a:t>Have more energy</a:t>
            </a:r>
          </a:p>
          <a:p>
            <a:pPr algn="ctr" fontAlgn="base"/>
            <a:endParaRPr lang="en-GB" sz="2000" dirty="0">
              <a:solidFill>
                <a:srgbClr val="444444"/>
              </a:solidFill>
            </a:endParaRPr>
          </a:p>
          <a:p>
            <a:pPr algn="ctr" fontAlgn="base"/>
            <a:r>
              <a:rPr lang="en-GB" sz="2000" dirty="0">
                <a:solidFill>
                  <a:srgbClr val="444444"/>
                </a:solidFill>
              </a:rPr>
              <a:t>Remember information for exams</a:t>
            </a:r>
          </a:p>
          <a:p>
            <a:pPr algn="ctr" fontAlgn="base"/>
            <a:endParaRPr lang="en-GB" sz="2000" dirty="0">
              <a:solidFill>
                <a:srgbClr val="444444"/>
              </a:solidFill>
            </a:endParaRPr>
          </a:p>
          <a:p>
            <a:pPr algn="ctr" fontAlgn="base"/>
            <a:r>
              <a:rPr lang="en-GB" sz="2000" dirty="0">
                <a:solidFill>
                  <a:srgbClr val="444444"/>
                </a:solidFill>
              </a:rPr>
              <a:t>Concentrate at school</a:t>
            </a:r>
          </a:p>
          <a:p>
            <a:pPr algn="ctr" fontAlgn="base"/>
            <a:endParaRPr lang="en-GB" sz="2000" dirty="0">
              <a:solidFill>
                <a:srgbClr val="444444"/>
              </a:solidFill>
            </a:endParaRPr>
          </a:p>
          <a:p>
            <a:pPr algn="ctr" fontAlgn="base"/>
            <a:r>
              <a:rPr lang="en-GB" sz="2000" b="0" i="0" dirty="0">
                <a:solidFill>
                  <a:srgbClr val="444444"/>
                </a:solidFill>
                <a:effectLst/>
              </a:rPr>
              <a:t>Cope better with </a:t>
            </a:r>
            <a:r>
              <a:rPr lang="en-GB" sz="2000" dirty="0">
                <a:solidFill>
                  <a:srgbClr val="444444"/>
                </a:solidFill>
              </a:rPr>
              <a:t>general stress</a:t>
            </a:r>
            <a:endParaRPr lang="en-GB" sz="2000" b="0" i="0" dirty="0">
              <a:solidFill>
                <a:srgbClr val="444444"/>
              </a:solidFill>
              <a:effectLst/>
            </a:endParaRPr>
          </a:p>
        </p:txBody>
      </p:sp>
    </p:spTree>
    <p:extLst>
      <p:ext uri="{BB962C8B-B14F-4D97-AF65-F5344CB8AC3E}">
        <p14:creationId xmlns:p14="http://schemas.microsoft.com/office/powerpoint/2010/main" val="16721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Online Media 5" title="Sleep Problems | Voice Box | Childline">
            <a:hlinkClick r:id="" action="ppaction://media"/>
            <a:extLst>
              <a:ext uri="{FF2B5EF4-FFF2-40B4-BE49-F238E27FC236}">
                <a16:creationId xmlns:a16="http://schemas.microsoft.com/office/drawing/2014/main" id="{EB4B3A98-8E73-4763-9808-2390EFBC64C9}"/>
              </a:ext>
            </a:extLst>
          </p:cNvPr>
          <p:cNvPicPr>
            <a:picLocks noRot="1" noChangeAspect="1"/>
          </p:cNvPicPr>
          <p:nvPr>
            <a:videoFile r:link="rId1"/>
          </p:nvPr>
        </p:nvPicPr>
        <p:blipFill>
          <a:blip r:embed="rId8"/>
          <a:stretch>
            <a:fillRect/>
          </a:stretch>
        </p:blipFill>
        <p:spPr>
          <a:xfrm>
            <a:off x="1254564" y="1556792"/>
            <a:ext cx="5832648" cy="3280865"/>
          </a:xfrm>
          <a:prstGeom prst="rect">
            <a:avLst/>
          </a:prstGeom>
        </p:spPr>
      </p:pic>
    </p:spTree>
    <p:extLst>
      <p:ext uri="{BB962C8B-B14F-4D97-AF65-F5344CB8AC3E}">
        <p14:creationId xmlns:p14="http://schemas.microsoft.com/office/powerpoint/2010/main" val="4106277567"/>
      </p:ext>
    </p:extLst>
  </p:cSld>
  <p:clrMapOvr>
    <a:masterClrMapping/>
  </p:clrMapOvr>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341</TotalTime>
  <Words>2803</Words>
  <Application>Microsoft Office PowerPoint</Application>
  <PresentationFormat>On-screen Show (4:3)</PresentationFormat>
  <Paragraphs>324</Paragraphs>
  <Slides>17</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Sans</vt:lpstr>
      <vt:lpstr>Be You presentation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Slater Melanie (RTF) NHCT</cp:lastModifiedBy>
  <cp:revision>44</cp:revision>
  <dcterms:created xsi:type="dcterms:W3CDTF">2020-01-21T09:22:57Z</dcterms:created>
  <dcterms:modified xsi:type="dcterms:W3CDTF">2020-09-16T12:24:26Z</dcterms:modified>
</cp:coreProperties>
</file>