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8" r:id="rId8"/>
    <p:sldId id="269" r:id="rId9"/>
    <p:sldId id="270"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19" autoAdjust="0"/>
  </p:normalViewPr>
  <p:slideViewPr>
    <p:cSldViewPr>
      <p:cViewPr varScale="1">
        <p:scale>
          <a:sx n="56" d="100"/>
          <a:sy n="56" d="100"/>
        </p:scale>
        <p:origin x="-155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06/08/2020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Today we are going to talk about worries, can anyone tell me what a worry is?</a:t>
            </a:r>
          </a:p>
          <a:p>
            <a:r>
              <a:rPr lang="en-GB" baseline="0" dirty="0" smtClean="0"/>
              <a:t>Class discussion. </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we name theses feelings? Hand</a:t>
            </a:r>
            <a:r>
              <a:rPr lang="en-GB" baseline="0" dirty="0" smtClean="0"/>
              <a:t> up?</a:t>
            </a:r>
          </a:p>
          <a:p>
            <a:r>
              <a:rPr lang="en-GB" baseline="0" dirty="0" smtClean="0"/>
              <a:t>Lets play heads down thumbs up, but it will be a little different today… I would like everyone to put the heads down gently on the table resting on their arms and I will call out a feeling and what I want you to try is to show that feeling face to your table/partner/ teacher.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a:t>
            </a:r>
            <a:r>
              <a:rPr lang="en-GB" baseline="0" dirty="0" err="1" smtClean="0"/>
              <a:t>CeCe</a:t>
            </a:r>
            <a:r>
              <a:rPr lang="en-GB" baseline="0" dirty="0" smtClean="0"/>
              <a:t>, she has lots of worries as we can see, can anyone show their hands if they have ever had the same worrying thoughts as </a:t>
            </a:r>
            <a:r>
              <a:rPr lang="en-GB" baseline="0" dirty="0" err="1" smtClean="0"/>
              <a:t>CeCe</a:t>
            </a:r>
            <a:r>
              <a:rPr lang="en-GB" baseline="0" dirty="0" smtClean="0"/>
              <a:t>?</a:t>
            </a:r>
          </a:p>
          <a:p>
            <a:endParaRPr lang="en-GB" baseline="0" dirty="0" smtClean="0"/>
          </a:p>
          <a:p>
            <a:r>
              <a:rPr lang="en-GB" baseline="0" dirty="0" smtClean="0"/>
              <a:t> On your post its can you write down a worry that you might have had or are having now…… here is my worry box and what we will start in class is this worry box where you can post a worry if you have one and your name and we will make time throughout the day to have a chat about it and to see what positive solutions we can come up with. (optional) </a:t>
            </a:r>
          </a:p>
          <a:p>
            <a:r>
              <a:rPr lang="en-GB" baseline="0" dirty="0" smtClean="0"/>
              <a:t>Now lets have a look what worry might look like?.....</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Have image printed out and placed on group tables, ask children to write on post its, what they can see and why do they think she might be worried?</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a:t>
            </a:r>
            <a:r>
              <a:rPr lang="en-GB" baseline="0" dirty="0" err="1" smtClean="0"/>
              <a:t>CeCe</a:t>
            </a:r>
            <a:r>
              <a:rPr lang="en-GB" baseline="0" dirty="0" smtClean="0"/>
              <a:t> again…. One of her worries was that she had to stand up in front of her class and show her work. Even though the teacher asked </a:t>
            </a:r>
            <a:r>
              <a:rPr lang="en-GB" baseline="0" dirty="0" err="1" smtClean="0"/>
              <a:t>CeCe</a:t>
            </a:r>
            <a:r>
              <a:rPr lang="en-GB" baseline="0" dirty="0" smtClean="0"/>
              <a:t> to show everyone because she was impressed with her work, this didn’t make </a:t>
            </a:r>
            <a:r>
              <a:rPr lang="en-GB" baseline="0" dirty="0" err="1" smtClean="0"/>
              <a:t>CeCe</a:t>
            </a:r>
            <a:r>
              <a:rPr lang="en-GB" baseline="0" dirty="0" smtClean="0"/>
              <a:t> feel great she was very worried and her body started to show signs of worry such as …. (read </a:t>
            </a:r>
            <a:r>
              <a:rPr lang="en-GB" baseline="0" dirty="0" err="1" smtClean="0"/>
              <a:t>powerpoint</a:t>
            </a:r>
            <a:r>
              <a:rPr lang="en-GB" baseline="0" dirty="0" smtClean="0"/>
              <a:t>)</a:t>
            </a:r>
          </a:p>
          <a:p>
            <a:endParaRPr lang="en-GB" baseline="0" dirty="0" smtClean="0"/>
          </a:p>
          <a:p>
            <a:r>
              <a:rPr lang="en-GB" baseline="0" dirty="0" smtClean="0"/>
              <a:t>Now we are going to create our own characters to see what other physical feeling we may have when we are worried. </a:t>
            </a:r>
          </a:p>
          <a:p>
            <a:r>
              <a:rPr lang="en-GB" baseline="0" dirty="0" smtClean="0"/>
              <a:t>Each group has a large piece of wallpaper, big enough to fit a child from the group. </a:t>
            </a:r>
          </a:p>
          <a:p>
            <a:endParaRPr lang="en-GB" baseline="0" dirty="0" smtClean="0"/>
          </a:p>
          <a:p>
            <a:r>
              <a:rPr lang="en-GB" baseline="0" dirty="0" smtClean="0"/>
              <a:t>Ask the child to lay on the paper and the group draw around them, you give each group an envelope with a character and a possible worry inside.</a:t>
            </a:r>
          </a:p>
          <a:p>
            <a:r>
              <a:rPr lang="en-GB" baseline="0" dirty="0" smtClean="0"/>
              <a:t>can they design their young person and label the drawing with post its of possible feelings. </a:t>
            </a:r>
          </a:p>
          <a:p>
            <a:endParaRPr lang="en-GB" baseline="0" dirty="0" smtClean="0"/>
          </a:p>
          <a:p>
            <a:r>
              <a:rPr lang="en-GB" baseline="0" dirty="0" smtClean="0"/>
              <a:t>Second option to have individual pieces of paper with an outline of a body and the table is given the envelope again and they all individually label the character and design what the character might look like. </a:t>
            </a:r>
          </a:p>
          <a:p>
            <a:r>
              <a:rPr lang="en-GB" baseline="0" dirty="0" smtClean="0"/>
              <a:t>This is great for communication, </a:t>
            </a:r>
          </a:p>
          <a:p>
            <a:pPr marL="171450" indent="-171450">
              <a:buFont typeface="Arial" panose="020B0604020202020204" pitchFamily="34" charset="0"/>
              <a:buChar char="•"/>
            </a:pPr>
            <a:r>
              <a:rPr lang="en-GB" baseline="0" dirty="0" smtClean="0"/>
              <a:t>do they say the same things? </a:t>
            </a:r>
          </a:p>
          <a:p>
            <a:pPr marL="171450" indent="-171450">
              <a:buFont typeface="Arial" panose="020B0604020202020204" pitchFamily="34" charset="0"/>
              <a:buChar char="•"/>
            </a:pPr>
            <a:r>
              <a:rPr lang="en-GB" baseline="0" dirty="0" smtClean="0"/>
              <a:t>Did one person write a feeling but others have not?</a:t>
            </a:r>
          </a:p>
          <a:p>
            <a:pPr marL="171450" indent="-171450">
              <a:buFont typeface="Arial" panose="020B0604020202020204" pitchFamily="34" charset="0"/>
              <a:buChar char="•"/>
            </a:pPr>
            <a:r>
              <a:rPr lang="en-GB" baseline="0" dirty="0" smtClean="0"/>
              <a:t>Display them in classroom if possible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Staff member to hold up character and read through with class/ if group are confident would they like to show it to the class?</a:t>
            </a:r>
          </a:p>
          <a:p>
            <a:pPr marL="0" indent="0">
              <a:buFont typeface="Arial" panose="020B0604020202020204" pitchFamily="34" charset="0"/>
              <a:buNone/>
            </a:pPr>
            <a:r>
              <a:rPr lang="en-GB" baseline="0" dirty="0" smtClean="0"/>
              <a:t>Spend time on this as a lot of conversation will come from it. </a:t>
            </a:r>
          </a:p>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how can we possibly help </a:t>
            </a:r>
            <a:r>
              <a:rPr lang="en-GB" baseline="0" dirty="0" err="1" smtClean="0"/>
              <a:t>CeCe</a:t>
            </a:r>
            <a:endParaRPr lang="en-GB" baseline="0" dirty="0" smtClean="0"/>
          </a:p>
          <a:p>
            <a:endParaRPr lang="en-GB" baseline="0" dirty="0" smtClean="0"/>
          </a:p>
          <a:p>
            <a:r>
              <a:rPr lang="en-GB" baseline="0" dirty="0" smtClean="0"/>
              <a:t>There are many things we can to do to help with the worries, we can … (read </a:t>
            </a:r>
            <a:r>
              <a:rPr lang="en-GB" baseline="0" dirty="0" err="1" smtClean="0"/>
              <a:t>powerpoint</a:t>
            </a:r>
            <a:r>
              <a:rPr lang="en-GB" baseline="0" dirty="0" smtClean="0"/>
              <a:t>)</a:t>
            </a:r>
          </a:p>
          <a:p>
            <a:endParaRPr lang="en-GB" baseline="0" dirty="0" smtClean="0"/>
          </a:p>
          <a:p>
            <a:r>
              <a:rPr lang="en-GB" baseline="0" dirty="0" smtClean="0"/>
              <a:t>Now with our worry characters that we made before … and looking at the worry they had can we come with ideas to help them with that worry?</a:t>
            </a:r>
          </a:p>
          <a:p>
            <a:r>
              <a:rPr lang="en-GB" baseline="0" dirty="0" smtClean="0"/>
              <a:t>What would you suggest? …. Write on a different colour post its. </a:t>
            </a:r>
          </a:p>
          <a:p>
            <a:endParaRPr lang="en-GB" baseline="0" dirty="0" smtClean="0"/>
          </a:p>
          <a:p>
            <a:r>
              <a:rPr lang="en-GB" baseline="0" dirty="0" smtClean="0"/>
              <a:t>Go through them as a class, teacher taking lead unless again the children feel confident to do so. </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Ok so now we've gone through, what a worry is, types of worries, what worry looks like and what we can do to help ourselves and others if worries takeover. </a:t>
            </a:r>
          </a:p>
          <a:p>
            <a:r>
              <a:rPr lang="en-GB" baseline="0" dirty="0" smtClean="0"/>
              <a:t>Now the last activity can you write on another post it (different colour) who you might go to talk to if you were worried and add it to your characters? </a:t>
            </a:r>
          </a:p>
          <a:p>
            <a:endParaRPr lang="en-GB" baseline="0" dirty="0" smtClean="0"/>
          </a:p>
          <a:p>
            <a:r>
              <a:rPr lang="en-GB" baseline="0" dirty="0" smtClean="0"/>
              <a:t>Final discussion going through a couple of the characters such as…. “ok this is </a:t>
            </a:r>
            <a:r>
              <a:rPr lang="en-GB" baseline="0" dirty="0" err="1" smtClean="0"/>
              <a:t>suzie</a:t>
            </a:r>
            <a:r>
              <a:rPr lang="en-GB" baseline="0" dirty="0" smtClean="0"/>
              <a:t>, her worry is that she will fail in a test at school. The group decided she felt (read post its)…. The group came up with different ways to help with that worry which were (read Post its)….. We also had great ideas of who we could talk to such as (read post its)…….</a:t>
            </a:r>
          </a:p>
          <a:p>
            <a:r>
              <a:rPr lang="en-GB" baseline="0" dirty="0" smtClean="0"/>
              <a:t>We worked together today to look at a problem and find positive solutions. WELL DONE!!!!</a:t>
            </a:r>
          </a:p>
          <a:p>
            <a:r>
              <a:rPr lang="en-GB" baseline="0" dirty="0" smtClean="0"/>
              <a:t>( you could </a:t>
            </a:r>
            <a:r>
              <a:rPr lang="en-GB" baseline="0" dirty="0" err="1" smtClean="0"/>
              <a:t>possibley</a:t>
            </a:r>
            <a:r>
              <a:rPr lang="en-GB" baseline="0" dirty="0" smtClean="0"/>
              <a:t> ask the children if they know who they could go to if they have a problem in school? Plus you might want to go over the worry box mentioned earlier in the power point. The worry box/worry time is a CBT approach that we use to help children share and be able to have quality time with a trusted adult to share. (this is optional) </a:t>
            </a:r>
          </a:p>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354797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06/08/2020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06/08/2020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06/08/2020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06/08/2020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06/08/2020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06/08/2020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06/08/2020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6.jp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974802" y="2368866"/>
            <a:ext cx="3484316" cy="1021716"/>
          </a:xfrm>
          <a:prstGeom prst="rect">
            <a:avLst/>
          </a:prstGeom>
        </p:spPr>
      </p:pic>
      <p:sp>
        <p:nvSpPr>
          <p:cNvPr id="17" name="TextBox 16"/>
          <p:cNvSpPr txBox="1"/>
          <p:nvPr/>
        </p:nvSpPr>
        <p:spPr>
          <a:xfrm>
            <a:off x="1907704" y="3645024"/>
            <a:ext cx="3672408" cy="1077218"/>
          </a:xfrm>
          <a:prstGeom prst="rect">
            <a:avLst/>
          </a:prstGeom>
          <a:noFill/>
        </p:spPr>
        <p:txBody>
          <a:bodyPr wrap="square" rtlCol="0">
            <a:spAutoFit/>
          </a:bodyPr>
          <a:lstStyle/>
          <a:p>
            <a:pPr algn="ctr"/>
            <a:r>
              <a:rPr lang="en-GB" sz="3200" b="1" dirty="0" smtClean="0">
                <a:solidFill>
                  <a:schemeClr val="bg1"/>
                </a:solidFill>
                <a:latin typeface="Twinkl" panose="020B0604020202020204" pitchFamily="2" charset="0"/>
                <a:cs typeface="Arial" panose="020B0604020202020204" pitchFamily="34" charset="0"/>
              </a:rPr>
              <a:t>I Am Feeling Worried </a:t>
            </a:r>
            <a:r>
              <a:rPr lang="en-GB" sz="3200" b="1" dirty="0" smtClean="0">
                <a:solidFill>
                  <a:schemeClr val="bg1"/>
                </a:solidFill>
                <a:latin typeface="Twinkl" panose="020B0604020202020204" pitchFamily="2" charset="0"/>
                <a:cs typeface="Arial" panose="020B0604020202020204" pitchFamily="34" charset="0"/>
              </a:rPr>
              <a:t> </a:t>
            </a:r>
            <a:endParaRPr lang="en-GB" sz="3200" b="1" dirty="0">
              <a:solidFill>
                <a:schemeClr val="bg1"/>
              </a:solidFill>
              <a:latin typeface="Twinkl" panose="020B0604020202020204" pitchFamily="2" charset="0"/>
              <a:cs typeface="Arial" panose="020B0604020202020204" pitchFamily="34" charset="0"/>
            </a:endParaRPr>
          </a:p>
        </p:txBody>
      </p:sp>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Tree>
    <p:extLst>
      <p:ext uri="{BB962C8B-B14F-4D97-AF65-F5344CB8AC3E}">
        <p14:creationId xmlns:p14="http://schemas.microsoft.com/office/powerpoint/2010/main" val="398147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248" t="23119" r="54574" b="27811"/>
          <a:stretch/>
        </p:blipFill>
        <p:spPr bwMode="auto">
          <a:xfrm>
            <a:off x="2123728" y="2132856"/>
            <a:ext cx="3908578" cy="364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30062" y="783744"/>
            <a:ext cx="6162218" cy="1200329"/>
          </a:xfrm>
          <a:prstGeom prst="rect">
            <a:avLst/>
          </a:prstGeom>
          <a:noFill/>
        </p:spPr>
        <p:txBody>
          <a:bodyPr wrap="square" rtlCol="0">
            <a:spAutoFit/>
          </a:bodyPr>
          <a:lstStyle/>
          <a:p>
            <a:pPr algn="ctr"/>
            <a:r>
              <a:rPr lang="en-GB" sz="7200" b="1" dirty="0" smtClean="0">
                <a:latin typeface="Bradley Hand ITC" panose="03070402050302030203" pitchFamily="66" charset="0"/>
              </a:rPr>
              <a:t>Thankyou</a:t>
            </a:r>
            <a:r>
              <a:rPr lang="en-GB" dirty="0" smtClean="0"/>
              <a:t> </a:t>
            </a:r>
            <a:endParaRPr lang="en-GB" dirty="0"/>
          </a:p>
        </p:txBody>
      </p:sp>
    </p:spTree>
    <p:extLst>
      <p:ext uri="{BB962C8B-B14F-4D97-AF65-F5344CB8AC3E}">
        <p14:creationId xmlns:p14="http://schemas.microsoft.com/office/powerpoint/2010/main" val="3197585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p:cNvSpPr txBox="1"/>
          <p:nvPr/>
        </p:nvSpPr>
        <p:spPr>
          <a:xfrm>
            <a:off x="179512" y="783744"/>
            <a:ext cx="7801383" cy="2308324"/>
          </a:xfrm>
          <a:prstGeom prst="rect">
            <a:avLst/>
          </a:prstGeom>
          <a:solidFill>
            <a:srgbClr val="FFC000"/>
          </a:solidFill>
        </p:spPr>
        <p:txBody>
          <a:bodyPr wrap="square" rtlCol="0">
            <a:spAutoFit/>
          </a:bodyPr>
          <a:lstStyle/>
          <a:p>
            <a:r>
              <a:rPr lang="en-GB" sz="7200" dirty="0" smtClean="0">
                <a:latin typeface="Twinkl" panose="020B0604020202020204" pitchFamily="2" charset="0"/>
              </a:rPr>
              <a:t>I Am Feeling </a:t>
            </a:r>
            <a:r>
              <a:rPr lang="en-GB" sz="7200" dirty="0">
                <a:latin typeface="Twinkl" panose="020B0604020202020204" pitchFamily="2" charset="0"/>
              </a:rPr>
              <a:t>W</a:t>
            </a:r>
            <a:r>
              <a:rPr lang="en-GB" sz="7200" dirty="0" smtClean="0">
                <a:latin typeface="Twinkl" panose="020B0604020202020204" pitchFamily="2" charset="0"/>
              </a:rPr>
              <a:t>orried </a:t>
            </a:r>
            <a:endParaRPr lang="en-GB" sz="7200" dirty="0">
              <a:latin typeface="Twinkl" panose="020B0604020202020204" pitchFamily="2" charset="0"/>
            </a:endParaRPr>
          </a:p>
        </p:txBody>
      </p:sp>
      <p:sp>
        <p:nvSpPr>
          <p:cNvPr id="11" name="Oval 10"/>
          <p:cNvSpPr/>
          <p:nvPr/>
        </p:nvSpPr>
        <p:spPr>
          <a:xfrm>
            <a:off x="4080203" y="1643128"/>
            <a:ext cx="4524245" cy="445016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1335" y="1831892"/>
            <a:ext cx="3205041" cy="34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3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p:cNvSpPr txBox="1"/>
          <p:nvPr/>
        </p:nvSpPr>
        <p:spPr>
          <a:xfrm>
            <a:off x="1835696" y="469120"/>
            <a:ext cx="3384376" cy="1015663"/>
          </a:xfrm>
          <a:prstGeom prst="rect">
            <a:avLst/>
          </a:prstGeom>
          <a:noFill/>
        </p:spPr>
        <p:txBody>
          <a:bodyPr wrap="square" rtlCol="0">
            <a:spAutoFit/>
          </a:bodyPr>
          <a:lstStyle/>
          <a:p>
            <a:endParaRPr lang="en-GB" sz="6000" dirty="0">
              <a:latin typeface="Comic Sans MS" panose="030F0702030302020204" pitchFamily="66" charset="0"/>
            </a:endParaRPr>
          </a:p>
        </p:txBody>
      </p:sp>
      <p:sp>
        <p:nvSpPr>
          <p:cNvPr id="12" name="Title 20"/>
          <p:cNvSpPr>
            <a:spLocks noGrp="1" noChangeArrowheads="1"/>
          </p:cNvSpPr>
          <p:nvPr>
            <p:ph type="title"/>
          </p:nvPr>
        </p:nvSpPr>
        <p:spPr>
          <a:xfrm>
            <a:off x="179512" y="188640"/>
            <a:ext cx="8220075" cy="993775"/>
          </a:xfrm>
        </p:spPr>
        <p:txBody>
          <a:bodyPr/>
          <a:lstStyle/>
          <a:p>
            <a:pPr eaLnBrk="1" hangingPunct="1"/>
            <a:r>
              <a:rPr lang="en-GB" altLang="en-US" sz="3600" dirty="0" smtClean="0"/>
              <a:t>How Are You Feeling?</a:t>
            </a:r>
          </a:p>
        </p:txBody>
      </p:sp>
      <p:sp>
        <p:nvSpPr>
          <p:cNvPr id="13" name="Rectangle 1"/>
          <p:cNvSpPr>
            <a:spLocks noChangeArrowheads="1"/>
          </p:cNvSpPr>
          <p:nvPr/>
        </p:nvSpPr>
        <p:spPr bwMode="auto">
          <a:xfrm>
            <a:off x="611560" y="1340768"/>
            <a:ext cx="77263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We have lots of different feelings every day. Sometimes the feelings feel good and sometimes they feel bad.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you get a feeling, try to name it and then decide what you can do with that feeling.</a:t>
            </a:r>
          </a:p>
        </p:txBody>
      </p:sp>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3286125"/>
            <a:ext cx="17383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975" y="3286125"/>
            <a:ext cx="17383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4713" y="3286125"/>
            <a:ext cx="17383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0038" y="3286125"/>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313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noChangeArrowheads="1"/>
          </p:cNvSpPr>
          <p:nvPr>
            <p:ph type="title"/>
          </p:nvPr>
        </p:nvSpPr>
        <p:spPr>
          <a:xfrm>
            <a:off x="457200" y="479425"/>
            <a:ext cx="8220075" cy="993775"/>
          </a:xfrm>
        </p:spPr>
        <p:txBody>
          <a:bodyPr/>
          <a:lstStyle/>
          <a:p>
            <a:pPr eaLnBrk="1" hangingPunct="1"/>
            <a:r>
              <a:rPr lang="en-GB" altLang="en-US" dirty="0" smtClean="0"/>
              <a:t>Feeling Worried</a:t>
            </a:r>
          </a:p>
        </p:txBody>
      </p:sp>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3670" y="2042965"/>
            <a:ext cx="31892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323528" y="1340768"/>
            <a:ext cx="62007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When you are feeling worried, you are often thinking unhelpful thoughts about something that might happen.</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Feeling worried is not a nice feeling, but</a:t>
            </a:r>
            <a:br>
              <a:rPr lang="en-GB" altLang="en-US" dirty="0">
                <a:solidFill>
                  <a:schemeClr val="tx1"/>
                </a:solidFill>
              </a:rPr>
            </a:br>
            <a:r>
              <a:rPr lang="en-GB" altLang="en-US" dirty="0">
                <a:solidFill>
                  <a:schemeClr val="tx1"/>
                </a:solidFill>
              </a:rPr>
              <a:t>we all feel worried sometimes.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It’s a feeling that might make you feel</a:t>
            </a:r>
            <a:br>
              <a:rPr lang="en-GB" altLang="en-US" dirty="0">
                <a:solidFill>
                  <a:schemeClr val="tx1"/>
                </a:solidFill>
              </a:rPr>
            </a:br>
            <a:r>
              <a:rPr lang="en-GB" altLang="en-US" dirty="0">
                <a:solidFill>
                  <a:schemeClr val="tx1"/>
                </a:solidFill>
              </a:rPr>
              <a:t>like you have a knot in your tummy</a:t>
            </a:r>
            <a:r>
              <a:rPr lang="en-GB" altLang="en-US" dirty="0" smtClean="0">
                <a:solidFill>
                  <a:schemeClr val="tx1"/>
                </a:solidFill>
              </a:rPr>
              <a:t>.</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smtClean="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smtClean="0">
              <a:solidFill>
                <a:schemeClr val="tx1"/>
              </a:solidFill>
            </a:endParaRPr>
          </a:p>
          <a:p>
            <a:pPr eaLnBrk="1" hangingPunct="1">
              <a:lnSpc>
                <a:spcPct val="100000"/>
              </a:lnSpc>
              <a:spcBef>
                <a:spcPct val="0"/>
              </a:spcBef>
              <a:buFontTx/>
              <a:buNone/>
            </a:pPr>
            <a:endParaRPr lang="en-GB" altLang="en-US" dirty="0">
              <a:solidFill>
                <a:schemeClr val="tx1"/>
              </a:solidFill>
            </a:endParaRPr>
          </a:p>
        </p:txBody>
      </p:sp>
    </p:spTree>
    <p:extLst>
      <p:ext uri="{BB962C8B-B14F-4D97-AF65-F5344CB8AC3E}">
        <p14:creationId xmlns:p14="http://schemas.microsoft.com/office/powerpoint/2010/main" val="88794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noChangeArrowheads="1"/>
          </p:cNvSpPr>
          <p:nvPr>
            <p:ph type="title"/>
          </p:nvPr>
        </p:nvSpPr>
        <p:spPr>
          <a:xfrm>
            <a:off x="457200" y="479425"/>
            <a:ext cx="8220075" cy="993775"/>
          </a:xfrm>
        </p:spPr>
        <p:txBody>
          <a:bodyPr/>
          <a:lstStyle/>
          <a:p>
            <a:pPr eaLnBrk="1" hangingPunct="1"/>
            <a:r>
              <a:rPr lang="en-GB" altLang="en-US" dirty="0" smtClean="0"/>
              <a:t>Feeling Worried</a:t>
            </a:r>
          </a:p>
        </p:txBody>
      </p:sp>
      <p:sp>
        <p:nvSpPr>
          <p:cNvPr id="9" name="Rectangle 2"/>
          <p:cNvSpPr>
            <a:spLocks noChangeArrowheads="1"/>
          </p:cNvSpPr>
          <p:nvPr/>
        </p:nvSpPr>
        <p:spPr bwMode="auto">
          <a:xfrm>
            <a:off x="871538" y="128905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You might feel worried when…</a:t>
            </a:r>
          </a:p>
        </p:txBody>
      </p:sp>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943446"/>
            <a:ext cx="2006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CA9BA615-509A-4255-AA8E-E81A13407F05}"/>
              </a:ext>
            </a:extLst>
          </p:cNvPr>
          <p:cNvSpPr/>
          <p:nvPr/>
        </p:nvSpPr>
        <p:spPr>
          <a:xfrm>
            <a:off x="539552" y="1988840"/>
            <a:ext cx="1911350" cy="1911350"/>
          </a:xfrm>
          <a:prstGeom prst="ellipse">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you are going to do something new</a:t>
            </a:r>
          </a:p>
        </p:txBody>
      </p:sp>
      <p:sp>
        <p:nvSpPr>
          <p:cNvPr id="13" name="Oval 12">
            <a:extLst>
              <a:ext uri="{FF2B5EF4-FFF2-40B4-BE49-F238E27FC236}">
                <a16:creationId xmlns:a16="http://schemas.microsoft.com/office/drawing/2014/main" xmlns="" id="{607213E8-B8BB-44DC-B72A-552BCCCC7687}"/>
              </a:ext>
            </a:extLst>
          </p:cNvPr>
          <p:cNvSpPr/>
          <p:nvPr/>
        </p:nvSpPr>
        <p:spPr>
          <a:xfrm>
            <a:off x="1475656" y="3195638"/>
            <a:ext cx="2238375" cy="2239962"/>
          </a:xfrm>
          <a:prstGeom prst="ellipse">
            <a:avLst/>
          </a:prstGeom>
          <a:solidFill>
            <a:srgbClr val="E84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you need to do something on your own</a:t>
            </a:r>
          </a:p>
        </p:txBody>
      </p:sp>
      <p:sp>
        <p:nvSpPr>
          <p:cNvPr id="14" name="Oval 13">
            <a:extLst>
              <a:ext uri="{FF2B5EF4-FFF2-40B4-BE49-F238E27FC236}">
                <a16:creationId xmlns:a16="http://schemas.microsoft.com/office/drawing/2014/main" xmlns="" id="{08222C67-2367-43F9-B481-9C0AD03156E2}"/>
              </a:ext>
            </a:extLst>
          </p:cNvPr>
          <p:cNvSpPr/>
          <p:nvPr/>
        </p:nvSpPr>
        <p:spPr>
          <a:xfrm>
            <a:off x="2915816" y="1772816"/>
            <a:ext cx="2171700" cy="2171700"/>
          </a:xfrm>
          <a:prstGeom prst="ellipse">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lots of people are watching you (e.g. Sports Day)</a:t>
            </a:r>
          </a:p>
        </p:txBody>
      </p:sp>
      <p:sp>
        <p:nvSpPr>
          <p:cNvPr id="15" name="Oval 14">
            <a:extLst>
              <a:ext uri="{FF2B5EF4-FFF2-40B4-BE49-F238E27FC236}">
                <a16:creationId xmlns:a16="http://schemas.microsoft.com/office/drawing/2014/main" xmlns="" id="{312AA802-CC85-48BD-96AB-F2E4531E2AA6}"/>
              </a:ext>
            </a:extLst>
          </p:cNvPr>
          <p:cNvSpPr/>
          <p:nvPr/>
        </p:nvSpPr>
        <p:spPr>
          <a:xfrm>
            <a:off x="3995936" y="3498849"/>
            <a:ext cx="1808163" cy="1808163"/>
          </a:xfrm>
          <a:prstGeom prst="ellipse">
            <a:avLst/>
          </a:prstGeom>
          <a:solidFill>
            <a:srgbClr val="E84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smtClean="0">
                <a:solidFill>
                  <a:schemeClr val="bg1"/>
                </a:solidFill>
              </a:rPr>
              <a:t>You have fallen out with a friend </a:t>
            </a:r>
            <a:endParaRPr lang="en-GB" dirty="0">
              <a:solidFill>
                <a:schemeClr val="bg1"/>
              </a:solidFill>
            </a:endParaRPr>
          </a:p>
        </p:txBody>
      </p:sp>
    </p:spTree>
    <p:extLst>
      <p:ext uri="{BB962C8B-B14F-4D97-AF65-F5344CB8AC3E}">
        <p14:creationId xmlns:p14="http://schemas.microsoft.com/office/powerpoint/2010/main" val="36910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noChangeArrowheads="1"/>
          </p:cNvSpPr>
          <p:nvPr>
            <p:ph type="title"/>
          </p:nvPr>
        </p:nvSpPr>
        <p:spPr>
          <a:xfrm>
            <a:off x="457200" y="479425"/>
            <a:ext cx="8220075" cy="993775"/>
          </a:xfrm>
        </p:spPr>
        <p:txBody>
          <a:bodyPr/>
          <a:lstStyle/>
          <a:p>
            <a:pPr eaLnBrk="1" hangingPunct="1"/>
            <a:r>
              <a:rPr lang="en-GB" altLang="en-US" smtClean="0"/>
              <a:t>Feeling Worried</a:t>
            </a:r>
          </a:p>
        </p:txBody>
      </p:sp>
      <p:sp>
        <p:nvSpPr>
          <p:cNvPr id="9" name="Rectangle 8">
            <a:extLst>
              <a:ext uri="{FF2B5EF4-FFF2-40B4-BE49-F238E27FC236}">
                <a16:creationId xmlns:a16="http://schemas.microsoft.com/office/drawing/2014/main" xmlns="" id="{33A8AD04-C06A-4FD4-82E8-24EEB9A7DE37}"/>
              </a:ext>
            </a:extLst>
          </p:cNvPr>
          <p:cNvSpPr/>
          <p:nvPr/>
        </p:nvSpPr>
        <p:spPr>
          <a:xfrm>
            <a:off x="755650" y="2786063"/>
            <a:ext cx="4611688" cy="1581150"/>
          </a:xfrm>
          <a:prstGeom prst="rect">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 name="Rectangle 2"/>
          <p:cNvSpPr>
            <a:spLocks noChangeArrowheads="1"/>
          </p:cNvSpPr>
          <p:nvPr/>
        </p:nvSpPr>
        <p:spPr bwMode="auto">
          <a:xfrm>
            <a:off x="815975" y="31146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This child is feeling worried. </a:t>
            </a:r>
          </a:p>
          <a:p>
            <a:pPr eaLnBrk="1" hangingPunct="1">
              <a:lnSpc>
                <a:spcPct val="100000"/>
              </a:lnSpc>
              <a:spcBef>
                <a:spcPct val="0"/>
              </a:spcBef>
              <a:buFontTx/>
              <a:buNone/>
            </a:pPr>
            <a:r>
              <a:rPr lang="en-US" altLang="en-US" dirty="0">
                <a:solidFill>
                  <a:schemeClr val="tx1"/>
                </a:solidFill>
              </a:rPr>
              <a:t/>
            </a:r>
            <a:br>
              <a:rPr lang="en-US" altLang="en-US" dirty="0">
                <a:solidFill>
                  <a:schemeClr val="tx1"/>
                </a:solidFill>
              </a:rPr>
            </a:br>
            <a:r>
              <a:rPr lang="en-GB" altLang="en-US" dirty="0">
                <a:solidFill>
                  <a:schemeClr val="tx1"/>
                </a:solidFill>
              </a:rPr>
              <a:t>What do you notice about her face?</a:t>
            </a:r>
          </a:p>
        </p:txBody>
      </p:sp>
      <p:pic>
        <p:nvPicPr>
          <p:cNvPr id="12" name="Picture 2"/>
          <p:cNvPicPr>
            <a:picLocks noChangeAspect="1"/>
          </p:cNvPicPr>
          <p:nvPr/>
        </p:nvPicPr>
        <p:blipFill>
          <a:blip r:embed="rId7" cstate="print">
            <a:extLst>
              <a:ext uri="{28A0092B-C50C-407E-A947-70E740481C1C}">
                <a14:useLocalDpi xmlns:a14="http://schemas.microsoft.com/office/drawing/2010/main" val="0"/>
              </a:ext>
            </a:extLst>
          </a:blip>
          <a:srcRect l="15984" r="14517"/>
          <a:stretch>
            <a:fillRect/>
          </a:stretch>
        </p:blipFill>
        <p:spPr bwMode="auto">
          <a:xfrm>
            <a:off x="4809058" y="1933575"/>
            <a:ext cx="3435350" cy="3286125"/>
          </a:xfrm>
          <a:prstGeom prst="rect">
            <a:avLst/>
          </a:prstGeom>
          <a:noFill/>
          <a:ln w="38100">
            <a:solidFill>
              <a:srgbClr val="F0864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p:cNvSpPr txBox="1"/>
          <p:nvPr/>
        </p:nvSpPr>
        <p:spPr>
          <a:xfrm>
            <a:off x="1296102" y="1065510"/>
            <a:ext cx="5796178" cy="923330"/>
          </a:xfrm>
          <a:prstGeom prst="rect">
            <a:avLst/>
          </a:prstGeom>
          <a:noFill/>
        </p:spPr>
        <p:txBody>
          <a:bodyPr wrap="square" rtlCol="0">
            <a:spAutoFit/>
          </a:bodyPr>
          <a:lstStyle/>
          <a:p>
            <a:r>
              <a:rPr lang="en-GB" dirty="0" smtClean="0">
                <a:latin typeface="Twinkl" panose="020B0604020202020204" pitchFamily="2" charset="0"/>
              </a:rPr>
              <a:t>What happens to our bodies when we are worried?</a:t>
            </a:r>
          </a:p>
          <a:p>
            <a:r>
              <a:rPr lang="en-GB" dirty="0" smtClean="0">
                <a:latin typeface="Twinkl" panose="020B0604020202020204" pitchFamily="2" charset="0"/>
              </a:rPr>
              <a:t>When we are worried we may show it on our face but also our body can show signs that we are worried</a:t>
            </a:r>
            <a:r>
              <a:rPr lang="en-GB" dirty="0" smtClean="0"/>
              <a:t>.  </a:t>
            </a:r>
            <a:endParaRPr lang="en-GB" dirty="0"/>
          </a:p>
        </p:txBody>
      </p:sp>
      <p:sp>
        <p:nvSpPr>
          <p:cNvPr id="9" name="Title 1"/>
          <p:cNvSpPr>
            <a:spLocks noGrp="1" noChangeArrowheads="1"/>
          </p:cNvSpPr>
          <p:nvPr>
            <p:ph type="title"/>
          </p:nvPr>
        </p:nvSpPr>
        <p:spPr>
          <a:xfrm>
            <a:off x="395536" y="188640"/>
            <a:ext cx="8220075" cy="993775"/>
          </a:xfrm>
        </p:spPr>
        <p:txBody>
          <a:bodyPr/>
          <a:lstStyle/>
          <a:p>
            <a:pPr eaLnBrk="1" hangingPunct="1"/>
            <a:r>
              <a:rPr lang="en-GB" altLang="en-US" dirty="0" smtClean="0"/>
              <a:t>Feeling Worried</a:t>
            </a:r>
          </a:p>
        </p:txBody>
      </p:sp>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856" y="2778053"/>
            <a:ext cx="1506606" cy="38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rot="1720976">
            <a:off x="4490028" y="2001454"/>
            <a:ext cx="1584176" cy="1296144"/>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59663" y="2132856"/>
            <a:ext cx="1244905" cy="923330"/>
          </a:xfrm>
          <a:prstGeom prst="rect">
            <a:avLst/>
          </a:prstGeom>
          <a:noFill/>
        </p:spPr>
        <p:txBody>
          <a:bodyPr wrap="square" rtlCol="0">
            <a:spAutoFit/>
          </a:bodyPr>
          <a:lstStyle/>
          <a:p>
            <a:r>
              <a:rPr lang="en-GB" sz="1200" dirty="0" smtClean="0">
                <a:latin typeface="Twinkl" panose="020B0604020202020204" pitchFamily="2" charset="0"/>
              </a:rPr>
              <a:t>I</a:t>
            </a:r>
            <a:r>
              <a:rPr lang="en-GB" dirty="0" smtClean="0">
                <a:latin typeface="Twinkl" panose="020B0604020202020204" pitchFamily="2" charset="0"/>
              </a:rPr>
              <a:t> </a:t>
            </a:r>
            <a:r>
              <a:rPr lang="en-GB" sz="1200" dirty="0" smtClean="0">
                <a:latin typeface="Twinkl" panose="020B0604020202020204" pitchFamily="2" charset="0"/>
              </a:rPr>
              <a:t>have to stand up in front of my class and show my work</a:t>
            </a:r>
            <a:endParaRPr lang="en-GB" sz="1200" dirty="0">
              <a:latin typeface="Twinkl" panose="020B0604020202020204" pitchFamily="2" charset="0"/>
            </a:endParaRPr>
          </a:p>
        </p:txBody>
      </p:sp>
      <p:sp>
        <p:nvSpPr>
          <p:cNvPr id="13" name="TextBox 12"/>
          <p:cNvSpPr txBox="1"/>
          <p:nvPr/>
        </p:nvSpPr>
        <p:spPr>
          <a:xfrm>
            <a:off x="2085430" y="2996952"/>
            <a:ext cx="2520280" cy="369332"/>
          </a:xfrm>
          <a:prstGeom prst="rect">
            <a:avLst/>
          </a:prstGeom>
          <a:noFill/>
        </p:spPr>
        <p:txBody>
          <a:bodyPr wrap="square" rtlCol="0">
            <a:spAutoFit/>
          </a:bodyPr>
          <a:lstStyle/>
          <a:p>
            <a:r>
              <a:rPr lang="en-GB" dirty="0" smtClean="0">
                <a:latin typeface="Twinkl" panose="020B0604020202020204" pitchFamily="2" charset="0"/>
              </a:rPr>
              <a:t>Headache</a:t>
            </a:r>
            <a:r>
              <a:rPr lang="en-GB" dirty="0" smtClean="0"/>
              <a:t> </a:t>
            </a:r>
            <a:endParaRPr lang="en-GB" dirty="0"/>
          </a:p>
        </p:txBody>
      </p:sp>
      <p:sp>
        <p:nvSpPr>
          <p:cNvPr id="14" name="TextBox 13"/>
          <p:cNvSpPr txBox="1"/>
          <p:nvPr/>
        </p:nvSpPr>
        <p:spPr>
          <a:xfrm>
            <a:off x="1257338" y="3735615"/>
            <a:ext cx="2088232" cy="369332"/>
          </a:xfrm>
          <a:prstGeom prst="rect">
            <a:avLst/>
          </a:prstGeom>
          <a:noFill/>
        </p:spPr>
        <p:txBody>
          <a:bodyPr wrap="square" rtlCol="0">
            <a:spAutoFit/>
          </a:bodyPr>
          <a:lstStyle/>
          <a:p>
            <a:r>
              <a:rPr lang="en-GB" dirty="0" smtClean="0">
                <a:latin typeface="Twinkl" panose="020B0604020202020204" pitchFamily="2" charset="0"/>
              </a:rPr>
              <a:t>Red cheeks </a:t>
            </a:r>
            <a:endParaRPr lang="en-GB" dirty="0">
              <a:latin typeface="Twinkl" panose="020B0604020202020204" pitchFamily="2" charset="0"/>
            </a:endParaRPr>
          </a:p>
        </p:txBody>
      </p:sp>
      <p:sp>
        <p:nvSpPr>
          <p:cNvPr id="15" name="TextBox 14"/>
          <p:cNvSpPr txBox="1"/>
          <p:nvPr/>
        </p:nvSpPr>
        <p:spPr>
          <a:xfrm>
            <a:off x="1046208" y="4692045"/>
            <a:ext cx="2520280" cy="646331"/>
          </a:xfrm>
          <a:prstGeom prst="rect">
            <a:avLst/>
          </a:prstGeom>
          <a:noFill/>
        </p:spPr>
        <p:txBody>
          <a:bodyPr wrap="square" rtlCol="0">
            <a:spAutoFit/>
          </a:bodyPr>
          <a:lstStyle/>
          <a:p>
            <a:r>
              <a:rPr lang="en-GB" dirty="0" smtClean="0">
                <a:latin typeface="Twinkl" panose="020B0604020202020204" pitchFamily="2" charset="0"/>
              </a:rPr>
              <a:t>Butterflies in my tummy</a:t>
            </a:r>
            <a:endParaRPr lang="en-GB" dirty="0">
              <a:latin typeface="Twinkl" panose="020B0604020202020204" pitchFamily="2" charset="0"/>
            </a:endParaRPr>
          </a:p>
        </p:txBody>
      </p:sp>
      <p:sp>
        <p:nvSpPr>
          <p:cNvPr id="16" name="TextBox 15"/>
          <p:cNvSpPr txBox="1"/>
          <p:nvPr/>
        </p:nvSpPr>
        <p:spPr>
          <a:xfrm>
            <a:off x="1257338" y="5822294"/>
            <a:ext cx="2771821" cy="369332"/>
          </a:xfrm>
          <a:prstGeom prst="rect">
            <a:avLst/>
          </a:prstGeom>
          <a:noFill/>
        </p:spPr>
        <p:txBody>
          <a:bodyPr wrap="square" rtlCol="0">
            <a:spAutoFit/>
          </a:bodyPr>
          <a:lstStyle/>
          <a:p>
            <a:r>
              <a:rPr lang="en-GB" dirty="0" smtClean="0">
                <a:latin typeface="Twinkl" panose="020B0604020202020204" pitchFamily="2" charset="0"/>
              </a:rPr>
              <a:t>Wobbly knees </a:t>
            </a:r>
            <a:endParaRPr lang="en-GB" dirty="0">
              <a:latin typeface="Twinkl" panose="020B0604020202020204" pitchFamily="2" charset="0"/>
            </a:endParaRPr>
          </a:p>
        </p:txBody>
      </p:sp>
      <p:sp>
        <p:nvSpPr>
          <p:cNvPr id="17" name="TextBox 16"/>
          <p:cNvSpPr txBox="1"/>
          <p:nvPr/>
        </p:nvSpPr>
        <p:spPr>
          <a:xfrm>
            <a:off x="4704811" y="3938393"/>
            <a:ext cx="2957890" cy="369332"/>
          </a:xfrm>
          <a:prstGeom prst="rect">
            <a:avLst/>
          </a:prstGeom>
          <a:noFill/>
        </p:spPr>
        <p:txBody>
          <a:bodyPr wrap="square" rtlCol="0">
            <a:spAutoFit/>
          </a:bodyPr>
          <a:lstStyle/>
          <a:p>
            <a:r>
              <a:rPr lang="en-GB" dirty="0" smtClean="0">
                <a:latin typeface="Twinkl" panose="020B0604020202020204" pitchFamily="2" charset="0"/>
              </a:rPr>
              <a:t>Heart beating fast </a:t>
            </a:r>
            <a:endParaRPr lang="en-GB" dirty="0">
              <a:latin typeface="Twinkl" panose="020B0604020202020204" pitchFamily="2" charset="0"/>
            </a:endParaRPr>
          </a:p>
        </p:txBody>
      </p:sp>
      <p:sp>
        <p:nvSpPr>
          <p:cNvPr id="18" name="TextBox 17"/>
          <p:cNvSpPr txBox="1"/>
          <p:nvPr/>
        </p:nvSpPr>
        <p:spPr>
          <a:xfrm>
            <a:off x="4767255" y="4509120"/>
            <a:ext cx="2201778" cy="646331"/>
          </a:xfrm>
          <a:prstGeom prst="rect">
            <a:avLst/>
          </a:prstGeom>
          <a:noFill/>
        </p:spPr>
        <p:txBody>
          <a:bodyPr wrap="square" rtlCol="0">
            <a:spAutoFit/>
          </a:bodyPr>
          <a:lstStyle/>
          <a:p>
            <a:r>
              <a:rPr lang="en-GB" dirty="0">
                <a:latin typeface="Twinkl" panose="020B0604020202020204" pitchFamily="2" charset="0"/>
              </a:rPr>
              <a:t>N</a:t>
            </a:r>
            <a:r>
              <a:rPr lang="en-GB" dirty="0" smtClean="0">
                <a:latin typeface="Twinkl" panose="020B0604020202020204" pitchFamily="2" charset="0"/>
              </a:rPr>
              <a:t>eed to go to the toilet more often </a:t>
            </a:r>
            <a:endParaRPr lang="en-GB" dirty="0">
              <a:latin typeface="Twinkl" panose="020B0604020202020204" pitchFamily="2" charset="0"/>
            </a:endParaRPr>
          </a:p>
        </p:txBody>
      </p:sp>
    </p:spTree>
    <p:extLst>
      <p:ext uri="{BB962C8B-B14F-4D97-AF65-F5344CB8AC3E}">
        <p14:creationId xmlns:p14="http://schemas.microsoft.com/office/powerpoint/2010/main" val="41957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noChangeArrowheads="1"/>
          </p:cNvSpPr>
          <p:nvPr>
            <p:ph type="title"/>
          </p:nvPr>
        </p:nvSpPr>
        <p:spPr>
          <a:xfrm>
            <a:off x="457200" y="479425"/>
            <a:ext cx="8220075" cy="993775"/>
          </a:xfrm>
        </p:spPr>
        <p:txBody>
          <a:bodyPr/>
          <a:lstStyle/>
          <a:p>
            <a:pPr eaLnBrk="1" hangingPunct="1"/>
            <a:r>
              <a:rPr lang="en-GB" altLang="en-US" dirty="0" smtClean="0"/>
              <a:t>What Can You Do?</a:t>
            </a:r>
          </a:p>
        </p:txBody>
      </p:sp>
      <p:sp>
        <p:nvSpPr>
          <p:cNvPr id="9" name="Rectangle 2"/>
          <p:cNvSpPr>
            <a:spLocks noChangeArrowheads="1"/>
          </p:cNvSpPr>
          <p:nvPr/>
        </p:nvSpPr>
        <p:spPr bwMode="auto">
          <a:xfrm>
            <a:off x="35496" y="1196752"/>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There are lots of things you can do if you are feeling worried. </a:t>
            </a:r>
          </a:p>
        </p:txBody>
      </p:sp>
      <p:sp>
        <p:nvSpPr>
          <p:cNvPr id="11" name="Rectangle 10"/>
          <p:cNvSpPr>
            <a:spLocks noChangeArrowheads="1"/>
          </p:cNvSpPr>
          <p:nvPr/>
        </p:nvSpPr>
        <p:spPr bwMode="auto">
          <a:xfrm>
            <a:off x="750888" y="1844824"/>
            <a:ext cx="7632700" cy="495300"/>
          </a:xfrm>
          <a:prstGeom prst="rect">
            <a:avLst/>
          </a:prstGeom>
          <a:solidFill>
            <a:srgbClr val="E84D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bg1"/>
                </a:solidFill>
              </a:rPr>
              <a:t>Use your words and say why you are worried.</a:t>
            </a:r>
          </a:p>
        </p:txBody>
      </p:sp>
      <p:sp>
        <p:nvSpPr>
          <p:cNvPr id="12" name="Rectangle 11"/>
          <p:cNvSpPr>
            <a:spLocks noChangeArrowheads="1"/>
          </p:cNvSpPr>
          <p:nvPr/>
        </p:nvSpPr>
        <p:spPr bwMode="auto">
          <a:xfrm>
            <a:off x="750888" y="2636912"/>
            <a:ext cx="7632700" cy="495300"/>
          </a:xfrm>
          <a:prstGeom prst="rect">
            <a:avLst/>
          </a:prstGeom>
          <a:solidFill>
            <a:srgbClr val="F0864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Take three deep breaths.</a:t>
            </a:r>
          </a:p>
        </p:txBody>
      </p:sp>
      <p:sp>
        <p:nvSpPr>
          <p:cNvPr id="13" name="Rectangle 12"/>
          <p:cNvSpPr>
            <a:spLocks noChangeArrowheads="1"/>
          </p:cNvSpPr>
          <p:nvPr/>
        </p:nvSpPr>
        <p:spPr bwMode="auto">
          <a:xfrm>
            <a:off x="750888" y="3501008"/>
            <a:ext cx="7632700" cy="495300"/>
          </a:xfrm>
          <a:prstGeom prst="rect">
            <a:avLst/>
          </a:prstGeom>
          <a:solidFill>
            <a:srgbClr val="E84D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bg1"/>
                </a:solidFill>
              </a:rPr>
              <a:t>Picture your worry in a bubble and blow it away.</a:t>
            </a:r>
          </a:p>
        </p:txBody>
      </p:sp>
      <p:sp>
        <p:nvSpPr>
          <p:cNvPr id="14" name="Rectangle 13"/>
          <p:cNvSpPr>
            <a:spLocks noChangeArrowheads="1"/>
          </p:cNvSpPr>
          <p:nvPr/>
        </p:nvSpPr>
        <p:spPr bwMode="auto">
          <a:xfrm>
            <a:off x="750888" y="4365104"/>
            <a:ext cx="7632700" cy="495300"/>
          </a:xfrm>
          <a:prstGeom prst="rect">
            <a:avLst/>
          </a:prstGeom>
          <a:solidFill>
            <a:srgbClr val="F0864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Tell yourself nice things.</a:t>
            </a:r>
          </a:p>
        </p:txBody>
      </p:sp>
      <p:sp>
        <p:nvSpPr>
          <p:cNvPr id="15" name="Rectangle 14"/>
          <p:cNvSpPr>
            <a:spLocks noChangeArrowheads="1"/>
          </p:cNvSpPr>
          <p:nvPr/>
        </p:nvSpPr>
        <p:spPr bwMode="auto">
          <a:xfrm>
            <a:off x="755650" y="5157192"/>
            <a:ext cx="7632700" cy="495300"/>
          </a:xfrm>
          <a:prstGeom prst="rect">
            <a:avLst/>
          </a:prstGeom>
          <a:solidFill>
            <a:srgbClr val="E84D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bg1"/>
                </a:solidFill>
              </a:rPr>
              <a:t>Have some quiet time. </a:t>
            </a:r>
          </a:p>
        </p:txBody>
      </p:sp>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3510" y="1052736"/>
            <a:ext cx="23669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06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136" y="-48525"/>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grpSp>
        <p:nvGrpSpPr>
          <p:cNvPr id="8" name="Group 7"/>
          <p:cNvGrpSpPr/>
          <p:nvPr/>
        </p:nvGrpSpPr>
        <p:grpSpPr>
          <a:xfrm>
            <a:off x="579109" y="3808295"/>
            <a:ext cx="2500612" cy="2764861"/>
            <a:chOff x="3561522" y="3525872"/>
            <a:chExt cx="2500612" cy="2764861"/>
          </a:xfrm>
        </p:grpSpPr>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7985" r="17985"/>
            <a:stretch/>
          </p:blipFill>
          <p:spPr>
            <a:xfrm>
              <a:off x="3561522" y="3525872"/>
              <a:ext cx="2500612" cy="2761585"/>
            </a:xfrm>
            <a:prstGeom prst="roundRect">
              <a:avLst>
                <a:gd name="adj" fmla="val 12265"/>
              </a:avLst>
            </a:prstGeom>
            <a:ln w="38100">
              <a:solidFill>
                <a:schemeClr val="accent1"/>
              </a:solidFill>
            </a:ln>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b="21247"/>
            <a:stretch/>
          </p:blipFill>
          <p:spPr>
            <a:xfrm>
              <a:off x="3804510" y="3668469"/>
              <a:ext cx="1884561" cy="2622264"/>
            </a:xfrm>
            <a:prstGeom prst="rect">
              <a:avLst/>
            </a:prstGeom>
          </p:spPr>
        </p:pic>
      </p:grpSp>
      <p:grpSp>
        <p:nvGrpSpPr>
          <p:cNvPr id="12" name="Group 11"/>
          <p:cNvGrpSpPr/>
          <p:nvPr/>
        </p:nvGrpSpPr>
        <p:grpSpPr>
          <a:xfrm>
            <a:off x="4229629" y="980728"/>
            <a:ext cx="4075790" cy="2306740"/>
            <a:chOff x="4351867" y="672603"/>
            <a:chExt cx="4082219" cy="2614865"/>
          </a:xfrm>
        </p:grpSpPr>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1392" t="7041" r="2753" b="6126"/>
            <a:stretch/>
          </p:blipFill>
          <p:spPr>
            <a:xfrm>
              <a:off x="4351867" y="672603"/>
              <a:ext cx="4082219" cy="2614865"/>
            </a:xfrm>
            <a:prstGeom prst="roundRect">
              <a:avLst>
                <a:gd name="adj" fmla="val 7601"/>
              </a:avLst>
            </a:prstGeom>
            <a:ln w="38100">
              <a:solidFill>
                <a:schemeClr val="accent1"/>
              </a:solidFill>
            </a:ln>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b="25268"/>
            <a:stretch/>
          </p:blipFill>
          <p:spPr>
            <a:xfrm>
              <a:off x="4525761" y="1261534"/>
              <a:ext cx="3731843" cy="2023534"/>
            </a:xfrm>
            <a:prstGeom prst="rect">
              <a:avLst/>
            </a:prstGeom>
          </p:spPr>
        </p:pic>
      </p:grpSp>
      <p:grpSp>
        <p:nvGrpSpPr>
          <p:cNvPr id="15" name="Group 14"/>
          <p:cNvGrpSpPr/>
          <p:nvPr/>
        </p:nvGrpSpPr>
        <p:grpSpPr>
          <a:xfrm>
            <a:off x="5304969" y="3393406"/>
            <a:ext cx="2176013" cy="2764861"/>
            <a:chOff x="6277994" y="3522596"/>
            <a:chExt cx="2176013" cy="2764861"/>
          </a:xfrm>
        </p:grpSpPr>
        <p:pic>
          <p:nvPicPr>
            <p:cNvPr id="16" name="Picture 15"/>
            <p:cNvPicPr>
              <a:picLocks noChangeAspect="1"/>
            </p:cNvPicPr>
            <p:nvPr/>
          </p:nvPicPr>
          <p:blipFill rotWithShape="1">
            <a:blip r:embed="rId11" cstate="print">
              <a:extLst>
                <a:ext uri="{28A0092B-C50C-407E-A947-70E740481C1C}">
                  <a14:useLocalDpi xmlns:a14="http://schemas.microsoft.com/office/drawing/2010/main" val="0"/>
                </a:ext>
              </a:extLst>
            </a:blip>
            <a:srcRect l="22174" r="22174"/>
            <a:stretch/>
          </p:blipFill>
          <p:spPr>
            <a:xfrm>
              <a:off x="6277994" y="3522596"/>
              <a:ext cx="2176013" cy="2764861"/>
            </a:xfrm>
            <a:prstGeom prst="roundRect">
              <a:avLst>
                <a:gd name="adj" fmla="val 10052"/>
              </a:avLst>
            </a:prstGeom>
            <a:ln w="38100">
              <a:solidFill>
                <a:schemeClr val="accent1"/>
              </a:solidFill>
            </a:ln>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53054" y="4643672"/>
              <a:ext cx="1825891" cy="1643785"/>
            </a:xfrm>
            <a:prstGeom prst="rect">
              <a:avLst/>
            </a:prstGeom>
          </p:spPr>
        </p:pic>
      </p:grpSp>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83768" y="2166156"/>
            <a:ext cx="3244763" cy="4046706"/>
          </a:xfrm>
          <a:prstGeom prst="rect">
            <a:avLst/>
          </a:prstGeom>
        </p:spPr>
      </p:pic>
      <p:sp>
        <p:nvSpPr>
          <p:cNvPr id="6" name="TextBox 5"/>
          <p:cNvSpPr txBox="1"/>
          <p:nvPr/>
        </p:nvSpPr>
        <p:spPr>
          <a:xfrm>
            <a:off x="539552" y="1031825"/>
            <a:ext cx="3528392" cy="3693319"/>
          </a:xfrm>
          <a:prstGeom prst="rect">
            <a:avLst/>
          </a:prstGeom>
          <a:noFill/>
        </p:spPr>
        <p:txBody>
          <a:bodyPr wrap="square" rtlCol="0">
            <a:spAutoFit/>
          </a:bodyPr>
          <a:lstStyle/>
          <a:p>
            <a:r>
              <a:rPr lang="en-GB" dirty="0" smtClean="0">
                <a:latin typeface="Twinkl" panose="020B0604020202020204" pitchFamily="2" charset="0"/>
              </a:rPr>
              <a:t>Sharing your worries with others makes them feel a little lighter each time you talk to a friend, Grandad, Mummy or Daddy and a teacher,  can you think of other people who are there to listen…….</a:t>
            </a:r>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0865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7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5847</TotalTime>
  <Words>1351</Words>
  <Application>Microsoft Office PowerPoint</Application>
  <PresentationFormat>On-screen Show (4:3)</PresentationFormat>
  <Paragraphs>147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Be You presentation template 2</vt:lpstr>
      <vt:lpstr>PowerPoint Presentation</vt:lpstr>
      <vt:lpstr>PowerPoint Presentation</vt:lpstr>
      <vt:lpstr>How Are You Feeling?</vt:lpstr>
      <vt:lpstr>Feeling Worried</vt:lpstr>
      <vt:lpstr>Feeling Worried</vt:lpstr>
      <vt:lpstr>Feeling Worried</vt:lpstr>
      <vt:lpstr>Feeling Worried</vt:lpstr>
      <vt:lpstr>What Can You Do?</vt:lpstr>
      <vt:lpstr>PowerPoint Presentation</vt:lpstr>
      <vt:lpstr>PowerPoint Presentation</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Kell Michelle (RTF) NHCT</cp:lastModifiedBy>
  <cp:revision>16</cp:revision>
  <dcterms:created xsi:type="dcterms:W3CDTF">2020-01-21T09:22:57Z</dcterms:created>
  <dcterms:modified xsi:type="dcterms:W3CDTF">2020-08-10T14:46:34Z</dcterms:modified>
</cp:coreProperties>
</file>